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9"/>
  </p:notes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63" r:id="rId10"/>
    <p:sldId id="264" r:id="rId11"/>
    <p:sldId id="265" r:id="rId12"/>
    <p:sldId id="266" r:id="rId13"/>
    <p:sldId id="267" r:id="rId14"/>
    <p:sldId id="278" r:id="rId15"/>
    <p:sldId id="279" r:id="rId16"/>
    <p:sldId id="2147480677" r:id="rId17"/>
    <p:sldId id="271" r:id="rId1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12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124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5523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5611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6464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2935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986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4646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5367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074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7406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2813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115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1487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610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A699C7-7B2A-FE48-B204-2A35A8621D62}"/>
              </a:ext>
            </a:extLst>
          </p:cNvPr>
          <p:cNvSpPr/>
          <p:nvPr userDrawn="1"/>
        </p:nvSpPr>
        <p:spPr bwMode="gray">
          <a:xfrm>
            <a:off x="2855914" y="-1587"/>
            <a:ext cx="324008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7CCCB-F6CD-F24D-9CF5-FE9F81B12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81001" y="381000"/>
            <a:ext cx="5334000" cy="830997"/>
          </a:xfrm>
        </p:spPr>
        <p:txBody>
          <a:bodyPr wrap="square" lIns="0" tIns="0" rIns="0" bIns="0" anchorCtr="0">
            <a:spAutoFit/>
          </a:bodyPr>
          <a:lstStyle>
            <a:lvl1pPr>
              <a:defRPr/>
            </a:lvl1pPr>
          </a:lstStyle>
          <a:p>
            <a:r>
              <a:rPr lang="en-US"/>
              <a:t>Key message. If the audience reads just this, it will be enough. Make every word count. Say it like you would in the room.</a:t>
            </a:r>
          </a:p>
        </p:txBody>
      </p:sp>
    </p:spTree>
    <p:extLst>
      <p:ext uri="{BB962C8B-B14F-4D97-AF65-F5344CB8AC3E}">
        <p14:creationId xmlns:p14="http://schemas.microsoft.com/office/powerpoint/2010/main" val="558804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296CD57-C0DB-43A8-8C5C-A539549839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0013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296CD57-C0DB-43A8-8C5C-A539549839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CB228E0-7DFF-492A-AFEB-CD54CE9A63B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20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89A8CE-377D-4B70-A044-B5B63794CD49}"/>
              </a:ext>
            </a:extLst>
          </p:cNvPr>
          <p:cNvSpPr/>
          <p:nvPr userDrawn="1"/>
        </p:nvSpPr>
        <p:spPr bwMode="gray">
          <a:xfrm>
            <a:off x="0" y="1524001"/>
            <a:ext cx="3179676" cy="5333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A699C7-7B2A-FE48-B204-2A35A8621D62}"/>
              </a:ext>
            </a:extLst>
          </p:cNvPr>
          <p:cNvSpPr/>
          <p:nvPr userDrawn="1"/>
        </p:nvSpPr>
        <p:spPr bwMode="gray">
          <a:xfrm>
            <a:off x="0" y="-1587"/>
            <a:ext cx="12192000" cy="1525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E4614CD-0A06-45AD-BFB3-52C98A151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81001" y="381000"/>
            <a:ext cx="8001000" cy="830997"/>
          </a:xfrm>
        </p:spPr>
        <p:txBody>
          <a:bodyPr vert="horz" wrap="square" lIns="0" tIns="0" rIns="0" bIns="0" anchorCtr="0">
            <a:noAutofit/>
          </a:bodyPr>
          <a:lstStyle>
            <a:lvl1pPr>
              <a:defRPr/>
            </a:lvl1pPr>
          </a:lstStyle>
          <a:p>
            <a:r>
              <a:rPr lang="en-US"/>
              <a:t>Key message. If the audience reads just this, it will be enough. Make every word count. Say it like you would in the room.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DEC71-4DD6-4DF6-BCAF-2E2E1CED7F8F}"/>
              </a:ext>
            </a:extLst>
          </p:cNvPr>
          <p:cNvSpPr txBox="1"/>
          <p:nvPr userDrawn="1"/>
        </p:nvSpPr>
        <p:spPr bwMode="gray">
          <a:xfrm>
            <a:off x="371475" y="6226175"/>
            <a:ext cx="377825" cy="2762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wrap="none" lIns="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fld id="{6CE8C368-3382-4C28-AE75-DF7C05ACA19D}" type="slidenum">
              <a:rPr lang="en-US" sz="10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rPr>
              <a:pPr algn="l">
                <a:lnSpc>
                  <a:spcPct val="90000"/>
                </a:lnSpc>
              </a:pPr>
              <a:t>‹#›</a:t>
            </a:fld>
            <a:endParaRPr lang="en-US" sz="1000" b="0">
              <a:solidFill>
                <a:schemeClr val="tx1">
                  <a:lumMod val="10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 descr="Special Investment Facilitation Council (SIFC) - Embassy of Pakistan Amman">
            <a:extLst>
              <a:ext uri="{FF2B5EF4-FFF2-40B4-BE49-F238E27FC236}">
                <a16:creationId xmlns:a16="http://schemas.microsoft.com/office/drawing/2014/main" id="{75D01CA7-EBCE-06CE-A27A-8565227D82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7975" y="69276"/>
            <a:ext cx="624025" cy="62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872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969696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5C2F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icrosoft YaHei UI"/>
                <a:cs typeface="Microsoft YaHei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5C2F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5C2F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6F16389-E8B9-4DEC-A80C-6A9DC0D84D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33745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6F16389-E8B9-4DEC-A80C-6A9DC0D84D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2FACB92-DF5A-4400-AA4D-954830BAB29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38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AD4FE1-9E37-084D-B5CD-5C8B5F3169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381001" y="381000"/>
            <a:ext cx="5334000" cy="1518442"/>
          </a:xfrm>
        </p:spPr>
        <p:txBody>
          <a:bodyPr lIns="0" rIns="0" anchor="t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800"/>
            </a:lvl1pPr>
          </a:lstStyle>
          <a:p>
            <a:r>
              <a:rPr lang="en-US"/>
              <a:t>What are you here </a:t>
            </a:r>
            <a:br>
              <a:rPr lang="en-US"/>
            </a:br>
            <a:r>
              <a:rPr lang="en-US"/>
              <a:t>to say? Set the tone.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B117B-053B-D74C-BAD6-ABB3754D81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81001" y="2667000"/>
            <a:ext cx="5334000" cy="1143000"/>
          </a:xfrm>
        </p:spPr>
        <p:txBody>
          <a:bodyPr lIns="0" rIns="0"/>
          <a:lstStyle>
            <a:lvl1pPr marL="0" indent="952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1"/>
            </a:lvl1pPr>
            <a:lvl2pPr marL="0" marR="0" indent="952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2000"/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lvl3pPr>
            <a:lvl4pPr marL="0" indent="9525" algn="l"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lvl4pPr>
            <a:lvl5pPr marL="0" indent="-1819275" algn="l">
              <a:spcAft>
                <a:spcPts val="0"/>
              </a:spcAft>
              <a:buNone/>
              <a:tabLst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Add supporting detail</a:t>
            </a:r>
          </a:p>
          <a:p>
            <a:pPr lvl="1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44797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CAA8CDD-85D5-455D-B49F-664C574260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6237" y="381000"/>
            <a:ext cx="11434763" cy="5335587"/>
          </a:xfrm>
        </p:spPr>
        <p:txBody>
          <a:bodyPr/>
          <a:lstStyle>
            <a:lvl1pPr marL="723900" marR="0" indent="-723900" algn="l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3800" b="1">
                <a:solidFill>
                  <a:schemeClr val="tx2"/>
                </a:solidFill>
              </a:defRPr>
            </a:lvl1pPr>
            <a:lvl2pPr marL="1376363" indent="-6286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/>
              <a:defRPr sz="3800" b="1">
                <a:solidFill>
                  <a:schemeClr val="tx2"/>
                </a:solidFill>
              </a:defRPr>
            </a:lvl2pPr>
            <a:lvl3pPr marL="955675" indent="-9540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/>
              <a:defRPr sz="6000" b="1">
                <a:solidFill>
                  <a:schemeClr val="tx2"/>
                </a:solidFill>
              </a:defRPr>
            </a:lvl3pPr>
            <a:lvl4pPr marL="955675" indent="-9540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/>
              <a:defRPr sz="6000" b="1">
                <a:solidFill>
                  <a:schemeClr val="tx2"/>
                </a:solidFill>
              </a:defRPr>
            </a:lvl4pPr>
            <a:lvl5pPr marL="955675" indent="-9540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/>
              <a:defRPr sz="6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Chapter heading</a:t>
            </a:r>
          </a:p>
          <a:p>
            <a:pPr lvl="1"/>
            <a:r>
              <a:rPr lang="en-US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3402025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Chap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A7080B1-814D-4356-94DB-71BD7ED1BF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80388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A7080B1-814D-4356-94DB-71BD7ED1BF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6BD8039-0BD3-4061-81FD-CF887F58DFE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38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1E03C1-D400-8046-89BB-D260E3A844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81001" y="381000"/>
            <a:ext cx="5334000" cy="267017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lang="en-GB" sz="3800" b="1" smtClean="0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b="1">
                <a:effectLst/>
                <a:latin typeface="Arial" panose="020B0604020202020204" pitchFamily="34" charset="0"/>
              </a:rPr>
              <a:t>Add an optional sub-chapter that supports the narrative</a:t>
            </a:r>
            <a:endParaRPr lang="en-US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95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8446ED1-B935-40E1-9636-4DD03C1D7C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40629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8446ED1-B935-40E1-9636-4DD03C1D7C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324F1CC-BBCD-4AD6-9A7C-137FEFA779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20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E1E5AF-43EF-49CD-A70B-FBA2BCAA3F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81000" y="381000"/>
            <a:ext cx="2286000" cy="221599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Key message. </a:t>
            </a:r>
            <a:br>
              <a:rPr lang="en-US"/>
            </a:br>
            <a:r>
              <a:rPr lang="en-US"/>
              <a:t>If the audience reads just this, it will be enough. Make every word count. Say it like you would in the room.</a:t>
            </a:r>
          </a:p>
        </p:txBody>
      </p:sp>
    </p:spTree>
    <p:extLst>
      <p:ext uri="{BB962C8B-B14F-4D97-AF65-F5344CB8AC3E}">
        <p14:creationId xmlns:p14="http://schemas.microsoft.com/office/powerpoint/2010/main" val="2240943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0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300" y="366284"/>
            <a:ext cx="11455400" cy="607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5C2F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653" y="3080795"/>
            <a:ext cx="11124692" cy="1951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Microsoft YaHei UI"/>
                <a:cs typeface="Microsoft YaHei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D1BB6C3-85C0-4D78-A335-487D253A70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590406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D1BB6C3-85C0-4D78-A335-487D253A70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A01742A-C2C4-4349-BA00-741293CB36A4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20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368699-BA99-E84F-AB32-4E762B32A26B}"/>
              </a:ext>
            </a:extLst>
          </p:cNvPr>
          <p:cNvSpPr/>
          <p:nvPr userDrawn="1"/>
        </p:nvSpPr>
        <p:spPr bwMode="gray">
          <a:xfrm>
            <a:off x="0" y="0"/>
            <a:ext cx="3048000" cy="685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4B5871-DB92-6F46-AA38-789E9F5528B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81000" y="381000"/>
            <a:ext cx="2286000" cy="221599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Key message. </a:t>
            </a:r>
            <a:br>
              <a:rPr lang="en-US"/>
            </a:br>
            <a:r>
              <a:rPr lang="en-US"/>
              <a:t>If the audience reads just this, it will be enough. Make every word count. Say it like you would in the room.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AB4B1-7789-CE46-95B2-2777D779360B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429000" y="381000"/>
            <a:ext cx="8378824" cy="5715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noProof="0"/>
              <a:t>This is where you make your case with relevant evidence and information. Keep sentences concise. Avoid jargon and repetition.</a:t>
            </a:r>
          </a:p>
          <a:p>
            <a:pPr lvl="1"/>
            <a:r>
              <a:rPr lang="en-US" noProof="0"/>
              <a:t>Bullet 1: Second level</a:t>
            </a:r>
          </a:p>
          <a:p>
            <a:pPr lvl="2"/>
            <a:r>
              <a:rPr lang="en-US" noProof="0"/>
              <a:t>Bullet 2: Third level</a:t>
            </a:r>
          </a:p>
          <a:p>
            <a:pPr lvl="3"/>
            <a:r>
              <a:rPr lang="en-US" noProof="0"/>
              <a:t>Bullet 3: Fourth level</a:t>
            </a:r>
          </a:p>
          <a:p>
            <a:pPr lvl="4"/>
            <a:r>
              <a:rPr lang="en-US" noProof="0"/>
              <a:t>Bullet 4: Fifth level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D2AA55-AD71-458E-AB53-14B489582B00}"/>
              </a:ext>
            </a:extLst>
          </p:cNvPr>
          <p:cNvSpPr txBox="1"/>
          <p:nvPr userDrawn="1"/>
        </p:nvSpPr>
        <p:spPr bwMode="gray">
          <a:xfrm>
            <a:off x="371475" y="6226175"/>
            <a:ext cx="377825" cy="2762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wrap="none" lIns="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fld id="{6CE8C368-3382-4C28-AE75-DF7C05ACA19D}" type="slidenum">
              <a:rPr lang="en-US" sz="10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rPr>
              <a:pPr algn="l">
                <a:lnSpc>
                  <a:spcPct val="90000"/>
                </a:lnSpc>
              </a:pPr>
              <a:t>‹#›</a:t>
            </a:fld>
            <a:endParaRPr lang="en-US" sz="1000" b="0">
              <a:solidFill>
                <a:schemeClr val="tx1">
                  <a:lumMod val="10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" descr="Special Investment Facilitation Council (SIFC) - Embassy of Pakistan Amman">
            <a:extLst>
              <a:ext uri="{FF2B5EF4-FFF2-40B4-BE49-F238E27FC236}">
                <a16:creationId xmlns:a16="http://schemas.microsoft.com/office/drawing/2014/main" id="{3E71FDEC-E33F-D5FF-D601-BA74438C25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7975" y="69276"/>
            <a:ext cx="624025" cy="62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9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lang="en-US" sz="14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0000"/>
        </a:buClr>
        <a:buSzPct val="100000"/>
        <a:buFont typeface="Arial" panose="020B0604020202020204" pitchFamily="34" charset="0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9156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0000"/>
        </a:buClr>
        <a:buSzPct val="100000"/>
        <a:buFont typeface="Arial" panose="020B0604020202020204" pitchFamily="34" charset="0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734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0000"/>
        </a:buClr>
        <a:buSzPct val="100000"/>
        <a:buFont typeface="Arial" panose="020B0604020202020204" pitchFamily="34" charset="0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System Font Regular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B4B4B4"/>
          </p15:clr>
        </p15:guide>
        <p15:guide id="2" orient="horz" pos="480">
          <p15:clr>
            <a:srgbClr val="B4B4B4"/>
          </p15:clr>
        </p15:guide>
        <p15:guide id="3" orient="horz" pos="720">
          <p15:clr>
            <a:srgbClr val="B4B4B4"/>
          </p15:clr>
        </p15:guide>
        <p15:guide id="4" orient="horz" pos="960">
          <p15:clr>
            <a:srgbClr val="B4B4B4"/>
          </p15:clr>
        </p15:guide>
        <p15:guide id="5" orient="horz" pos="1200">
          <p15:clr>
            <a:srgbClr val="B4B4B4"/>
          </p15:clr>
        </p15:guide>
        <p15:guide id="6" orient="horz" pos="1440">
          <p15:clr>
            <a:srgbClr val="B4B4B4"/>
          </p15:clr>
        </p15:guide>
        <p15:guide id="7" orient="horz" pos="1680">
          <p15:clr>
            <a:srgbClr val="B4B4B4"/>
          </p15:clr>
        </p15:guide>
        <p15:guide id="8" orient="horz" pos="1920">
          <p15:clr>
            <a:srgbClr val="B4B4B4"/>
          </p15:clr>
        </p15:guide>
        <p15:guide id="9" orient="horz" pos="2160">
          <p15:clr>
            <a:srgbClr val="B4B4B4"/>
          </p15:clr>
        </p15:guide>
        <p15:guide id="10" orient="horz" pos="2400">
          <p15:clr>
            <a:srgbClr val="B4B4B4"/>
          </p15:clr>
        </p15:guide>
        <p15:guide id="11" orient="horz" pos="2640">
          <p15:clr>
            <a:srgbClr val="B4B4B4"/>
          </p15:clr>
        </p15:guide>
        <p15:guide id="12" orient="horz" pos="2880">
          <p15:clr>
            <a:srgbClr val="B4B4B4"/>
          </p15:clr>
        </p15:guide>
        <p15:guide id="13" orient="horz" pos="3120">
          <p15:clr>
            <a:srgbClr val="B4B4B4"/>
          </p15:clr>
        </p15:guide>
        <p15:guide id="14" orient="horz" pos="3360">
          <p15:clr>
            <a:srgbClr val="B4B4B4"/>
          </p15:clr>
        </p15:guide>
        <p15:guide id="15" orient="horz" pos="3600">
          <p15:clr>
            <a:srgbClr val="B4B4B4"/>
          </p15:clr>
        </p15:guide>
        <p15:guide id="16" orient="horz" pos="3840">
          <p15:clr>
            <a:srgbClr val="B4B4B4"/>
          </p15:clr>
        </p15:guide>
        <p15:guide id="17" orient="horz" pos="4080">
          <p15:clr>
            <a:srgbClr val="B4B4B4"/>
          </p15:clr>
        </p15:guide>
        <p15:guide id="18" orient="horz" pos="4320">
          <p15:clr>
            <a:srgbClr val="B4B4B4"/>
          </p15:clr>
        </p15:guide>
        <p15:guide id="19" pos="240">
          <p15:clr>
            <a:srgbClr val="B4B4B4"/>
          </p15:clr>
        </p15:guide>
        <p15:guide id="20" pos="480">
          <p15:clr>
            <a:srgbClr val="B4B4B4"/>
          </p15:clr>
        </p15:guide>
        <p15:guide id="21" pos="720">
          <p15:clr>
            <a:srgbClr val="B4B4B4"/>
          </p15:clr>
        </p15:guide>
        <p15:guide id="22" pos="960">
          <p15:clr>
            <a:srgbClr val="B4B4B4"/>
          </p15:clr>
        </p15:guide>
        <p15:guide id="23" pos="1200">
          <p15:clr>
            <a:srgbClr val="B4B4B4"/>
          </p15:clr>
        </p15:guide>
        <p15:guide id="24" pos="1440">
          <p15:clr>
            <a:srgbClr val="B4B4B4"/>
          </p15:clr>
        </p15:guide>
        <p15:guide id="25" pos="1680">
          <p15:clr>
            <a:srgbClr val="B4B4B4"/>
          </p15:clr>
        </p15:guide>
        <p15:guide id="26" pos="1920">
          <p15:clr>
            <a:srgbClr val="B4B4B4"/>
          </p15:clr>
        </p15:guide>
        <p15:guide id="27" pos="2160">
          <p15:clr>
            <a:srgbClr val="B4B4B4"/>
          </p15:clr>
        </p15:guide>
        <p15:guide id="28" pos="2400">
          <p15:clr>
            <a:srgbClr val="B4B4B4"/>
          </p15:clr>
        </p15:guide>
        <p15:guide id="29" pos="2640">
          <p15:clr>
            <a:srgbClr val="B4B4B4"/>
          </p15:clr>
        </p15:guide>
        <p15:guide id="30" pos="2880">
          <p15:clr>
            <a:srgbClr val="B4B4B4"/>
          </p15:clr>
        </p15:guide>
        <p15:guide id="31" pos="3120">
          <p15:clr>
            <a:srgbClr val="B4B4B4"/>
          </p15:clr>
        </p15:guide>
        <p15:guide id="32" pos="3360">
          <p15:clr>
            <a:srgbClr val="B4B4B4"/>
          </p15:clr>
        </p15:guide>
        <p15:guide id="33" pos="3600">
          <p15:clr>
            <a:srgbClr val="B4B4B4"/>
          </p15:clr>
        </p15:guide>
        <p15:guide id="34" pos="3840">
          <p15:clr>
            <a:srgbClr val="B4B4B4"/>
          </p15:clr>
        </p15:guide>
        <p15:guide id="35" pos="4080">
          <p15:clr>
            <a:srgbClr val="B4B4B4"/>
          </p15:clr>
        </p15:guide>
        <p15:guide id="36" pos="4320">
          <p15:clr>
            <a:srgbClr val="B4B4B4"/>
          </p15:clr>
        </p15:guide>
        <p15:guide id="37" pos="4560">
          <p15:clr>
            <a:srgbClr val="B4B4B4"/>
          </p15:clr>
        </p15:guide>
        <p15:guide id="38" pos="4800">
          <p15:clr>
            <a:srgbClr val="B4B4B4"/>
          </p15:clr>
        </p15:guide>
        <p15:guide id="39" pos="5040">
          <p15:clr>
            <a:srgbClr val="B4B4B4"/>
          </p15:clr>
        </p15:guide>
        <p15:guide id="40" pos="5280">
          <p15:clr>
            <a:srgbClr val="B4B4B4"/>
          </p15:clr>
        </p15:guide>
        <p15:guide id="41" pos="5520">
          <p15:clr>
            <a:srgbClr val="B4B4B4"/>
          </p15:clr>
        </p15:guide>
        <p15:guide id="42" pos="5760">
          <p15:clr>
            <a:srgbClr val="B4B4B4"/>
          </p15:clr>
        </p15:guide>
        <p15:guide id="43" pos="6000">
          <p15:clr>
            <a:srgbClr val="B4B4B4"/>
          </p15:clr>
        </p15:guide>
        <p15:guide id="44" pos="6240">
          <p15:clr>
            <a:srgbClr val="B4B4B4"/>
          </p15:clr>
        </p15:guide>
        <p15:guide id="45" pos="6480">
          <p15:clr>
            <a:srgbClr val="B4B4B4"/>
          </p15:clr>
        </p15:guide>
        <p15:guide id="46" pos="6720">
          <p15:clr>
            <a:srgbClr val="B4B4B4"/>
          </p15:clr>
        </p15:guide>
        <p15:guide id="47" pos="6960">
          <p15:clr>
            <a:srgbClr val="B4B4B4"/>
          </p15:clr>
        </p15:guide>
        <p15:guide id="48" pos="7200">
          <p15:clr>
            <a:srgbClr val="B4B4B4"/>
          </p15:clr>
        </p15:guide>
        <p15:guide id="49" pos="7440">
          <p15:clr>
            <a:srgbClr val="B4B4B4"/>
          </p15:clr>
        </p15:guide>
        <p15:guide id="50" pos="7680">
          <p15:clr>
            <a:srgbClr val="B4B4B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3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jpg"/><Relationship Id="rId4" Type="http://schemas.openxmlformats.org/officeDocument/2006/relationships/image" Target="../media/image1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5" Type="http://schemas.openxmlformats.org/officeDocument/2006/relationships/image" Target="../media/image149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3.png"/><Relationship Id="rId7" Type="http://schemas.openxmlformats.org/officeDocument/2006/relationships/image" Target="../media/image1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18" Type="http://schemas.openxmlformats.org/officeDocument/2006/relationships/image" Target="../media/image167.png"/><Relationship Id="rId3" Type="http://schemas.openxmlformats.org/officeDocument/2006/relationships/image" Target="../media/image3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17" Type="http://schemas.openxmlformats.org/officeDocument/2006/relationships/image" Target="../media/image16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65.png"/><Relationship Id="rId20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5" Type="http://schemas.openxmlformats.org/officeDocument/2006/relationships/image" Target="../media/image164.png"/><Relationship Id="rId10" Type="http://schemas.openxmlformats.org/officeDocument/2006/relationships/image" Target="../media/image159.png"/><Relationship Id="rId19" Type="http://schemas.openxmlformats.org/officeDocument/2006/relationships/image" Target="../media/image168.png"/><Relationship Id="rId4" Type="http://schemas.openxmlformats.org/officeDocument/2006/relationships/image" Target="../media/image116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13" Type="http://schemas.openxmlformats.org/officeDocument/2006/relationships/image" Target="../media/image179.png"/><Relationship Id="rId18" Type="http://schemas.openxmlformats.org/officeDocument/2006/relationships/image" Target="../media/image141.png"/><Relationship Id="rId3" Type="http://schemas.openxmlformats.org/officeDocument/2006/relationships/image" Target="../media/image3.png"/><Relationship Id="rId7" Type="http://schemas.openxmlformats.org/officeDocument/2006/relationships/image" Target="../media/image173.png"/><Relationship Id="rId12" Type="http://schemas.openxmlformats.org/officeDocument/2006/relationships/image" Target="../media/image178.png"/><Relationship Id="rId17" Type="http://schemas.openxmlformats.org/officeDocument/2006/relationships/image" Target="../media/image18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jpg"/><Relationship Id="rId11" Type="http://schemas.openxmlformats.org/officeDocument/2006/relationships/image" Target="../media/image177.png"/><Relationship Id="rId5" Type="http://schemas.openxmlformats.org/officeDocument/2006/relationships/image" Target="../media/image171.jpg"/><Relationship Id="rId15" Type="http://schemas.openxmlformats.org/officeDocument/2006/relationships/image" Target="../media/image181.png"/><Relationship Id="rId10" Type="http://schemas.openxmlformats.org/officeDocument/2006/relationships/image" Target="../media/image176.png"/><Relationship Id="rId19" Type="http://schemas.openxmlformats.org/officeDocument/2006/relationships/image" Target="../media/image184.jpg"/><Relationship Id="rId4" Type="http://schemas.openxmlformats.org/officeDocument/2006/relationships/image" Target="../media/image170.png"/><Relationship Id="rId9" Type="http://schemas.openxmlformats.org/officeDocument/2006/relationships/image" Target="../media/image175.jpg"/><Relationship Id="rId14" Type="http://schemas.openxmlformats.org/officeDocument/2006/relationships/image" Target="../media/image1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svg"/><Relationship Id="rId3" Type="http://schemas.openxmlformats.org/officeDocument/2006/relationships/oleObject" Target="../embeddings/oleObject6.bin"/><Relationship Id="rId7" Type="http://schemas.openxmlformats.org/officeDocument/2006/relationships/image" Target="../media/image18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6" Type="http://schemas.openxmlformats.org/officeDocument/2006/relationships/image" Target="../media/image187.svg"/><Relationship Id="rId5" Type="http://schemas.openxmlformats.org/officeDocument/2006/relationships/image" Target="../media/image186.png"/><Relationship Id="rId10" Type="http://schemas.openxmlformats.org/officeDocument/2006/relationships/image" Target="../media/image191.svg"/><Relationship Id="rId4" Type="http://schemas.openxmlformats.org/officeDocument/2006/relationships/image" Target="../media/image185.emf"/><Relationship Id="rId9" Type="http://schemas.openxmlformats.org/officeDocument/2006/relationships/image" Target="../media/image1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jp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4.png"/><Relationship Id="rId20" Type="http://schemas.openxmlformats.org/officeDocument/2006/relationships/image" Target="../media/image4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jpg"/><Relationship Id="rId3" Type="http://schemas.openxmlformats.org/officeDocument/2006/relationships/image" Target="../media/image31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19" Type="http://schemas.openxmlformats.org/officeDocument/2006/relationships/image" Target="../media/image30.jp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jpg"/><Relationship Id="rId18" Type="http://schemas.openxmlformats.org/officeDocument/2006/relationships/image" Target="../media/image90.jpg"/><Relationship Id="rId3" Type="http://schemas.openxmlformats.org/officeDocument/2006/relationships/image" Target="../media/image31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8.png"/><Relationship Id="rId20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jpg"/><Relationship Id="rId5" Type="http://schemas.openxmlformats.org/officeDocument/2006/relationships/image" Target="../media/image77.png"/><Relationship Id="rId15" Type="http://schemas.openxmlformats.org/officeDocument/2006/relationships/image" Target="../media/image87.jpg"/><Relationship Id="rId10" Type="http://schemas.openxmlformats.org/officeDocument/2006/relationships/image" Target="../media/image82.png"/><Relationship Id="rId19" Type="http://schemas.openxmlformats.org/officeDocument/2006/relationships/image" Target="../media/image91.jp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17" Type="http://schemas.openxmlformats.org/officeDocument/2006/relationships/image" Target="../media/image11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5" Type="http://schemas.openxmlformats.org/officeDocument/2006/relationships/image" Target="../media/image30.jp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18" Type="http://schemas.openxmlformats.org/officeDocument/2006/relationships/image" Target="../media/image130.png"/><Relationship Id="rId3" Type="http://schemas.openxmlformats.org/officeDocument/2006/relationships/image" Target="../media/image3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17" Type="http://schemas.openxmlformats.org/officeDocument/2006/relationships/image" Target="../media/image12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10" Type="http://schemas.openxmlformats.org/officeDocument/2006/relationships/image" Target="../media/image122.png"/><Relationship Id="rId19" Type="http://schemas.openxmlformats.org/officeDocument/2006/relationships/image" Target="../media/image131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2581" y="5181600"/>
            <a:ext cx="610234" cy="925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7131" y="120187"/>
            <a:ext cx="531812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汽车：</a:t>
            </a:r>
            <a:r>
              <a:rPr sz="4000" b="1" spc="-2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电</a:t>
            </a:r>
            <a:r>
              <a:rPr sz="4000" b="1" spc="-3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动车</a:t>
            </a:r>
            <a:r>
              <a:rPr sz="40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（</a:t>
            </a:r>
            <a:r>
              <a:rPr sz="4000" b="1" spc="-2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EV</a:t>
            </a:r>
            <a:r>
              <a:rPr sz="40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s</a:t>
            </a:r>
            <a:r>
              <a:rPr sz="4000" b="1" spc="-3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）与</a:t>
            </a:r>
            <a:r>
              <a:rPr sz="4000" b="1" spc="-2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传</a:t>
            </a:r>
            <a:r>
              <a:rPr sz="4000" b="1" spc="-3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统汽车</a:t>
            </a:r>
            <a:endParaRPr sz="40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131" y="1581282"/>
            <a:ext cx="1461135" cy="16183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>
              <a:lnSpc>
                <a:spcPct val="100000"/>
              </a:lnSpc>
            </a:pPr>
            <a:endParaRPr lang="en-US" sz="2800" b="1" spc="-30" dirty="0">
              <a:solidFill>
                <a:srgbClr val="005C2F"/>
              </a:solidFill>
              <a:latin typeface="Microsoft YaHei"/>
              <a:cs typeface="Microsoft YaHei"/>
            </a:endParaRPr>
          </a:p>
          <a:p>
            <a:pPr marL="27940">
              <a:lnSpc>
                <a:spcPct val="100000"/>
              </a:lnSpc>
            </a:pPr>
            <a:endParaRPr lang="en-US" sz="2800" b="1" spc="-30" dirty="0">
              <a:solidFill>
                <a:srgbClr val="005C2F"/>
              </a:solidFill>
              <a:latin typeface="Microsoft YaHei"/>
              <a:cs typeface="Microsoft YaHei"/>
            </a:endParaRPr>
          </a:p>
          <a:p>
            <a:pPr marL="27940">
              <a:lnSpc>
                <a:spcPct val="100000"/>
              </a:lnSpc>
            </a:pPr>
            <a:r>
              <a:rPr sz="2000" b="1" spc="-30" dirty="0" err="1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行业推介</a:t>
            </a:r>
            <a:endParaRPr sz="20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000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7</a:t>
            </a:r>
            <a:r>
              <a:rPr sz="2000" spc="-100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2000" b="1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月</a:t>
            </a:r>
            <a:r>
              <a:rPr sz="2000" b="1" spc="-14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 </a:t>
            </a:r>
            <a:r>
              <a:rPr sz="2000" spc="5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2025</a:t>
            </a:r>
            <a:endParaRPr sz="2000" dirty="0"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17590" y="0"/>
            <a:ext cx="6073775" cy="6857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156" y="6489512"/>
            <a:ext cx="958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156" y="1481923"/>
            <a:ext cx="11361140" cy="4736123"/>
          </a:xfrm>
          <a:custGeom>
            <a:avLst/>
            <a:gdLst/>
            <a:ahLst/>
            <a:cxnLst/>
            <a:rect l="l" t="t" r="r" b="b"/>
            <a:pathLst>
              <a:path w="8399145" h="4911090">
                <a:moveTo>
                  <a:pt x="0" y="4910963"/>
                </a:moveTo>
                <a:lnTo>
                  <a:pt x="8398891" y="4910963"/>
                </a:lnTo>
                <a:lnTo>
                  <a:pt x="8398891" y="0"/>
                </a:lnTo>
                <a:lnTo>
                  <a:pt x="0" y="0"/>
                </a:lnTo>
                <a:lnTo>
                  <a:pt x="0" y="4910963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90857" y="96735"/>
            <a:ext cx="376859" cy="571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5383" y="1991399"/>
            <a:ext cx="2624455" cy="4135398"/>
          </a:xfrm>
          <a:custGeom>
            <a:avLst/>
            <a:gdLst/>
            <a:ahLst/>
            <a:cxnLst/>
            <a:rect l="l" t="t" r="r" b="b"/>
            <a:pathLst>
              <a:path w="2624455" h="4274185">
                <a:moveTo>
                  <a:pt x="0" y="4273931"/>
                </a:moveTo>
                <a:lnTo>
                  <a:pt x="2624074" y="4273931"/>
                </a:lnTo>
                <a:lnTo>
                  <a:pt x="2624074" y="0"/>
                </a:lnTo>
                <a:lnTo>
                  <a:pt x="0" y="0"/>
                </a:lnTo>
                <a:lnTo>
                  <a:pt x="0" y="427393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139" y="0"/>
            <a:ext cx="12076430" cy="1307465"/>
          </a:xfrm>
          <a:custGeom>
            <a:avLst/>
            <a:gdLst/>
            <a:ahLst/>
            <a:cxnLst/>
            <a:rect l="l" t="t" r="r" b="b"/>
            <a:pathLst>
              <a:path w="12076430" h="1307465">
                <a:moveTo>
                  <a:pt x="0" y="1306957"/>
                </a:moveTo>
                <a:lnTo>
                  <a:pt x="12076176" y="1306957"/>
                </a:lnTo>
                <a:lnTo>
                  <a:pt x="12076176" y="0"/>
                </a:lnTo>
                <a:lnTo>
                  <a:pt x="0" y="0"/>
                </a:lnTo>
                <a:lnTo>
                  <a:pt x="0" y="13069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67286" y="70891"/>
            <a:ext cx="623989" cy="623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0974" y="2095817"/>
            <a:ext cx="11339322" cy="403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0974" y="2095817"/>
            <a:ext cx="11339830" cy="4030979"/>
          </a:xfrm>
          <a:custGeom>
            <a:avLst/>
            <a:gdLst/>
            <a:ahLst/>
            <a:cxnLst/>
            <a:rect l="l" t="t" r="r" b="b"/>
            <a:pathLst>
              <a:path w="11339830" h="4030979">
                <a:moveTo>
                  <a:pt x="0" y="4030979"/>
                </a:moveTo>
                <a:lnTo>
                  <a:pt x="11339322" y="4030979"/>
                </a:lnTo>
                <a:lnTo>
                  <a:pt x="11339322" y="0"/>
                </a:lnTo>
                <a:lnTo>
                  <a:pt x="0" y="0"/>
                </a:lnTo>
                <a:lnTo>
                  <a:pt x="0" y="4030979"/>
                </a:lnTo>
                <a:close/>
              </a:path>
            </a:pathLst>
          </a:custGeom>
          <a:ln w="3175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5391" y="1626489"/>
            <a:ext cx="1005840" cy="983615"/>
          </a:xfrm>
          <a:custGeom>
            <a:avLst/>
            <a:gdLst/>
            <a:ahLst/>
            <a:cxnLst/>
            <a:rect l="l" t="t" r="r" b="b"/>
            <a:pathLst>
              <a:path w="1005839" h="983614">
                <a:moveTo>
                  <a:pt x="947039" y="0"/>
                </a:moveTo>
                <a:lnTo>
                  <a:pt x="58801" y="0"/>
                </a:lnTo>
                <a:lnTo>
                  <a:pt x="35941" y="4572"/>
                </a:lnTo>
                <a:lnTo>
                  <a:pt x="17271" y="17145"/>
                </a:lnTo>
                <a:lnTo>
                  <a:pt x="4699" y="35813"/>
                </a:lnTo>
                <a:lnTo>
                  <a:pt x="0" y="58800"/>
                </a:lnTo>
                <a:lnTo>
                  <a:pt x="0" y="924560"/>
                </a:lnTo>
                <a:lnTo>
                  <a:pt x="4699" y="947547"/>
                </a:lnTo>
                <a:lnTo>
                  <a:pt x="17271" y="966215"/>
                </a:lnTo>
                <a:lnTo>
                  <a:pt x="35941" y="978788"/>
                </a:lnTo>
                <a:lnTo>
                  <a:pt x="58801" y="983361"/>
                </a:lnTo>
                <a:lnTo>
                  <a:pt x="947039" y="983361"/>
                </a:lnTo>
                <a:lnTo>
                  <a:pt x="969899" y="978788"/>
                </a:lnTo>
                <a:lnTo>
                  <a:pt x="988568" y="966215"/>
                </a:lnTo>
                <a:lnTo>
                  <a:pt x="1001268" y="947547"/>
                </a:lnTo>
                <a:lnTo>
                  <a:pt x="1005840" y="924560"/>
                </a:lnTo>
                <a:lnTo>
                  <a:pt x="1005840" y="58800"/>
                </a:lnTo>
                <a:lnTo>
                  <a:pt x="1001268" y="35813"/>
                </a:lnTo>
                <a:lnTo>
                  <a:pt x="988568" y="17145"/>
                </a:lnTo>
                <a:lnTo>
                  <a:pt x="969899" y="4572"/>
                </a:lnTo>
                <a:lnTo>
                  <a:pt x="947039" y="0"/>
                </a:lnTo>
                <a:close/>
              </a:path>
            </a:pathLst>
          </a:custGeom>
          <a:solidFill>
            <a:srgbClr val="F0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72641" y="1711705"/>
            <a:ext cx="831850" cy="812800"/>
          </a:xfrm>
          <a:custGeom>
            <a:avLst/>
            <a:gdLst/>
            <a:ahLst/>
            <a:cxnLst/>
            <a:rect l="l" t="t" r="r" b="b"/>
            <a:pathLst>
              <a:path w="831850" h="812800">
                <a:moveTo>
                  <a:pt x="782701" y="0"/>
                </a:moveTo>
                <a:lnTo>
                  <a:pt x="48640" y="0"/>
                </a:lnTo>
                <a:lnTo>
                  <a:pt x="29718" y="3937"/>
                </a:lnTo>
                <a:lnTo>
                  <a:pt x="14350" y="14224"/>
                </a:lnTo>
                <a:lnTo>
                  <a:pt x="3937" y="29718"/>
                </a:lnTo>
                <a:lnTo>
                  <a:pt x="0" y="48514"/>
                </a:lnTo>
                <a:lnTo>
                  <a:pt x="0" y="764286"/>
                </a:lnTo>
                <a:lnTo>
                  <a:pt x="3937" y="783209"/>
                </a:lnTo>
                <a:lnTo>
                  <a:pt x="14350" y="798576"/>
                </a:lnTo>
                <a:lnTo>
                  <a:pt x="29718" y="808990"/>
                </a:lnTo>
                <a:lnTo>
                  <a:pt x="48640" y="812800"/>
                </a:lnTo>
                <a:lnTo>
                  <a:pt x="782701" y="812800"/>
                </a:lnTo>
                <a:lnTo>
                  <a:pt x="801623" y="808990"/>
                </a:lnTo>
                <a:lnTo>
                  <a:pt x="817117" y="798576"/>
                </a:lnTo>
                <a:lnTo>
                  <a:pt x="827532" y="783209"/>
                </a:lnTo>
                <a:lnTo>
                  <a:pt x="831341" y="764286"/>
                </a:lnTo>
                <a:lnTo>
                  <a:pt x="831341" y="48514"/>
                </a:lnTo>
                <a:lnTo>
                  <a:pt x="827532" y="29718"/>
                </a:lnTo>
                <a:lnTo>
                  <a:pt x="817117" y="14224"/>
                </a:lnTo>
                <a:lnTo>
                  <a:pt x="801623" y="3937"/>
                </a:lnTo>
                <a:lnTo>
                  <a:pt x="782701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4504" y="1894839"/>
            <a:ext cx="502920" cy="439420"/>
          </a:xfrm>
          <a:custGeom>
            <a:avLst/>
            <a:gdLst/>
            <a:ahLst/>
            <a:cxnLst/>
            <a:rect l="l" t="t" r="r" b="b"/>
            <a:pathLst>
              <a:path w="502919" h="439419">
                <a:moveTo>
                  <a:pt x="161417" y="0"/>
                </a:moveTo>
                <a:lnTo>
                  <a:pt x="116331" y="0"/>
                </a:lnTo>
                <a:lnTo>
                  <a:pt x="0" y="115824"/>
                </a:lnTo>
                <a:lnTo>
                  <a:pt x="0" y="161036"/>
                </a:lnTo>
                <a:lnTo>
                  <a:pt x="36575" y="197485"/>
                </a:lnTo>
                <a:lnTo>
                  <a:pt x="36575" y="232156"/>
                </a:lnTo>
                <a:lnTo>
                  <a:pt x="47117" y="254508"/>
                </a:lnTo>
                <a:lnTo>
                  <a:pt x="155956" y="363093"/>
                </a:lnTo>
                <a:lnTo>
                  <a:pt x="163956" y="371221"/>
                </a:lnTo>
                <a:lnTo>
                  <a:pt x="215137" y="422148"/>
                </a:lnTo>
                <a:lnTo>
                  <a:pt x="234569" y="435101"/>
                </a:lnTo>
                <a:lnTo>
                  <a:pt x="234822" y="435101"/>
                </a:lnTo>
                <a:lnTo>
                  <a:pt x="256667" y="439293"/>
                </a:lnTo>
                <a:lnTo>
                  <a:pt x="278892" y="435101"/>
                </a:lnTo>
                <a:lnTo>
                  <a:pt x="298322" y="422148"/>
                </a:lnTo>
                <a:lnTo>
                  <a:pt x="302768" y="417830"/>
                </a:lnTo>
                <a:lnTo>
                  <a:pt x="302768" y="414020"/>
                </a:lnTo>
                <a:lnTo>
                  <a:pt x="349250" y="414020"/>
                </a:lnTo>
                <a:lnTo>
                  <a:pt x="356107" y="410718"/>
                </a:lnTo>
                <a:lnTo>
                  <a:pt x="358520" y="407924"/>
                </a:lnTo>
                <a:lnTo>
                  <a:pt x="256158" y="407924"/>
                </a:lnTo>
                <a:lnTo>
                  <a:pt x="245999" y="406019"/>
                </a:lnTo>
                <a:lnTo>
                  <a:pt x="236981" y="400050"/>
                </a:lnTo>
                <a:lnTo>
                  <a:pt x="186055" y="349250"/>
                </a:lnTo>
                <a:lnTo>
                  <a:pt x="178053" y="341122"/>
                </a:lnTo>
                <a:lnTo>
                  <a:pt x="69342" y="231901"/>
                </a:lnTo>
                <a:lnTo>
                  <a:pt x="69342" y="185038"/>
                </a:lnTo>
                <a:lnTo>
                  <a:pt x="22097" y="137922"/>
                </a:lnTo>
                <a:lnTo>
                  <a:pt x="138811" y="22606"/>
                </a:lnTo>
                <a:lnTo>
                  <a:pt x="183895" y="22606"/>
                </a:lnTo>
                <a:lnTo>
                  <a:pt x="161417" y="0"/>
                </a:lnTo>
                <a:close/>
              </a:path>
              <a:path w="502919" h="439419">
                <a:moveTo>
                  <a:pt x="349250" y="414020"/>
                </a:moveTo>
                <a:lnTo>
                  <a:pt x="302768" y="414020"/>
                </a:lnTo>
                <a:lnTo>
                  <a:pt x="320928" y="420115"/>
                </a:lnTo>
                <a:lnTo>
                  <a:pt x="339470" y="418846"/>
                </a:lnTo>
                <a:lnTo>
                  <a:pt x="349250" y="414020"/>
                </a:lnTo>
                <a:close/>
              </a:path>
              <a:path w="502919" h="439419">
                <a:moveTo>
                  <a:pt x="232918" y="302513"/>
                </a:moveTo>
                <a:lnTo>
                  <a:pt x="209550" y="325882"/>
                </a:lnTo>
                <a:lnTo>
                  <a:pt x="279653" y="395859"/>
                </a:lnTo>
                <a:lnTo>
                  <a:pt x="275336" y="400050"/>
                </a:lnTo>
                <a:lnTo>
                  <a:pt x="266319" y="406019"/>
                </a:lnTo>
                <a:lnTo>
                  <a:pt x="256158" y="407924"/>
                </a:lnTo>
                <a:lnTo>
                  <a:pt x="358520" y="407924"/>
                </a:lnTo>
                <a:lnTo>
                  <a:pt x="368807" y="396239"/>
                </a:lnTo>
                <a:lnTo>
                  <a:pt x="370967" y="392430"/>
                </a:lnTo>
                <a:lnTo>
                  <a:pt x="372363" y="389127"/>
                </a:lnTo>
                <a:lnTo>
                  <a:pt x="321944" y="389127"/>
                </a:lnTo>
                <a:lnTo>
                  <a:pt x="317753" y="387350"/>
                </a:lnTo>
                <a:lnTo>
                  <a:pt x="232918" y="302513"/>
                </a:lnTo>
                <a:close/>
              </a:path>
              <a:path w="502919" h="439419">
                <a:moveTo>
                  <a:pt x="280288" y="255524"/>
                </a:moveTo>
                <a:lnTo>
                  <a:pt x="256158" y="278638"/>
                </a:lnTo>
                <a:lnTo>
                  <a:pt x="338074" y="360807"/>
                </a:lnTo>
                <a:lnTo>
                  <a:pt x="341630" y="366395"/>
                </a:lnTo>
                <a:lnTo>
                  <a:pt x="342900" y="372618"/>
                </a:lnTo>
                <a:lnTo>
                  <a:pt x="341630" y="378713"/>
                </a:lnTo>
                <a:lnTo>
                  <a:pt x="338200" y="384048"/>
                </a:lnTo>
                <a:lnTo>
                  <a:pt x="338074" y="384301"/>
                </a:lnTo>
                <a:lnTo>
                  <a:pt x="334771" y="387350"/>
                </a:lnTo>
                <a:lnTo>
                  <a:pt x="330581" y="389127"/>
                </a:lnTo>
                <a:lnTo>
                  <a:pt x="372363" y="389127"/>
                </a:lnTo>
                <a:lnTo>
                  <a:pt x="372618" y="388365"/>
                </a:lnTo>
                <a:lnTo>
                  <a:pt x="373380" y="385318"/>
                </a:lnTo>
                <a:lnTo>
                  <a:pt x="373761" y="384048"/>
                </a:lnTo>
                <a:lnTo>
                  <a:pt x="395229" y="384048"/>
                </a:lnTo>
                <a:lnTo>
                  <a:pt x="428117" y="359663"/>
                </a:lnTo>
                <a:lnTo>
                  <a:pt x="430149" y="353695"/>
                </a:lnTo>
                <a:lnTo>
                  <a:pt x="381000" y="353695"/>
                </a:lnTo>
                <a:lnTo>
                  <a:pt x="376808" y="352044"/>
                </a:lnTo>
                <a:lnTo>
                  <a:pt x="373633" y="348996"/>
                </a:lnTo>
                <a:lnTo>
                  <a:pt x="280288" y="255524"/>
                </a:lnTo>
                <a:close/>
              </a:path>
              <a:path w="502919" h="439419">
                <a:moveTo>
                  <a:pt x="395229" y="384048"/>
                </a:moveTo>
                <a:lnTo>
                  <a:pt x="373761" y="384048"/>
                </a:lnTo>
                <a:lnTo>
                  <a:pt x="377570" y="384937"/>
                </a:lnTo>
                <a:lnTo>
                  <a:pt x="381634" y="385318"/>
                </a:lnTo>
                <a:lnTo>
                  <a:pt x="385190" y="385318"/>
                </a:lnTo>
                <a:lnTo>
                  <a:pt x="394715" y="384429"/>
                </a:lnTo>
                <a:lnTo>
                  <a:pt x="395229" y="384048"/>
                </a:lnTo>
                <a:close/>
              </a:path>
              <a:path w="502919" h="439419">
                <a:moveTo>
                  <a:pt x="326136" y="209804"/>
                </a:moveTo>
                <a:lnTo>
                  <a:pt x="303656" y="232156"/>
                </a:lnTo>
                <a:lnTo>
                  <a:pt x="397001" y="325500"/>
                </a:lnTo>
                <a:lnTo>
                  <a:pt x="400557" y="331088"/>
                </a:lnTo>
                <a:lnTo>
                  <a:pt x="389636" y="353695"/>
                </a:lnTo>
                <a:lnTo>
                  <a:pt x="430149" y="353695"/>
                </a:lnTo>
                <a:lnTo>
                  <a:pt x="432815" y="346329"/>
                </a:lnTo>
                <a:lnTo>
                  <a:pt x="433577" y="332232"/>
                </a:lnTo>
                <a:lnTo>
                  <a:pt x="430021" y="318135"/>
                </a:lnTo>
                <a:lnTo>
                  <a:pt x="436499" y="318135"/>
                </a:lnTo>
                <a:lnTo>
                  <a:pt x="444626" y="308229"/>
                </a:lnTo>
                <a:lnTo>
                  <a:pt x="450722" y="297052"/>
                </a:lnTo>
                <a:lnTo>
                  <a:pt x="451103" y="295910"/>
                </a:lnTo>
                <a:lnTo>
                  <a:pt x="414019" y="295910"/>
                </a:lnTo>
                <a:lnTo>
                  <a:pt x="326136" y="209804"/>
                </a:lnTo>
                <a:close/>
              </a:path>
              <a:path w="502919" h="439419">
                <a:moveTo>
                  <a:pt x="480821" y="95376"/>
                </a:moveTo>
                <a:lnTo>
                  <a:pt x="480821" y="140081"/>
                </a:lnTo>
                <a:lnTo>
                  <a:pt x="433577" y="187198"/>
                </a:lnTo>
                <a:lnTo>
                  <a:pt x="423989" y="206501"/>
                </a:lnTo>
                <a:lnTo>
                  <a:pt x="423925" y="272034"/>
                </a:lnTo>
                <a:lnTo>
                  <a:pt x="421639" y="284480"/>
                </a:lnTo>
                <a:lnTo>
                  <a:pt x="414527" y="295401"/>
                </a:lnTo>
                <a:lnTo>
                  <a:pt x="414019" y="295910"/>
                </a:lnTo>
                <a:lnTo>
                  <a:pt x="451103" y="295910"/>
                </a:lnTo>
                <a:lnTo>
                  <a:pt x="454532" y="284861"/>
                </a:lnTo>
                <a:lnTo>
                  <a:pt x="445388" y="237489"/>
                </a:lnTo>
                <a:lnTo>
                  <a:pt x="460501" y="205994"/>
                </a:lnTo>
                <a:lnTo>
                  <a:pt x="502919" y="163195"/>
                </a:lnTo>
                <a:lnTo>
                  <a:pt x="502919" y="117475"/>
                </a:lnTo>
                <a:lnTo>
                  <a:pt x="480821" y="95376"/>
                </a:lnTo>
                <a:close/>
              </a:path>
              <a:path w="502919" h="439419">
                <a:moveTo>
                  <a:pt x="366903" y="158369"/>
                </a:moveTo>
                <a:lnTo>
                  <a:pt x="321818" y="158369"/>
                </a:lnTo>
                <a:lnTo>
                  <a:pt x="341502" y="178054"/>
                </a:lnTo>
                <a:lnTo>
                  <a:pt x="414019" y="248793"/>
                </a:lnTo>
                <a:lnTo>
                  <a:pt x="421386" y="259714"/>
                </a:lnTo>
                <a:lnTo>
                  <a:pt x="423925" y="272034"/>
                </a:lnTo>
                <a:lnTo>
                  <a:pt x="423925" y="211709"/>
                </a:lnTo>
                <a:lnTo>
                  <a:pt x="421386" y="211709"/>
                </a:lnTo>
                <a:lnTo>
                  <a:pt x="371982" y="163449"/>
                </a:lnTo>
                <a:lnTo>
                  <a:pt x="366903" y="158369"/>
                </a:lnTo>
                <a:close/>
              </a:path>
              <a:path w="502919" h="439419">
                <a:moveTo>
                  <a:pt x="423925" y="206629"/>
                </a:moveTo>
                <a:lnTo>
                  <a:pt x="421386" y="211709"/>
                </a:lnTo>
                <a:lnTo>
                  <a:pt x="423925" y="211709"/>
                </a:lnTo>
                <a:lnTo>
                  <a:pt x="423925" y="206629"/>
                </a:lnTo>
                <a:close/>
              </a:path>
              <a:path w="502919" h="439419">
                <a:moveTo>
                  <a:pt x="183895" y="22606"/>
                </a:moveTo>
                <a:lnTo>
                  <a:pt x="138811" y="22606"/>
                </a:lnTo>
                <a:lnTo>
                  <a:pt x="185927" y="69723"/>
                </a:lnTo>
                <a:lnTo>
                  <a:pt x="213106" y="69723"/>
                </a:lnTo>
                <a:lnTo>
                  <a:pt x="211836" y="70865"/>
                </a:lnTo>
                <a:lnTo>
                  <a:pt x="141477" y="142112"/>
                </a:lnTo>
                <a:lnTo>
                  <a:pt x="141477" y="188213"/>
                </a:lnTo>
                <a:lnTo>
                  <a:pt x="162432" y="202819"/>
                </a:lnTo>
                <a:lnTo>
                  <a:pt x="186436" y="208914"/>
                </a:lnTo>
                <a:lnTo>
                  <a:pt x="211074" y="206501"/>
                </a:lnTo>
                <a:lnTo>
                  <a:pt x="234061" y="195452"/>
                </a:lnTo>
                <a:lnTo>
                  <a:pt x="259969" y="176784"/>
                </a:lnTo>
                <a:lnTo>
                  <a:pt x="191769" y="176784"/>
                </a:lnTo>
                <a:lnTo>
                  <a:pt x="183895" y="176022"/>
                </a:lnTo>
                <a:lnTo>
                  <a:pt x="176656" y="173862"/>
                </a:lnTo>
                <a:lnTo>
                  <a:pt x="169925" y="170180"/>
                </a:lnTo>
                <a:lnTo>
                  <a:pt x="163956" y="165354"/>
                </a:lnTo>
                <a:lnTo>
                  <a:pt x="243967" y="85979"/>
                </a:lnTo>
                <a:lnTo>
                  <a:pt x="268477" y="70358"/>
                </a:lnTo>
                <a:lnTo>
                  <a:pt x="316356" y="70358"/>
                </a:lnTo>
                <a:lnTo>
                  <a:pt x="342462" y="44323"/>
                </a:lnTo>
                <a:lnTo>
                  <a:pt x="248031" y="44323"/>
                </a:lnTo>
                <a:lnTo>
                  <a:pt x="232282" y="37719"/>
                </a:lnTo>
                <a:lnTo>
                  <a:pt x="198755" y="37719"/>
                </a:lnTo>
                <a:lnTo>
                  <a:pt x="183895" y="22606"/>
                </a:lnTo>
                <a:close/>
              </a:path>
              <a:path w="502919" h="439419">
                <a:moveTo>
                  <a:pt x="332739" y="125222"/>
                </a:moveTo>
                <a:lnTo>
                  <a:pt x="331469" y="125602"/>
                </a:lnTo>
                <a:lnTo>
                  <a:pt x="269747" y="129286"/>
                </a:lnTo>
                <a:lnTo>
                  <a:pt x="208025" y="174244"/>
                </a:lnTo>
                <a:lnTo>
                  <a:pt x="199897" y="176784"/>
                </a:lnTo>
                <a:lnTo>
                  <a:pt x="259969" y="176784"/>
                </a:lnTo>
                <a:lnTo>
                  <a:pt x="281177" y="161544"/>
                </a:lnTo>
                <a:lnTo>
                  <a:pt x="321818" y="158369"/>
                </a:lnTo>
                <a:lnTo>
                  <a:pt x="366903" y="158369"/>
                </a:lnTo>
                <a:lnTo>
                  <a:pt x="364236" y="155701"/>
                </a:lnTo>
                <a:lnTo>
                  <a:pt x="332739" y="125222"/>
                </a:lnTo>
                <a:close/>
              </a:path>
              <a:path w="502919" h="439419">
                <a:moveTo>
                  <a:pt x="408813" y="23240"/>
                </a:moveTo>
                <a:lnTo>
                  <a:pt x="363600" y="23240"/>
                </a:lnTo>
                <a:lnTo>
                  <a:pt x="480821" y="140081"/>
                </a:lnTo>
                <a:lnTo>
                  <a:pt x="480821" y="95376"/>
                </a:lnTo>
                <a:lnTo>
                  <a:pt x="408813" y="23240"/>
                </a:lnTo>
                <a:close/>
              </a:path>
              <a:path w="502919" h="439419">
                <a:moveTo>
                  <a:pt x="385571" y="0"/>
                </a:moveTo>
                <a:lnTo>
                  <a:pt x="339851" y="0"/>
                </a:lnTo>
                <a:lnTo>
                  <a:pt x="302768" y="37464"/>
                </a:lnTo>
                <a:lnTo>
                  <a:pt x="267207" y="37846"/>
                </a:lnTo>
                <a:lnTo>
                  <a:pt x="249936" y="43180"/>
                </a:lnTo>
                <a:lnTo>
                  <a:pt x="248031" y="44323"/>
                </a:lnTo>
                <a:lnTo>
                  <a:pt x="342462" y="44323"/>
                </a:lnTo>
                <a:lnTo>
                  <a:pt x="363600" y="23240"/>
                </a:lnTo>
                <a:lnTo>
                  <a:pt x="408813" y="23240"/>
                </a:lnTo>
                <a:lnTo>
                  <a:pt x="3855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90186" y="1626489"/>
            <a:ext cx="1005840" cy="983615"/>
          </a:xfrm>
          <a:custGeom>
            <a:avLst/>
            <a:gdLst/>
            <a:ahLst/>
            <a:cxnLst/>
            <a:rect l="l" t="t" r="r" b="b"/>
            <a:pathLst>
              <a:path w="1005839" h="983614">
                <a:moveTo>
                  <a:pt x="947038" y="0"/>
                </a:moveTo>
                <a:lnTo>
                  <a:pt x="58800" y="0"/>
                </a:lnTo>
                <a:lnTo>
                  <a:pt x="35940" y="4572"/>
                </a:lnTo>
                <a:lnTo>
                  <a:pt x="17272" y="17145"/>
                </a:lnTo>
                <a:lnTo>
                  <a:pt x="4699" y="35813"/>
                </a:lnTo>
                <a:lnTo>
                  <a:pt x="0" y="58800"/>
                </a:lnTo>
                <a:lnTo>
                  <a:pt x="0" y="924560"/>
                </a:lnTo>
                <a:lnTo>
                  <a:pt x="4699" y="947547"/>
                </a:lnTo>
                <a:lnTo>
                  <a:pt x="17272" y="966215"/>
                </a:lnTo>
                <a:lnTo>
                  <a:pt x="35940" y="978788"/>
                </a:lnTo>
                <a:lnTo>
                  <a:pt x="58800" y="983361"/>
                </a:lnTo>
                <a:lnTo>
                  <a:pt x="947038" y="983361"/>
                </a:lnTo>
                <a:lnTo>
                  <a:pt x="969899" y="978788"/>
                </a:lnTo>
                <a:lnTo>
                  <a:pt x="988567" y="966215"/>
                </a:lnTo>
                <a:lnTo>
                  <a:pt x="1001140" y="947547"/>
                </a:lnTo>
                <a:lnTo>
                  <a:pt x="1005839" y="924560"/>
                </a:lnTo>
                <a:lnTo>
                  <a:pt x="1005839" y="58800"/>
                </a:lnTo>
                <a:lnTo>
                  <a:pt x="1001140" y="35813"/>
                </a:lnTo>
                <a:lnTo>
                  <a:pt x="988567" y="17145"/>
                </a:lnTo>
                <a:lnTo>
                  <a:pt x="969899" y="4572"/>
                </a:lnTo>
                <a:lnTo>
                  <a:pt x="947038" y="0"/>
                </a:lnTo>
                <a:close/>
              </a:path>
            </a:pathLst>
          </a:custGeom>
          <a:solidFill>
            <a:srgbClr val="F0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77435" y="1711705"/>
            <a:ext cx="831850" cy="812800"/>
          </a:xfrm>
          <a:custGeom>
            <a:avLst/>
            <a:gdLst/>
            <a:ahLst/>
            <a:cxnLst/>
            <a:rect l="l" t="t" r="r" b="b"/>
            <a:pathLst>
              <a:path w="831850" h="812800">
                <a:moveTo>
                  <a:pt x="782701" y="0"/>
                </a:moveTo>
                <a:lnTo>
                  <a:pt x="48640" y="0"/>
                </a:lnTo>
                <a:lnTo>
                  <a:pt x="29717" y="3937"/>
                </a:lnTo>
                <a:lnTo>
                  <a:pt x="14350" y="14224"/>
                </a:lnTo>
                <a:lnTo>
                  <a:pt x="3810" y="29718"/>
                </a:lnTo>
                <a:lnTo>
                  <a:pt x="0" y="48514"/>
                </a:lnTo>
                <a:lnTo>
                  <a:pt x="0" y="764286"/>
                </a:lnTo>
                <a:lnTo>
                  <a:pt x="3810" y="783209"/>
                </a:lnTo>
                <a:lnTo>
                  <a:pt x="14350" y="798576"/>
                </a:lnTo>
                <a:lnTo>
                  <a:pt x="29717" y="808990"/>
                </a:lnTo>
                <a:lnTo>
                  <a:pt x="48640" y="812800"/>
                </a:lnTo>
                <a:lnTo>
                  <a:pt x="782701" y="812800"/>
                </a:lnTo>
                <a:lnTo>
                  <a:pt x="801624" y="808990"/>
                </a:lnTo>
                <a:lnTo>
                  <a:pt x="817117" y="798576"/>
                </a:lnTo>
                <a:lnTo>
                  <a:pt x="827531" y="783209"/>
                </a:lnTo>
                <a:lnTo>
                  <a:pt x="831341" y="764286"/>
                </a:lnTo>
                <a:lnTo>
                  <a:pt x="831341" y="48514"/>
                </a:lnTo>
                <a:lnTo>
                  <a:pt x="827531" y="29718"/>
                </a:lnTo>
                <a:lnTo>
                  <a:pt x="817117" y="14224"/>
                </a:lnTo>
                <a:lnTo>
                  <a:pt x="801624" y="3937"/>
                </a:lnTo>
                <a:lnTo>
                  <a:pt x="782701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27798" y="1626489"/>
            <a:ext cx="1005840" cy="983615"/>
          </a:xfrm>
          <a:custGeom>
            <a:avLst/>
            <a:gdLst/>
            <a:ahLst/>
            <a:cxnLst/>
            <a:rect l="l" t="t" r="r" b="b"/>
            <a:pathLst>
              <a:path w="1005840" h="983614">
                <a:moveTo>
                  <a:pt x="947039" y="0"/>
                </a:moveTo>
                <a:lnTo>
                  <a:pt x="58674" y="0"/>
                </a:lnTo>
                <a:lnTo>
                  <a:pt x="35814" y="4572"/>
                </a:lnTo>
                <a:lnTo>
                  <a:pt x="17145" y="17145"/>
                </a:lnTo>
                <a:lnTo>
                  <a:pt x="4572" y="35813"/>
                </a:lnTo>
                <a:lnTo>
                  <a:pt x="0" y="58800"/>
                </a:lnTo>
                <a:lnTo>
                  <a:pt x="0" y="924560"/>
                </a:lnTo>
                <a:lnTo>
                  <a:pt x="4572" y="947547"/>
                </a:lnTo>
                <a:lnTo>
                  <a:pt x="17145" y="966215"/>
                </a:lnTo>
                <a:lnTo>
                  <a:pt x="35814" y="978788"/>
                </a:lnTo>
                <a:lnTo>
                  <a:pt x="58674" y="983361"/>
                </a:lnTo>
                <a:lnTo>
                  <a:pt x="947039" y="983361"/>
                </a:lnTo>
                <a:lnTo>
                  <a:pt x="969899" y="978788"/>
                </a:lnTo>
                <a:lnTo>
                  <a:pt x="988568" y="966215"/>
                </a:lnTo>
                <a:lnTo>
                  <a:pt x="1001141" y="947547"/>
                </a:lnTo>
                <a:lnTo>
                  <a:pt x="1005840" y="924560"/>
                </a:lnTo>
                <a:lnTo>
                  <a:pt x="1005840" y="58800"/>
                </a:lnTo>
                <a:lnTo>
                  <a:pt x="1001141" y="35813"/>
                </a:lnTo>
                <a:lnTo>
                  <a:pt x="988568" y="17145"/>
                </a:lnTo>
                <a:lnTo>
                  <a:pt x="969899" y="4572"/>
                </a:lnTo>
                <a:lnTo>
                  <a:pt x="947039" y="0"/>
                </a:lnTo>
                <a:close/>
              </a:path>
            </a:pathLst>
          </a:custGeom>
          <a:solidFill>
            <a:srgbClr val="F0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15047" y="1711705"/>
            <a:ext cx="831215" cy="812800"/>
          </a:xfrm>
          <a:custGeom>
            <a:avLst/>
            <a:gdLst/>
            <a:ahLst/>
            <a:cxnLst/>
            <a:rect l="l" t="t" r="r" b="b"/>
            <a:pathLst>
              <a:path w="831215" h="812800">
                <a:moveTo>
                  <a:pt x="782701" y="0"/>
                </a:moveTo>
                <a:lnTo>
                  <a:pt x="48513" y="0"/>
                </a:lnTo>
                <a:lnTo>
                  <a:pt x="29591" y="3937"/>
                </a:lnTo>
                <a:lnTo>
                  <a:pt x="14224" y="14224"/>
                </a:lnTo>
                <a:lnTo>
                  <a:pt x="3809" y="29718"/>
                </a:lnTo>
                <a:lnTo>
                  <a:pt x="0" y="48514"/>
                </a:lnTo>
                <a:lnTo>
                  <a:pt x="0" y="764286"/>
                </a:lnTo>
                <a:lnTo>
                  <a:pt x="3809" y="783209"/>
                </a:lnTo>
                <a:lnTo>
                  <a:pt x="14224" y="798576"/>
                </a:lnTo>
                <a:lnTo>
                  <a:pt x="29591" y="808990"/>
                </a:lnTo>
                <a:lnTo>
                  <a:pt x="48513" y="812800"/>
                </a:lnTo>
                <a:lnTo>
                  <a:pt x="782701" y="812800"/>
                </a:lnTo>
                <a:lnTo>
                  <a:pt x="801497" y="808990"/>
                </a:lnTo>
                <a:lnTo>
                  <a:pt x="816991" y="798576"/>
                </a:lnTo>
                <a:lnTo>
                  <a:pt x="827404" y="783209"/>
                </a:lnTo>
                <a:lnTo>
                  <a:pt x="831215" y="764286"/>
                </a:lnTo>
                <a:lnTo>
                  <a:pt x="831215" y="48514"/>
                </a:lnTo>
                <a:lnTo>
                  <a:pt x="827404" y="29718"/>
                </a:lnTo>
                <a:lnTo>
                  <a:pt x="816991" y="14224"/>
                </a:lnTo>
                <a:lnTo>
                  <a:pt x="801497" y="3937"/>
                </a:lnTo>
                <a:lnTo>
                  <a:pt x="782701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673843" y="1626489"/>
            <a:ext cx="1005840" cy="983615"/>
          </a:xfrm>
          <a:custGeom>
            <a:avLst/>
            <a:gdLst/>
            <a:ahLst/>
            <a:cxnLst/>
            <a:rect l="l" t="t" r="r" b="b"/>
            <a:pathLst>
              <a:path w="1005840" h="983614">
                <a:moveTo>
                  <a:pt x="947038" y="0"/>
                </a:moveTo>
                <a:lnTo>
                  <a:pt x="58800" y="0"/>
                </a:lnTo>
                <a:lnTo>
                  <a:pt x="35940" y="4572"/>
                </a:lnTo>
                <a:lnTo>
                  <a:pt x="17272" y="17145"/>
                </a:lnTo>
                <a:lnTo>
                  <a:pt x="4572" y="35813"/>
                </a:lnTo>
                <a:lnTo>
                  <a:pt x="0" y="58800"/>
                </a:lnTo>
                <a:lnTo>
                  <a:pt x="0" y="924560"/>
                </a:lnTo>
                <a:lnTo>
                  <a:pt x="4572" y="947547"/>
                </a:lnTo>
                <a:lnTo>
                  <a:pt x="17272" y="966215"/>
                </a:lnTo>
                <a:lnTo>
                  <a:pt x="35940" y="978788"/>
                </a:lnTo>
                <a:lnTo>
                  <a:pt x="58800" y="983361"/>
                </a:lnTo>
                <a:lnTo>
                  <a:pt x="947038" y="983361"/>
                </a:lnTo>
                <a:lnTo>
                  <a:pt x="969899" y="978788"/>
                </a:lnTo>
                <a:lnTo>
                  <a:pt x="988567" y="966215"/>
                </a:lnTo>
                <a:lnTo>
                  <a:pt x="1001140" y="947547"/>
                </a:lnTo>
                <a:lnTo>
                  <a:pt x="1005839" y="924560"/>
                </a:lnTo>
                <a:lnTo>
                  <a:pt x="1005839" y="58800"/>
                </a:lnTo>
                <a:lnTo>
                  <a:pt x="1001140" y="35813"/>
                </a:lnTo>
                <a:lnTo>
                  <a:pt x="988567" y="17145"/>
                </a:lnTo>
                <a:lnTo>
                  <a:pt x="969899" y="4572"/>
                </a:lnTo>
                <a:lnTo>
                  <a:pt x="947038" y="0"/>
                </a:lnTo>
                <a:close/>
              </a:path>
            </a:pathLst>
          </a:custGeom>
          <a:solidFill>
            <a:srgbClr val="F0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61219" y="1711705"/>
            <a:ext cx="831215" cy="812800"/>
          </a:xfrm>
          <a:custGeom>
            <a:avLst/>
            <a:gdLst/>
            <a:ahLst/>
            <a:cxnLst/>
            <a:rect l="l" t="t" r="r" b="b"/>
            <a:pathLst>
              <a:path w="831215" h="812800">
                <a:moveTo>
                  <a:pt x="782701" y="0"/>
                </a:moveTo>
                <a:lnTo>
                  <a:pt x="48513" y="0"/>
                </a:lnTo>
                <a:lnTo>
                  <a:pt x="29590" y="3937"/>
                </a:lnTo>
                <a:lnTo>
                  <a:pt x="14224" y="14224"/>
                </a:lnTo>
                <a:lnTo>
                  <a:pt x="3809" y="29718"/>
                </a:lnTo>
                <a:lnTo>
                  <a:pt x="0" y="48514"/>
                </a:lnTo>
                <a:lnTo>
                  <a:pt x="0" y="764286"/>
                </a:lnTo>
                <a:lnTo>
                  <a:pt x="3809" y="783209"/>
                </a:lnTo>
                <a:lnTo>
                  <a:pt x="14224" y="798576"/>
                </a:lnTo>
                <a:lnTo>
                  <a:pt x="29590" y="808990"/>
                </a:lnTo>
                <a:lnTo>
                  <a:pt x="48513" y="812800"/>
                </a:lnTo>
                <a:lnTo>
                  <a:pt x="782701" y="812800"/>
                </a:lnTo>
                <a:lnTo>
                  <a:pt x="801497" y="808990"/>
                </a:lnTo>
                <a:lnTo>
                  <a:pt x="816990" y="798576"/>
                </a:lnTo>
                <a:lnTo>
                  <a:pt x="827404" y="783209"/>
                </a:lnTo>
                <a:lnTo>
                  <a:pt x="831214" y="764286"/>
                </a:lnTo>
                <a:lnTo>
                  <a:pt x="831214" y="48514"/>
                </a:lnTo>
                <a:lnTo>
                  <a:pt x="827404" y="29718"/>
                </a:lnTo>
                <a:lnTo>
                  <a:pt x="816990" y="14224"/>
                </a:lnTo>
                <a:lnTo>
                  <a:pt x="801497" y="3937"/>
                </a:lnTo>
                <a:lnTo>
                  <a:pt x="782701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93947" y="3508121"/>
            <a:ext cx="0" cy="2349500"/>
          </a:xfrm>
          <a:custGeom>
            <a:avLst/>
            <a:gdLst/>
            <a:ahLst/>
            <a:cxnLst/>
            <a:rect l="l" t="t" r="r" b="b"/>
            <a:pathLst>
              <a:path h="2349500">
                <a:moveTo>
                  <a:pt x="0" y="0"/>
                </a:moveTo>
                <a:lnTo>
                  <a:pt x="0" y="2349169"/>
                </a:lnTo>
              </a:path>
            </a:pathLst>
          </a:custGeom>
          <a:ln w="6350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7278" y="3277996"/>
            <a:ext cx="2422525" cy="0"/>
          </a:xfrm>
          <a:custGeom>
            <a:avLst/>
            <a:gdLst/>
            <a:ahLst/>
            <a:cxnLst/>
            <a:rect l="l" t="t" r="r" b="b"/>
            <a:pathLst>
              <a:path w="2422525">
                <a:moveTo>
                  <a:pt x="2422105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82161" y="3277996"/>
            <a:ext cx="2422525" cy="0"/>
          </a:xfrm>
          <a:custGeom>
            <a:avLst/>
            <a:gdLst/>
            <a:ahLst/>
            <a:cxnLst/>
            <a:rect l="l" t="t" r="r" b="b"/>
            <a:pathLst>
              <a:path w="2422525">
                <a:moveTo>
                  <a:pt x="2422143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31433" y="3508121"/>
            <a:ext cx="0" cy="2349500"/>
          </a:xfrm>
          <a:custGeom>
            <a:avLst/>
            <a:gdLst/>
            <a:ahLst/>
            <a:cxnLst/>
            <a:rect l="l" t="t" r="r" b="b"/>
            <a:pathLst>
              <a:path h="2349500">
                <a:moveTo>
                  <a:pt x="0" y="0"/>
                </a:moveTo>
                <a:lnTo>
                  <a:pt x="0" y="2349169"/>
                </a:lnTo>
              </a:path>
            </a:pathLst>
          </a:custGeom>
          <a:ln w="6350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19520" y="3277996"/>
            <a:ext cx="2422525" cy="0"/>
          </a:xfrm>
          <a:custGeom>
            <a:avLst/>
            <a:gdLst/>
            <a:ahLst/>
            <a:cxnLst/>
            <a:rect l="l" t="t" r="r" b="b"/>
            <a:pathLst>
              <a:path w="2422525">
                <a:moveTo>
                  <a:pt x="2422144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77478" y="3508121"/>
            <a:ext cx="0" cy="2349500"/>
          </a:xfrm>
          <a:custGeom>
            <a:avLst/>
            <a:gdLst/>
            <a:ahLst/>
            <a:cxnLst/>
            <a:rect l="l" t="t" r="r" b="b"/>
            <a:pathLst>
              <a:path h="2349500">
                <a:moveTo>
                  <a:pt x="0" y="0"/>
                </a:moveTo>
                <a:lnTo>
                  <a:pt x="0" y="2349169"/>
                </a:lnTo>
              </a:path>
            </a:pathLst>
          </a:custGeom>
          <a:ln w="6350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65692" y="3277996"/>
            <a:ext cx="2422525" cy="0"/>
          </a:xfrm>
          <a:custGeom>
            <a:avLst/>
            <a:gdLst/>
            <a:ahLst/>
            <a:cxnLst/>
            <a:rect l="l" t="t" r="r" b="b"/>
            <a:pathLst>
              <a:path w="2422525">
                <a:moveTo>
                  <a:pt x="2422143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44059" y="1846833"/>
            <a:ext cx="502920" cy="502284"/>
          </a:xfrm>
          <a:custGeom>
            <a:avLst/>
            <a:gdLst/>
            <a:ahLst/>
            <a:cxnLst/>
            <a:rect l="l" t="t" r="r" b="b"/>
            <a:pathLst>
              <a:path w="502920" h="502285">
                <a:moveTo>
                  <a:pt x="251460" y="0"/>
                </a:moveTo>
                <a:lnTo>
                  <a:pt x="206248" y="3937"/>
                </a:lnTo>
                <a:lnTo>
                  <a:pt x="163702" y="15620"/>
                </a:lnTo>
                <a:lnTo>
                  <a:pt x="124587" y="34289"/>
                </a:lnTo>
                <a:lnTo>
                  <a:pt x="89407" y="59054"/>
                </a:lnTo>
                <a:lnTo>
                  <a:pt x="59181" y="89407"/>
                </a:lnTo>
                <a:lnTo>
                  <a:pt x="34289" y="124460"/>
                </a:lnTo>
                <a:lnTo>
                  <a:pt x="15748" y="163449"/>
                </a:lnTo>
                <a:lnTo>
                  <a:pt x="4063" y="205866"/>
                </a:lnTo>
                <a:lnTo>
                  <a:pt x="0" y="250951"/>
                </a:lnTo>
                <a:lnTo>
                  <a:pt x="4063" y="296037"/>
                </a:lnTo>
                <a:lnTo>
                  <a:pt x="15748" y="338454"/>
                </a:lnTo>
                <a:lnTo>
                  <a:pt x="34416" y="377570"/>
                </a:lnTo>
                <a:lnTo>
                  <a:pt x="59181" y="412495"/>
                </a:lnTo>
                <a:lnTo>
                  <a:pt x="89535" y="442849"/>
                </a:lnTo>
                <a:lnTo>
                  <a:pt x="124587" y="467613"/>
                </a:lnTo>
                <a:lnTo>
                  <a:pt x="163829" y="486155"/>
                </a:lnTo>
                <a:lnTo>
                  <a:pt x="206375" y="497839"/>
                </a:lnTo>
                <a:lnTo>
                  <a:pt x="251460" y="501903"/>
                </a:lnTo>
                <a:lnTo>
                  <a:pt x="296544" y="497839"/>
                </a:lnTo>
                <a:lnTo>
                  <a:pt x="339089" y="486155"/>
                </a:lnTo>
                <a:lnTo>
                  <a:pt x="372043" y="470535"/>
                </a:lnTo>
                <a:lnTo>
                  <a:pt x="251460" y="470535"/>
                </a:lnTo>
                <a:lnTo>
                  <a:pt x="207137" y="465963"/>
                </a:lnTo>
                <a:lnTo>
                  <a:pt x="165862" y="453263"/>
                </a:lnTo>
                <a:lnTo>
                  <a:pt x="128524" y="432942"/>
                </a:lnTo>
                <a:lnTo>
                  <a:pt x="95885" y="406145"/>
                </a:lnTo>
                <a:lnTo>
                  <a:pt x="69087" y="373633"/>
                </a:lnTo>
                <a:lnTo>
                  <a:pt x="48767" y="336423"/>
                </a:lnTo>
                <a:lnTo>
                  <a:pt x="35940" y="295148"/>
                </a:lnTo>
                <a:lnTo>
                  <a:pt x="31368" y="250951"/>
                </a:lnTo>
                <a:lnTo>
                  <a:pt x="35940" y="206755"/>
                </a:lnTo>
                <a:lnTo>
                  <a:pt x="48767" y="165607"/>
                </a:lnTo>
                <a:lnTo>
                  <a:pt x="69087" y="128269"/>
                </a:lnTo>
                <a:lnTo>
                  <a:pt x="95885" y="95757"/>
                </a:lnTo>
                <a:lnTo>
                  <a:pt x="128524" y="68833"/>
                </a:lnTo>
                <a:lnTo>
                  <a:pt x="165862" y="48640"/>
                </a:lnTo>
                <a:lnTo>
                  <a:pt x="207137" y="35813"/>
                </a:lnTo>
                <a:lnTo>
                  <a:pt x="251460" y="31368"/>
                </a:lnTo>
                <a:lnTo>
                  <a:pt x="370976" y="31368"/>
                </a:lnTo>
                <a:lnTo>
                  <a:pt x="347725" y="18923"/>
                </a:lnTo>
                <a:lnTo>
                  <a:pt x="300863" y="4825"/>
                </a:lnTo>
                <a:lnTo>
                  <a:pt x="251460" y="0"/>
                </a:lnTo>
                <a:close/>
              </a:path>
              <a:path w="502920" h="502285">
                <a:moveTo>
                  <a:pt x="502919" y="235330"/>
                </a:moveTo>
                <a:lnTo>
                  <a:pt x="471550" y="235330"/>
                </a:lnTo>
                <a:lnTo>
                  <a:pt x="471550" y="250951"/>
                </a:lnTo>
                <a:lnTo>
                  <a:pt x="466978" y="295148"/>
                </a:lnTo>
                <a:lnTo>
                  <a:pt x="454151" y="336295"/>
                </a:lnTo>
                <a:lnTo>
                  <a:pt x="433831" y="373633"/>
                </a:lnTo>
                <a:lnTo>
                  <a:pt x="407035" y="406145"/>
                </a:lnTo>
                <a:lnTo>
                  <a:pt x="374395" y="432942"/>
                </a:lnTo>
                <a:lnTo>
                  <a:pt x="337057" y="453136"/>
                </a:lnTo>
                <a:lnTo>
                  <a:pt x="295782" y="465963"/>
                </a:lnTo>
                <a:lnTo>
                  <a:pt x="251460" y="470535"/>
                </a:lnTo>
                <a:lnTo>
                  <a:pt x="372043" y="470535"/>
                </a:lnTo>
                <a:lnTo>
                  <a:pt x="413385" y="442849"/>
                </a:lnTo>
                <a:lnTo>
                  <a:pt x="443738" y="412495"/>
                </a:lnTo>
                <a:lnTo>
                  <a:pt x="468502" y="377570"/>
                </a:lnTo>
                <a:lnTo>
                  <a:pt x="487172" y="338454"/>
                </a:lnTo>
                <a:lnTo>
                  <a:pt x="498855" y="296037"/>
                </a:lnTo>
                <a:lnTo>
                  <a:pt x="502919" y="250951"/>
                </a:lnTo>
                <a:lnTo>
                  <a:pt x="502919" y="235330"/>
                </a:lnTo>
                <a:close/>
              </a:path>
              <a:path w="502920" h="502285">
                <a:moveTo>
                  <a:pt x="176784" y="197612"/>
                </a:moveTo>
                <a:lnTo>
                  <a:pt x="139191" y="197612"/>
                </a:lnTo>
                <a:lnTo>
                  <a:pt x="251460" y="369950"/>
                </a:lnTo>
                <a:lnTo>
                  <a:pt x="288896" y="312292"/>
                </a:lnTo>
                <a:lnTo>
                  <a:pt x="251460" y="312292"/>
                </a:lnTo>
                <a:lnTo>
                  <a:pt x="176784" y="197612"/>
                </a:lnTo>
                <a:close/>
              </a:path>
              <a:path w="502920" h="502285">
                <a:moveTo>
                  <a:pt x="370976" y="31368"/>
                </a:moveTo>
                <a:lnTo>
                  <a:pt x="251460" y="31368"/>
                </a:lnTo>
                <a:lnTo>
                  <a:pt x="291591" y="34925"/>
                </a:lnTo>
                <a:lnTo>
                  <a:pt x="329945" y="45719"/>
                </a:lnTo>
                <a:lnTo>
                  <a:pt x="365505" y="63118"/>
                </a:lnTo>
                <a:lnTo>
                  <a:pt x="397763" y="86994"/>
                </a:lnTo>
                <a:lnTo>
                  <a:pt x="251460" y="312292"/>
                </a:lnTo>
                <a:lnTo>
                  <a:pt x="288896" y="312292"/>
                </a:lnTo>
                <a:lnTo>
                  <a:pt x="438150" y="82423"/>
                </a:lnTo>
                <a:lnTo>
                  <a:pt x="390905" y="42037"/>
                </a:lnTo>
                <a:lnTo>
                  <a:pt x="370976" y="313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81671" y="1869313"/>
            <a:ext cx="503555" cy="501650"/>
          </a:xfrm>
          <a:custGeom>
            <a:avLst/>
            <a:gdLst/>
            <a:ahLst/>
            <a:cxnLst/>
            <a:rect l="l" t="t" r="r" b="b"/>
            <a:pathLst>
              <a:path w="503554" h="501650">
                <a:moveTo>
                  <a:pt x="251459" y="0"/>
                </a:moveTo>
                <a:lnTo>
                  <a:pt x="117855" y="76962"/>
                </a:lnTo>
                <a:lnTo>
                  <a:pt x="117855" y="211962"/>
                </a:lnTo>
                <a:lnTo>
                  <a:pt x="0" y="268350"/>
                </a:lnTo>
                <a:lnTo>
                  <a:pt x="0" y="423925"/>
                </a:lnTo>
                <a:lnTo>
                  <a:pt x="133603" y="501396"/>
                </a:lnTo>
                <a:lnTo>
                  <a:pt x="196214" y="465074"/>
                </a:lnTo>
                <a:lnTo>
                  <a:pt x="133603" y="465074"/>
                </a:lnTo>
                <a:lnTo>
                  <a:pt x="87375" y="438276"/>
                </a:lnTo>
                <a:lnTo>
                  <a:pt x="93852" y="422401"/>
                </a:lnTo>
                <a:lnTo>
                  <a:pt x="59944" y="422401"/>
                </a:lnTo>
                <a:lnTo>
                  <a:pt x="31623" y="405891"/>
                </a:lnTo>
                <a:lnTo>
                  <a:pt x="31623" y="288163"/>
                </a:lnTo>
                <a:lnTo>
                  <a:pt x="133096" y="239649"/>
                </a:lnTo>
                <a:lnTo>
                  <a:pt x="208787" y="239649"/>
                </a:lnTo>
                <a:lnTo>
                  <a:pt x="212344" y="229742"/>
                </a:lnTo>
                <a:lnTo>
                  <a:pt x="178943" y="229742"/>
                </a:lnTo>
                <a:lnTo>
                  <a:pt x="149351" y="212725"/>
                </a:lnTo>
                <a:lnTo>
                  <a:pt x="149351" y="94996"/>
                </a:lnTo>
                <a:lnTo>
                  <a:pt x="251459" y="36067"/>
                </a:lnTo>
                <a:lnTo>
                  <a:pt x="314325" y="36067"/>
                </a:lnTo>
                <a:lnTo>
                  <a:pt x="251459" y="0"/>
                </a:lnTo>
                <a:close/>
              </a:path>
              <a:path w="503554" h="501650">
                <a:moveTo>
                  <a:pt x="325256" y="433070"/>
                </a:moveTo>
                <a:lnTo>
                  <a:pt x="251459" y="433070"/>
                </a:lnTo>
                <a:lnTo>
                  <a:pt x="369443" y="501396"/>
                </a:lnTo>
                <a:lnTo>
                  <a:pt x="432302" y="464947"/>
                </a:lnTo>
                <a:lnTo>
                  <a:pt x="369570" y="464947"/>
                </a:lnTo>
                <a:lnTo>
                  <a:pt x="323596" y="438276"/>
                </a:lnTo>
                <a:lnTo>
                  <a:pt x="323087" y="438276"/>
                </a:lnTo>
                <a:lnTo>
                  <a:pt x="325256" y="433070"/>
                </a:lnTo>
                <a:close/>
              </a:path>
              <a:path w="503554" h="501650">
                <a:moveTo>
                  <a:pt x="185038" y="366649"/>
                </a:moveTo>
                <a:lnTo>
                  <a:pt x="180975" y="366649"/>
                </a:lnTo>
                <a:lnTo>
                  <a:pt x="180975" y="437641"/>
                </a:lnTo>
                <a:lnTo>
                  <a:pt x="133603" y="465074"/>
                </a:lnTo>
                <a:lnTo>
                  <a:pt x="196214" y="465074"/>
                </a:lnTo>
                <a:lnTo>
                  <a:pt x="251459" y="433070"/>
                </a:lnTo>
                <a:lnTo>
                  <a:pt x="325256" y="433070"/>
                </a:lnTo>
                <a:lnTo>
                  <a:pt x="329698" y="422401"/>
                </a:lnTo>
                <a:lnTo>
                  <a:pt x="295782" y="422401"/>
                </a:lnTo>
                <a:lnTo>
                  <a:pt x="294639" y="421766"/>
                </a:lnTo>
                <a:lnTo>
                  <a:pt x="208406" y="421766"/>
                </a:lnTo>
                <a:lnTo>
                  <a:pt x="198374" y="398017"/>
                </a:lnTo>
                <a:lnTo>
                  <a:pt x="185038" y="366649"/>
                </a:lnTo>
                <a:close/>
              </a:path>
              <a:path w="503554" h="501650">
                <a:moveTo>
                  <a:pt x="420877" y="366649"/>
                </a:moveTo>
                <a:lnTo>
                  <a:pt x="416813" y="366649"/>
                </a:lnTo>
                <a:lnTo>
                  <a:pt x="416813" y="437641"/>
                </a:lnTo>
                <a:lnTo>
                  <a:pt x="369570" y="464947"/>
                </a:lnTo>
                <a:lnTo>
                  <a:pt x="432302" y="464947"/>
                </a:lnTo>
                <a:lnTo>
                  <a:pt x="503047" y="423925"/>
                </a:lnTo>
                <a:lnTo>
                  <a:pt x="503047" y="421766"/>
                </a:lnTo>
                <a:lnTo>
                  <a:pt x="444246" y="421766"/>
                </a:lnTo>
                <a:lnTo>
                  <a:pt x="434212" y="398017"/>
                </a:lnTo>
                <a:lnTo>
                  <a:pt x="420877" y="366649"/>
                </a:lnTo>
                <a:close/>
              </a:path>
              <a:path w="503554" h="501650">
                <a:moveTo>
                  <a:pt x="180975" y="398017"/>
                </a:moveTo>
                <a:lnTo>
                  <a:pt x="164337" y="398017"/>
                </a:lnTo>
                <a:lnTo>
                  <a:pt x="180975" y="437641"/>
                </a:lnTo>
                <a:lnTo>
                  <a:pt x="180975" y="398017"/>
                </a:lnTo>
                <a:close/>
              </a:path>
              <a:path w="503554" h="501650">
                <a:moveTo>
                  <a:pt x="416813" y="398017"/>
                </a:moveTo>
                <a:lnTo>
                  <a:pt x="400176" y="398017"/>
                </a:lnTo>
                <a:lnTo>
                  <a:pt x="416813" y="437641"/>
                </a:lnTo>
                <a:lnTo>
                  <a:pt x="416813" y="398017"/>
                </a:lnTo>
                <a:close/>
              </a:path>
              <a:path w="503554" h="501650">
                <a:moveTo>
                  <a:pt x="180975" y="366649"/>
                </a:moveTo>
                <a:lnTo>
                  <a:pt x="82930" y="366649"/>
                </a:lnTo>
                <a:lnTo>
                  <a:pt x="59944" y="422401"/>
                </a:lnTo>
                <a:lnTo>
                  <a:pt x="93852" y="422401"/>
                </a:lnTo>
                <a:lnTo>
                  <a:pt x="104012" y="398017"/>
                </a:lnTo>
                <a:lnTo>
                  <a:pt x="180975" y="398017"/>
                </a:lnTo>
                <a:lnTo>
                  <a:pt x="180975" y="366649"/>
                </a:lnTo>
                <a:close/>
              </a:path>
              <a:path w="503554" h="501650">
                <a:moveTo>
                  <a:pt x="416813" y="366649"/>
                </a:moveTo>
                <a:lnTo>
                  <a:pt x="318770" y="366649"/>
                </a:lnTo>
                <a:lnTo>
                  <a:pt x="295782" y="422401"/>
                </a:lnTo>
                <a:lnTo>
                  <a:pt x="329698" y="422401"/>
                </a:lnTo>
                <a:lnTo>
                  <a:pt x="339851" y="398017"/>
                </a:lnTo>
                <a:lnTo>
                  <a:pt x="416813" y="398017"/>
                </a:lnTo>
                <a:lnTo>
                  <a:pt x="416813" y="366649"/>
                </a:lnTo>
                <a:close/>
              </a:path>
              <a:path w="503554" h="501650">
                <a:moveTo>
                  <a:pt x="235966" y="262636"/>
                </a:moveTo>
                <a:lnTo>
                  <a:pt x="235966" y="405891"/>
                </a:lnTo>
                <a:lnTo>
                  <a:pt x="208533" y="421766"/>
                </a:lnTo>
                <a:lnTo>
                  <a:pt x="294639" y="421766"/>
                </a:lnTo>
                <a:lnTo>
                  <a:pt x="267461" y="405891"/>
                </a:lnTo>
                <a:lnTo>
                  <a:pt x="267461" y="298831"/>
                </a:lnTo>
                <a:lnTo>
                  <a:pt x="314705" y="271525"/>
                </a:lnTo>
                <a:lnTo>
                  <a:pt x="251459" y="271525"/>
                </a:lnTo>
                <a:lnTo>
                  <a:pt x="235966" y="262636"/>
                </a:lnTo>
                <a:close/>
              </a:path>
              <a:path w="503554" h="501650">
                <a:moveTo>
                  <a:pt x="471804" y="253364"/>
                </a:moveTo>
                <a:lnTo>
                  <a:pt x="471804" y="405891"/>
                </a:lnTo>
                <a:lnTo>
                  <a:pt x="471550" y="405891"/>
                </a:lnTo>
                <a:lnTo>
                  <a:pt x="444246" y="421766"/>
                </a:lnTo>
                <a:lnTo>
                  <a:pt x="503047" y="421766"/>
                </a:lnTo>
                <a:lnTo>
                  <a:pt x="503047" y="268350"/>
                </a:lnTo>
                <a:lnTo>
                  <a:pt x="471804" y="253364"/>
                </a:lnTo>
                <a:close/>
              </a:path>
              <a:path w="503554" h="501650">
                <a:moveTo>
                  <a:pt x="208787" y="239649"/>
                </a:moveTo>
                <a:lnTo>
                  <a:pt x="133096" y="239649"/>
                </a:lnTo>
                <a:lnTo>
                  <a:pt x="235966" y="298831"/>
                </a:lnTo>
                <a:lnTo>
                  <a:pt x="235966" y="262636"/>
                </a:lnTo>
                <a:lnTo>
                  <a:pt x="206628" y="245745"/>
                </a:lnTo>
                <a:lnTo>
                  <a:pt x="208787" y="239649"/>
                </a:lnTo>
                <a:close/>
              </a:path>
              <a:path w="503554" h="501650">
                <a:moveTo>
                  <a:pt x="442975" y="239649"/>
                </a:moveTo>
                <a:lnTo>
                  <a:pt x="370204" y="239649"/>
                </a:lnTo>
                <a:lnTo>
                  <a:pt x="471804" y="288163"/>
                </a:lnTo>
                <a:lnTo>
                  <a:pt x="471804" y="253364"/>
                </a:lnTo>
                <a:lnTo>
                  <a:pt x="442975" y="239649"/>
                </a:lnTo>
                <a:close/>
              </a:path>
              <a:path w="503554" h="501650">
                <a:moveTo>
                  <a:pt x="303783" y="169163"/>
                </a:moveTo>
                <a:lnTo>
                  <a:pt x="296545" y="169163"/>
                </a:lnTo>
                <a:lnTo>
                  <a:pt x="296545" y="245617"/>
                </a:lnTo>
                <a:lnTo>
                  <a:pt x="251459" y="271525"/>
                </a:lnTo>
                <a:lnTo>
                  <a:pt x="314705" y="271525"/>
                </a:lnTo>
                <a:lnTo>
                  <a:pt x="370204" y="239649"/>
                </a:lnTo>
                <a:lnTo>
                  <a:pt x="442975" y="239649"/>
                </a:lnTo>
                <a:lnTo>
                  <a:pt x="422035" y="229615"/>
                </a:lnTo>
                <a:lnTo>
                  <a:pt x="324357" y="229615"/>
                </a:lnTo>
                <a:lnTo>
                  <a:pt x="314578" y="200660"/>
                </a:lnTo>
                <a:lnTo>
                  <a:pt x="303783" y="169163"/>
                </a:lnTo>
                <a:close/>
              </a:path>
              <a:path w="503554" h="501650">
                <a:moveTo>
                  <a:pt x="296545" y="200660"/>
                </a:moveTo>
                <a:lnTo>
                  <a:pt x="281304" y="200660"/>
                </a:lnTo>
                <a:lnTo>
                  <a:pt x="296545" y="245617"/>
                </a:lnTo>
                <a:lnTo>
                  <a:pt x="296545" y="200660"/>
                </a:lnTo>
                <a:close/>
              </a:path>
              <a:path w="503554" h="501650">
                <a:moveTo>
                  <a:pt x="296545" y="169163"/>
                </a:moveTo>
                <a:lnTo>
                  <a:pt x="200151" y="169163"/>
                </a:lnTo>
                <a:lnTo>
                  <a:pt x="178943" y="229615"/>
                </a:lnTo>
                <a:lnTo>
                  <a:pt x="212344" y="229742"/>
                </a:lnTo>
                <a:lnTo>
                  <a:pt x="222503" y="200660"/>
                </a:lnTo>
                <a:lnTo>
                  <a:pt x="296545" y="200660"/>
                </a:lnTo>
                <a:lnTo>
                  <a:pt x="296545" y="169163"/>
                </a:lnTo>
                <a:close/>
              </a:path>
              <a:path w="503554" h="501650">
                <a:moveTo>
                  <a:pt x="353695" y="58800"/>
                </a:moveTo>
                <a:lnTo>
                  <a:pt x="353695" y="212725"/>
                </a:lnTo>
                <a:lnTo>
                  <a:pt x="324357" y="229615"/>
                </a:lnTo>
                <a:lnTo>
                  <a:pt x="422035" y="229615"/>
                </a:lnTo>
                <a:lnTo>
                  <a:pt x="385191" y="211962"/>
                </a:lnTo>
                <a:lnTo>
                  <a:pt x="385191" y="76962"/>
                </a:lnTo>
                <a:lnTo>
                  <a:pt x="353695" y="58800"/>
                </a:lnTo>
                <a:close/>
              </a:path>
              <a:path w="503554" h="501650">
                <a:moveTo>
                  <a:pt x="314325" y="36067"/>
                </a:moveTo>
                <a:lnTo>
                  <a:pt x="251459" y="36067"/>
                </a:lnTo>
                <a:lnTo>
                  <a:pt x="353695" y="94996"/>
                </a:lnTo>
                <a:lnTo>
                  <a:pt x="353695" y="58800"/>
                </a:lnTo>
                <a:lnTo>
                  <a:pt x="314325" y="360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91221" y="1939579"/>
            <a:ext cx="84062" cy="839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09078" y="2141763"/>
            <a:ext cx="84062" cy="839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73239" y="2141763"/>
            <a:ext cx="84065" cy="839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951339" y="1891792"/>
            <a:ext cx="445770" cy="391795"/>
          </a:xfrm>
          <a:custGeom>
            <a:avLst/>
            <a:gdLst/>
            <a:ahLst/>
            <a:cxnLst/>
            <a:rect l="l" t="t" r="r" b="b"/>
            <a:pathLst>
              <a:path w="445770" h="391794">
                <a:moveTo>
                  <a:pt x="113664" y="6096"/>
                </a:moveTo>
                <a:lnTo>
                  <a:pt x="62610" y="29083"/>
                </a:lnTo>
                <a:lnTo>
                  <a:pt x="29590" y="61722"/>
                </a:lnTo>
                <a:lnTo>
                  <a:pt x="7874" y="102997"/>
                </a:lnTo>
                <a:lnTo>
                  <a:pt x="0" y="150495"/>
                </a:lnTo>
                <a:lnTo>
                  <a:pt x="5206" y="189737"/>
                </a:lnTo>
                <a:lnTo>
                  <a:pt x="19811" y="225171"/>
                </a:lnTo>
                <a:lnTo>
                  <a:pt x="42544" y="255397"/>
                </a:lnTo>
                <a:lnTo>
                  <a:pt x="72135" y="278892"/>
                </a:lnTo>
                <a:lnTo>
                  <a:pt x="0" y="350900"/>
                </a:lnTo>
                <a:lnTo>
                  <a:pt x="0" y="391287"/>
                </a:lnTo>
                <a:lnTo>
                  <a:pt x="133350" y="258191"/>
                </a:lnTo>
                <a:lnTo>
                  <a:pt x="92963" y="258191"/>
                </a:lnTo>
                <a:lnTo>
                  <a:pt x="52324" y="223012"/>
                </a:lnTo>
                <a:lnTo>
                  <a:pt x="31241" y="176784"/>
                </a:lnTo>
                <a:lnTo>
                  <a:pt x="28447" y="150495"/>
                </a:lnTo>
                <a:lnTo>
                  <a:pt x="30606" y="127127"/>
                </a:lnTo>
                <a:lnTo>
                  <a:pt x="37083" y="105283"/>
                </a:lnTo>
                <a:lnTo>
                  <a:pt x="47243" y="85344"/>
                </a:lnTo>
                <a:lnTo>
                  <a:pt x="60832" y="67691"/>
                </a:lnTo>
                <a:lnTo>
                  <a:pt x="106425" y="67691"/>
                </a:lnTo>
                <a:lnTo>
                  <a:pt x="106425" y="60452"/>
                </a:lnTo>
                <a:lnTo>
                  <a:pt x="105409" y="60452"/>
                </a:lnTo>
                <a:lnTo>
                  <a:pt x="97789" y="57404"/>
                </a:lnTo>
                <a:lnTo>
                  <a:pt x="90550" y="53467"/>
                </a:lnTo>
                <a:lnTo>
                  <a:pt x="83311" y="48768"/>
                </a:lnTo>
                <a:lnTo>
                  <a:pt x="90550" y="44323"/>
                </a:lnTo>
                <a:lnTo>
                  <a:pt x="97916" y="40386"/>
                </a:lnTo>
                <a:lnTo>
                  <a:pt x="105663" y="37084"/>
                </a:lnTo>
                <a:lnTo>
                  <a:pt x="113664" y="34162"/>
                </a:lnTo>
                <a:lnTo>
                  <a:pt x="113664" y="6096"/>
                </a:lnTo>
                <a:close/>
              </a:path>
              <a:path w="445770" h="391794">
                <a:moveTo>
                  <a:pt x="150875" y="0"/>
                </a:moveTo>
                <a:lnTo>
                  <a:pt x="113664" y="6096"/>
                </a:lnTo>
                <a:lnTo>
                  <a:pt x="113664" y="34162"/>
                </a:lnTo>
                <a:lnTo>
                  <a:pt x="111209" y="40386"/>
                </a:lnTo>
                <a:lnTo>
                  <a:pt x="109092" y="46736"/>
                </a:lnTo>
                <a:lnTo>
                  <a:pt x="107187" y="53467"/>
                </a:lnTo>
                <a:lnTo>
                  <a:pt x="106425" y="56387"/>
                </a:lnTo>
                <a:lnTo>
                  <a:pt x="106425" y="244729"/>
                </a:lnTo>
                <a:lnTo>
                  <a:pt x="92963" y="258191"/>
                </a:lnTo>
                <a:lnTo>
                  <a:pt x="133350" y="258191"/>
                </a:lnTo>
                <a:lnTo>
                  <a:pt x="167258" y="224409"/>
                </a:lnTo>
                <a:lnTo>
                  <a:pt x="170306" y="220980"/>
                </a:lnTo>
                <a:lnTo>
                  <a:pt x="130175" y="220980"/>
                </a:lnTo>
                <a:lnTo>
                  <a:pt x="129793" y="219075"/>
                </a:lnTo>
                <a:lnTo>
                  <a:pt x="124459" y="170561"/>
                </a:lnTo>
                <a:lnTo>
                  <a:pt x="124332" y="135382"/>
                </a:lnTo>
                <a:lnTo>
                  <a:pt x="124967" y="122428"/>
                </a:lnTo>
                <a:lnTo>
                  <a:pt x="124967" y="120904"/>
                </a:lnTo>
                <a:lnTo>
                  <a:pt x="126110" y="107950"/>
                </a:lnTo>
                <a:lnTo>
                  <a:pt x="127253" y="97662"/>
                </a:lnTo>
                <a:lnTo>
                  <a:pt x="127507" y="95885"/>
                </a:lnTo>
                <a:lnTo>
                  <a:pt x="173354" y="95885"/>
                </a:lnTo>
                <a:lnTo>
                  <a:pt x="174370" y="95631"/>
                </a:lnTo>
                <a:lnTo>
                  <a:pt x="177672" y="95631"/>
                </a:lnTo>
                <a:lnTo>
                  <a:pt x="177672" y="69087"/>
                </a:lnTo>
                <a:lnTo>
                  <a:pt x="150875" y="69087"/>
                </a:lnTo>
                <a:lnTo>
                  <a:pt x="141731" y="68707"/>
                </a:lnTo>
                <a:lnTo>
                  <a:pt x="132714" y="67691"/>
                </a:lnTo>
                <a:lnTo>
                  <a:pt x="134874" y="60452"/>
                </a:lnTo>
                <a:lnTo>
                  <a:pt x="137540" y="51308"/>
                </a:lnTo>
                <a:lnTo>
                  <a:pt x="142493" y="39243"/>
                </a:lnTo>
                <a:lnTo>
                  <a:pt x="147065" y="31623"/>
                </a:lnTo>
                <a:lnTo>
                  <a:pt x="150494" y="28321"/>
                </a:lnTo>
                <a:lnTo>
                  <a:pt x="169036" y="28321"/>
                </a:lnTo>
                <a:lnTo>
                  <a:pt x="169036" y="2794"/>
                </a:lnTo>
                <a:lnTo>
                  <a:pt x="150875" y="0"/>
                </a:lnTo>
                <a:close/>
              </a:path>
              <a:path w="445770" h="391794">
                <a:moveTo>
                  <a:pt x="106425" y="67691"/>
                </a:moveTo>
                <a:lnTo>
                  <a:pt x="60832" y="67691"/>
                </a:lnTo>
                <a:lnTo>
                  <a:pt x="70103" y="74041"/>
                </a:lnTo>
                <a:lnTo>
                  <a:pt x="79628" y="79629"/>
                </a:lnTo>
                <a:lnTo>
                  <a:pt x="89788" y="84582"/>
                </a:lnTo>
                <a:lnTo>
                  <a:pt x="99821" y="88646"/>
                </a:lnTo>
                <a:lnTo>
                  <a:pt x="97883" y="105283"/>
                </a:lnTo>
                <a:lnTo>
                  <a:pt x="96519" y="120904"/>
                </a:lnTo>
                <a:lnTo>
                  <a:pt x="95884" y="135382"/>
                </a:lnTo>
                <a:lnTo>
                  <a:pt x="95630" y="150495"/>
                </a:lnTo>
                <a:lnTo>
                  <a:pt x="96011" y="167767"/>
                </a:lnTo>
                <a:lnTo>
                  <a:pt x="99059" y="206121"/>
                </a:lnTo>
                <a:lnTo>
                  <a:pt x="106425" y="244729"/>
                </a:lnTo>
                <a:lnTo>
                  <a:pt x="106425" y="67691"/>
                </a:lnTo>
                <a:close/>
              </a:path>
              <a:path w="445770" h="391794">
                <a:moveTo>
                  <a:pt x="177672" y="4191"/>
                </a:moveTo>
                <a:lnTo>
                  <a:pt x="177672" y="164211"/>
                </a:lnTo>
                <a:lnTo>
                  <a:pt x="177164" y="170307"/>
                </a:lnTo>
                <a:lnTo>
                  <a:pt x="177164" y="170561"/>
                </a:lnTo>
                <a:lnTo>
                  <a:pt x="146430" y="204724"/>
                </a:lnTo>
                <a:lnTo>
                  <a:pt x="130175" y="220980"/>
                </a:lnTo>
                <a:lnTo>
                  <a:pt x="170306" y="220980"/>
                </a:lnTo>
                <a:lnTo>
                  <a:pt x="244093" y="138684"/>
                </a:lnTo>
                <a:lnTo>
                  <a:pt x="300481" y="138684"/>
                </a:lnTo>
                <a:lnTo>
                  <a:pt x="300354" y="138430"/>
                </a:lnTo>
                <a:lnTo>
                  <a:pt x="205993" y="138430"/>
                </a:lnTo>
                <a:lnTo>
                  <a:pt x="205612" y="127127"/>
                </a:lnTo>
                <a:lnTo>
                  <a:pt x="205612" y="126619"/>
                </a:lnTo>
                <a:lnTo>
                  <a:pt x="204850" y="115824"/>
                </a:lnTo>
                <a:lnTo>
                  <a:pt x="204685" y="113919"/>
                </a:lnTo>
                <a:lnTo>
                  <a:pt x="203453" y="101600"/>
                </a:lnTo>
                <a:lnTo>
                  <a:pt x="202810" y="96774"/>
                </a:lnTo>
                <a:lnTo>
                  <a:pt x="202691" y="95631"/>
                </a:lnTo>
                <a:lnTo>
                  <a:pt x="201802" y="88773"/>
                </a:lnTo>
                <a:lnTo>
                  <a:pt x="212089" y="84582"/>
                </a:lnTo>
                <a:lnTo>
                  <a:pt x="221995" y="79629"/>
                </a:lnTo>
                <a:lnTo>
                  <a:pt x="231647" y="74041"/>
                </a:lnTo>
                <a:lnTo>
                  <a:pt x="240791" y="67691"/>
                </a:lnTo>
                <a:lnTo>
                  <a:pt x="270128" y="67691"/>
                </a:lnTo>
                <a:lnTo>
                  <a:pt x="270128" y="60452"/>
                </a:lnTo>
                <a:lnTo>
                  <a:pt x="196341" y="60452"/>
                </a:lnTo>
                <a:lnTo>
                  <a:pt x="194563" y="53467"/>
                </a:lnTo>
                <a:lnTo>
                  <a:pt x="192658" y="46736"/>
                </a:lnTo>
                <a:lnTo>
                  <a:pt x="190450" y="40259"/>
                </a:lnTo>
                <a:lnTo>
                  <a:pt x="188086" y="34162"/>
                </a:lnTo>
                <a:lnTo>
                  <a:pt x="218566" y="34162"/>
                </a:lnTo>
                <a:lnTo>
                  <a:pt x="218566" y="17907"/>
                </a:lnTo>
                <a:lnTo>
                  <a:pt x="197484" y="7366"/>
                </a:lnTo>
                <a:lnTo>
                  <a:pt x="177672" y="4191"/>
                </a:lnTo>
                <a:close/>
              </a:path>
              <a:path w="445770" h="391794">
                <a:moveTo>
                  <a:pt x="300481" y="138684"/>
                </a:moveTo>
                <a:lnTo>
                  <a:pt x="244093" y="138684"/>
                </a:lnTo>
                <a:lnTo>
                  <a:pt x="328549" y="199136"/>
                </a:lnTo>
                <a:lnTo>
                  <a:pt x="367545" y="162433"/>
                </a:lnTo>
                <a:lnTo>
                  <a:pt x="326135" y="162433"/>
                </a:lnTo>
                <a:lnTo>
                  <a:pt x="301625" y="145034"/>
                </a:lnTo>
                <a:lnTo>
                  <a:pt x="300481" y="138684"/>
                </a:lnTo>
                <a:close/>
              </a:path>
              <a:path w="445770" h="391794">
                <a:moveTo>
                  <a:pt x="177672" y="95631"/>
                </a:moveTo>
                <a:lnTo>
                  <a:pt x="174370" y="95631"/>
                </a:lnTo>
                <a:lnTo>
                  <a:pt x="175640" y="107187"/>
                </a:lnTo>
                <a:lnTo>
                  <a:pt x="177672" y="164211"/>
                </a:lnTo>
                <a:lnTo>
                  <a:pt x="177672" y="95631"/>
                </a:lnTo>
                <a:close/>
              </a:path>
              <a:path w="445770" h="391794">
                <a:moveTo>
                  <a:pt x="445515" y="64262"/>
                </a:moveTo>
                <a:lnTo>
                  <a:pt x="398906" y="64262"/>
                </a:lnTo>
                <a:lnTo>
                  <a:pt x="370585" y="92583"/>
                </a:lnTo>
                <a:lnTo>
                  <a:pt x="400303" y="92583"/>
                </a:lnTo>
                <a:lnTo>
                  <a:pt x="326135" y="162433"/>
                </a:lnTo>
                <a:lnTo>
                  <a:pt x="367545" y="162433"/>
                </a:lnTo>
                <a:lnTo>
                  <a:pt x="417067" y="115824"/>
                </a:lnTo>
                <a:lnTo>
                  <a:pt x="443602" y="115824"/>
                </a:lnTo>
                <a:lnTo>
                  <a:pt x="445515" y="113919"/>
                </a:lnTo>
                <a:lnTo>
                  <a:pt x="445515" y="64262"/>
                </a:lnTo>
                <a:close/>
              </a:path>
              <a:path w="445770" h="391794">
                <a:moveTo>
                  <a:pt x="443602" y="115824"/>
                </a:moveTo>
                <a:lnTo>
                  <a:pt x="417067" y="115824"/>
                </a:lnTo>
                <a:lnTo>
                  <a:pt x="417067" y="141605"/>
                </a:lnTo>
                <a:lnTo>
                  <a:pt x="417702" y="141605"/>
                </a:lnTo>
                <a:lnTo>
                  <a:pt x="443602" y="115824"/>
                </a:lnTo>
                <a:close/>
              </a:path>
              <a:path w="445770" h="391794">
                <a:moveTo>
                  <a:pt x="239775" y="100837"/>
                </a:moveTo>
                <a:lnTo>
                  <a:pt x="205993" y="138430"/>
                </a:lnTo>
                <a:lnTo>
                  <a:pt x="300354" y="138430"/>
                </a:lnTo>
                <a:lnTo>
                  <a:pt x="297179" y="122428"/>
                </a:lnTo>
                <a:lnTo>
                  <a:pt x="270128" y="122428"/>
                </a:lnTo>
                <a:lnTo>
                  <a:pt x="239775" y="100837"/>
                </a:lnTo>
                <a:close/>
              </a:path>
              <a:path w="445770" h="391794">
                <a:moveTo>
                  <a:pt x="270128" y="67691"/>
                </a:moveTo>
                <a:lnTo>
                  <a:pt x="240791" y="67691"/>
                </a:lnTo>
                <a:lnTo>
                  <a:pt x="250443" y="79629"/>
                </a:lnTo>
                <a:lnTo>
                  <a:pt x="258825" y="92963"/>
                </a:lnTo>
                <a:lnTo>
                  <a:pt x="265429" y="107187"/>
                </a:lnTo>
                <a:lnTo>
                  <a:pt x="270128" y="122428"/>
                </a:lnTo>
                <a:lnTo>
                  <a:pt x="270128" y="67691"/>
                </a:lnTo>
                <a:close/>
              </a:path>
              <a:path w="445770" h="391794">
                <a:moveTo>
                  <a:pt x="270128" y="58547"/>
                </a:moveTo>
                <a:lnTo>
                  <a:pt x="270128" y="122428"/>
                </a:lnTo>
                <a:lnTo>
                  <a:pt x="297179" y="122428"/>
                </a:lnTo>
                <a:lnTo>
                  <a:pt x="292607" y="99060"/>
                </a:lnTo>
                <a:lnTo>
                  <a:pt x="275462" y="67691"/>
                </a:lnTo>
                <a:lnTo>
                  <a:pt x="271399" y="60452"/>
                </a:lnTo>
                <a:lnTo>
                  <a:pt x="270763" y="59182"/>
                </a:lnTo>
                <a:lnTo>
                  <a:pt x="270128" y="58547"/>
                </a:lnTo>
                <a:close/>
              </a:path>
              <a:path w="445770" h="391794">
                <a:moveTo>
                  <a:pt x="173354" y="95885"/>
                </a:moveTo>
                <a:lnTo>
                  <a:pt x="127507" y="95885"/>
                </a:lnTo>
                <a:lnTo>
                  <a:pt x="142875" y="97662"/>
                </a:lnTo>
                <a:lnTo>
                  <a:pt x="158750" y="97662"/>
                </a:lnTo>
                <a:lnTo>
                  <a:pt x="166624" y="96774"/>
                </a:lnTo>
                <a:lnTo>
                  <a:pt x="173354" y="95885"/>
                </a:lnTo>
                <a:close/>
              </a:path>
              <a:path w="445770" h="391794">
                <a:moveTo>
                  <a:pt x="169036" y="2794"/>
                </a:moveTo>
                <a:lnTo>
                  <a:pt x="169036" y="67691"/>
                </a:lnTo>
                <a:lnTo>
                  <a:pt x="160019" y="68707"/>
                </a:lnTo>
                <a:lnTo>
                  <a:pt x="150875" y="69087"/>
                </a:lnTo>
                <a:lnTo>
                  <a:pt x="177672" y="69087"/>
                </a:lnTo>
                <a:lnTo>
                  <a:pt x="177672" y="4191"/>
                </a:lnTo>
                <a:lnTo>
                  <a:pt x="169036" y="2794"/>
                </a:lnTo>
                <a:close/>
              </a:path>
              <a:path w="445770" h="391794">
                <a:moveTo>
                  <a:pt x="169036" y="28321"/>
                </a:moveTo>
                <a:lnTo>
                  <a:pt x="150494" y="28321"/>
                </a:lnTo>
                <a:lnTo>
                  <a:pt x="154304" y="31623"/>
                </a:lnTo>
                <a:lnTo>
                  <a:pt x="159003" y="39243"/>
                </a:lnTo>
                <a:lnTo>
                  <a:pt x="164083" y="51308"/>
                </a:lnTo>
                <a:lnTo>
                  <a:pt x="169036" y="67691"/>
                </a:lnTo>
                <a:lnTo>
                  <a:pt x="169036" y="28321"/>
                </a:lnTo>
                <a:close/>
              </a:path>
              <a:path w="445770" h="391794">
                <a:moveTo>
                  <a:pt x="106425" y="56387"/>
                </a:moveTo>
                <a:lnTo>
                  <a:pt x="105409" y="60452"/>
                </a:lnTo>
                <a:lnTo>
                  <a:pt x="106425" y="60452"/>
                </a:lnTo>
                <a:lnTo>
                  <a:pt x="106425" y="56387"/>
                </a:lnTo>
                <a:close/>
              </a:path>
              <a:path w="445770" h="391794">
                <a:moveTo>
                  <a:pt x="218566" y="17907"/>
                </a:moveTo>
                <a:lnTo>
                  <a:pt x="218566" y="48641"/>
                </a:lnTo>
                <a:lnTo>
                  <a:pt x="211454" y="53467"/>
                </a:lnTo>
                <a:lnTo>
                  <a:pt x="204215" y="57404"/>
                </a:lnTo>
                <a:lnTo>
                  <a:pt x="196341" y="60452"/>
                </a:lnTo>
                <a:lnTo>
                  <a:pt x="270128" y="60452"/>
                </a:lnTo>
                <a:lnTo>
                  <a:pt x="270128" y="58547"/>
                </a:lnTo>
                <a:lnTo>
                  <a:pt x="238759" y="28321"/>
                </a:lnTo>
                <a:lnTo>
                  <a:pt x="238251" y="27812"/>
                </a:lnTo>
                <a:lnTo>
                  <a:pt x="218566" y="17907"/>
                </a:lnTo>
                <a:close/>
              </a:path>
              <a:path w="445770" h="391794">
                <a:moveTo>
                  <a:pt x="218566" y="34162"/>
                </a:moveTo>
                <a:lnTo>
                  <a:pt x="188086" y="34162"/>
                </a:lnTo>
                <a:lnTo>
                  <a:pt x="196214" y="37084"/>
                </a:lnTo>
                <a:lnTo>
                  <a:pt x="203961" y="40386"/>
                </a:lnTo>
                <a:lnTo>
                  <a:pt x="211454" y="44323"/>
                </a:lnTo>
                <a:lnTo>
                  <a:pt x="218566" y="48641"/>
                </a:lnTo>
                <a:lnTo>
                  <a:pt x="218566" y="341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51339" y="2042922"/>
            <a:ext cx="455930" cy="305435"/>
          </a:xfrm>
          <a:custGeom>
            <a:avLst/>
            <a:gdLst/>
            <a:ahLst/>
            <a:cxnLst/>
            <a:rect l="l" t="t" r="r" b="b"/>
            <a:pathLst>
              <a:path w="455929" h="305435">
                <a:moveTo>
                  <a:pt x="455421" y="276860"/>
                </a:moveTo>
                <a:lnTo>
                  <a:pt x="0" y="276860"/>
                </a:lnTo>
                <a:lnTo>
                  <a:pt x="0" y="305180"/>
                </a:lnTo>
                <a:lnTo>
                  <a:pt x="455421" y="305180"/>
                </a:lnTo>
                <a:lnTo>
                  <a:pt x="455421" y="276860"/>
                </a:lnTo>
                <a:close/>
              </a:path>
              <a:path w="455929" h="305435">
                <a:moveTo>
                  <a:pt x="142239" y="143001"/>
                </a:moveTo>
                <a:lnTo>
                  <a:pt x="56895" y="228345"/>
                </a:lnTo>
                <a:lnTo>
                  <a:pt x="56895" y="276860"/>
                </a:lnTo>
                <a:lnTo>
                  <a:pt x="85343" y="276860"/>
                </a:lnTo>
                <a:lnTo>
                  <a:pt x="85343" y="240156"/>
                </a:lnTo>
                <a:lnTo>
                  <a:pt x="142239" y="183387"/>
                </a:lnTo>
                <a:lnTo>
                  <a:pt x="142239" y="143001"/>
                </a:lnTo>
                <a:close/>
              </a:path>
              <a:path w="455929" h="305435">
                <a:moveTo>
                  <a:pt x="227710" y="48387"/>
                </a:moveTo>
                <a:lnTo>
                  <a:pt x="146430" y="138937"/>
                </a:lnTo>
                <a:lnTo>
                  <a:pt x="142239" y="143001"/>
                </a:lnTo>
                <a:lnTo>
                  <a:pt x="142239" y="276860"/>
                </a:lnTo>
                <a:lnTo>
                  <a:pt x="170687" y="276860"/>
                </a:lnTo>
                <a:lnTo>
                  <a:pt x="170687" y="154558"/>
                </a:lnTo>
                <a:lnTo>
                  <a:pt x="227710" y="91058"/>
                </a:lnTo>
                <a:lnTo>
                  <a:pt x="227710" y="48387"/>
                </a:lnTo>
                <a:close/>
              </a:path>
              <a:path w="455929" h="305435">
                <a:moveTo>
                  <a:pt x="239775" y="34925"/>
                </a:moveTo>
                <a:lnTo>
                  <a:pt x="227710" y="48387"/>
                </a:lnTo>
                <a:lnTo>
                  <a:pt x="227710" y="276860"/>
                </a:lnTo>
                <a:lnTo>
                  <a:pt x="256158" y="276860"/>
                </a:lnTo>
                <a:lnTo>
                  <a:pt x="256158" y="81533"/>
                </a:lnTo>
                <a:lnTo>
                  <a:pt x="305051" y="81533"/>
                </a:lnTo>
                <a:lnTo>
                  <a:pt x="239775" y="34925"/>
                </a:lnTo>
                <a:close/>
              </a:path>
              <a:path w="455929" h="305435">
                <a:moveTo>
                  <a:pt x="313054" y="87249"/>
                </a:moveTo>
                <a:lnTo>
                  <a:pt x="313054" y="276860"/>
                </a:lnTo>
                <a:lnTo>
                  <a:pt x="341502" y="276860"/>
                </a:lnTo>
                <a:lnTo>
                  <a:pt x="341502" y="121030"/>
                </a:lnTo>
                <a:lnTo>
                  <a:pt x="367172" y="96392"/>
                </a:lnTo>
                <a:lnTo>
                  <a:pt x="326008" y="96392"/>
                </a:lnTo>
                <a:lnTo>
                  <a:pt x="313054" y="87249"/>
                </a:lnTo>
                <a:close/>
              </a:path>
              <a:path w="455929" h="305435">
                <a:moveTo>
                  <a:pt x="426974" y="0"/>
                </a:moveTo>
                <a:lnTo>
                  <a:pt x="421512" y="5079"/>
                </a:lnTo>
                <a:lnTo>
                  <a:pt x="398399" y="27177"/>
                </a:lnTo>
                <a:lnTo>
                  <a:pt x="398399" y="276860"/>
                </a:lnTo>
                <a:lnTo>
                  <a:pt x="426974" y="276860"/>
                </a:lnTo>
                <a:lnTo>
                  <a:pt x="426974" y="0"/>
                </a:lnTo>
                <a:close/>
              </a:path>
              <a:path w="455929" h="305435">
                <a:moveTo>
                  <a:pt x="305051" y="81533"/>
                </a:moveTo>
                <a:lnTo>
                  <a:pt x="256158" y="81533"/>
                </a:lnTo>
                <a:lnTo>
                  <a:pt x="313054" y="122300"/>
                </a:lnTo>
                <a:lnTo>
                  <a:pt x="313054" y="87249"/>
                </a:lnTo>
                <a:lnTo>
                  <a:pt x="305051" y="81533"/>
                </a:lnTo>
                <a:close/>
              </a:path>
              <a:path w="455929" h="305435">
                <a:moveTo>
                  <a:pt x="398399" y="27177"/>
                </a:moveTo>
                <a:lnTo>
                  <a:pt x="326008" y="96392"/>
                </a:lnTo>
                <a:lnTo>
                  <a:pt x="367172" y="96392"/>
                </a:lnTo>
                <a:lnTo>
                  <a:pt x="398399" y="66420"/>
                </a:lnTo>
                <a:lnTo>
                  <a:pt x="398399" y="271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67131" y="400480"/>
            <a:ext cx="1044067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该行业</a:t>
            </a:r>
            <a:r>
              <a:rPr sz="32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因</a:t>
            </a:r>
            <a:r>
              <a:rPr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其</a:t>
            </a:r>
            <a:r>
              <a:rPr sz="32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人</a:t>
            </a:r>
            <a:r>
              <a:rPr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口结构</a:t>
            </a:r>
            <a:r>
              <a:rPr sz="32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、</a:t>
            </a:r>
            <a:r>
              <a:rPr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稳</a:t>
            </a:r>
            <a:r>
              <a:rPr sz="32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健</a:t>
            </a:r>
            <a:r>
              <a:rPr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的监管</a:t>
            </a:r>
            <a:r>
              <a:rPr sz="32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框</a:t>
            </a:r>
            <a:r>
              <a:rPr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架</a:t>
            </a:r>
            <a:r>
              <a:rPr sz="32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、</a:t>
            </a:r>
            <a:r>
              <a:rPr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具有竞</a:t>
            </a:r>
            <a:r>
              <a:rPr sz="32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争</a:t>
            </a:r>
            <a:r>
              <a:rPr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力</a:t>
            </a:r>
            <a:r>
              <a:rPr sz="32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的</a:t>
            </a:r>
            <a:r>
              <a:rPr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成本以</a:t>
            </a:r>
            <a:r>
              <a:rPr sz="32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及</a:t>
            </a:r>
            <a:r>
              <a:rPr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战</a:t>
            </a:r>
            <a:r>
              <a:rPr sz="32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略</a:t>
            </a:r>
            <a:r>
              <a:rPr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位置而</a:t>
            </a:r>
            <a:r>
              <a:rPr sz="32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具</a:t>
            </a:r>
            <a:r>
              <a:rPr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有</a:t>
            </a:r>
            <a:r>
              <a:rPr sz="32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独</a:t>
            </a:r>
            <a:r>
              <a:rPr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特的</a:t>
            </a:r>
            <a:r>
              <a:rPr sz="3200" b="1" spc="1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优</a:t>
            </a:r>
            <a:r>
              <a:rPr sz="32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势。</a:t>
            </a:r>
            <a:endParaRPr sz="32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34046" y="2793115"/>
            <a:ext cx="232020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人口结</a:t>
            </a:r>
            <a:r>
              <a:rPr sz="2000" b="1" spc="-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构</a:t>
            </a:r>
            <a:r>
              <a:rPr sz="20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和市</a:t>
            </a:r>
            <a:r>
              <a:rPr sz="2000" b="1" spc="-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场</a:t>
            </a:r>
            <a:r>
              <a:rPr sz="20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需求</a:t>
            </a:r>
            <a:endParaRPr sz="20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22538" y="2799287"/>
            <a:ext cx="125831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有利环境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122034" y="2772443"/>
            <a:ext cx="262530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成本效益与熟练劳动力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9056879" y="2813737"/>
            <a:ext cx="245824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战略位置和出口潜力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37691" y="3621356"/>
            <a:ext cx="2220595" cy="792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5080" indent="-178435" algn="just">
              <a:lnSpc>
                <a:spcPct val="142900"/>
              </a:lnSpc>
            </a:pP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– </a:t>
            </a:r>
            <a:r>
              <a:rPr sz="1200" spc="6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2.2</a:t>
            </a:r>
            <a:r>
              <a:rPr sz="1200" spc="-6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亿人口中有</a:t>
            </a:r>
            <a:r>
              <a:rPr sz="1200" spc="-5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 </a:t>
            </a:r>
            <a:r>
              <a:rPr sz="12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6</a:t>
            </a: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0%</a:t>
            </a:r>
            <a:r>
              <a:rPr sz="12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年</a:t>
            </a: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龄在</a:t>
            </a:r>
            <a:r>
              <a:rPr sz="1200" spc="-6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 </a:t>
            </a: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30 </a:t>
            </a: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岁以下</a:t>
            </a: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——</a:t>
            </a:r>
            <a:r>
              <a:rPr sz="1200" b="1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一个年轻、不断增 长的消费基础和人才库</a:t>
            </a:r>
            <a:endParaRPr sz="12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37691" y="4449032"/>
            <a:ext cx="222758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– </a:t>
            </a:r>
            <a:r>
              <a:rPr sz="1200" spc="-26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上层中产阶级的城市家庭不</a:t>
            </a:r>
            <a:endParaRPr sz="12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16000" y="4718425"/>
            <a:ext cx="2007235" cy="488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3300"/>
              </a:lnSpc>
            </a:pP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断增加，为汽车和电动车</a:t>
            </a:r>
            <a:r>
              <a:rPr sz="1200" b="1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创造 了强大的消费基础</a:t>
            </a:r>
            <a:endParaRPr sz="12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37691" y="5287613"/>
            <a:ext cx="2073910" cy="819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5080" indent="-178435" algn="just">
              <a:lnSpc>
                <a:spcPct val="148300"/>
              </a:lnSpc>
            </a:pP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–</a:t>
            </a:r>
            <a:r>
              <a:rPr sz="1200" b="1" dirty="0" err="1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明确的电动车政策</a:t>
            </a:r>
            <a:r>
              <a:rPr sz="1200" dirty="0" err="1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目标是</a:t>
            </a: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 到</a:t>
            </a:r>
            <a:r>
              <a:rPr sz="1200" spc="-6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 </a:t>
            </a:r>
            <a:r>
              <a:rPr sz="1200" b="1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20</a:t>
            </a:r>
            <a:r>
              <a:rPr sz="1200" b="1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3</a:t>
            </a:r>
            <a:r>
              <a:rPr sz="1200" b="1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0</a:t>
            </a:r>
            <a:r>
              <a:rPr sz="1200" b="1" spc="-4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年所有新车的</a:t>
            </a:r>
            <a:r>
              <a:rPr sz="1200" spc="-7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 </a:t>
            </a:r>
            <a:r>
              <a:rPr sz="1200" b="1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30% </a:t>
            </a: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实现电动化</a:t>
            </a:r>
            <a:endParaRPr sz="12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06470" y="3613880"/>
            <a:ext cx="2354580" cy="19141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0" marR="5080" indent="-190500" algn="just">
              <a:lnSpc>
                <a:spcPct val="143300"/>
              </a:lnSpc>
            </a:pP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–</a:t>
            </a:r>
            <a:r>
              <a:rPr sz="1200" spc="-26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为研发、出口和技术转移提供</a:t>
            </a:r>
            <a:r>
              <a:rPr sz="1200" b="1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极 佳的激励措施</a:t>
            </a:r>
            <a:endParaRPr sz="12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 marL="203200" marR="12700" indent="-190500" algn="just">
              <a:lnSpc>
                <a:spcPct val="143300"/>
              </a:lnSpc>
              <a:spcBef>
                <a:spcPts val="384"/>
              </a:spcBef>
            </a:pP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–</a:t>
            </a:r>
            <a:r>
              <a:rPr sz="1200" spc="-26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sz="1200" b="1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专门的特别经济区</a:t>
            </a: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（</a:t>
            </a: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SE</a:t>
            </a:r>
            <a:r>
              <a:rPr sz="12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Z</a:t>
            </a: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）和科 技区（</a:t>
            </a: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ST</a:t>
            </a:r>
            <a:r>
              <a:rPr sz="12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Z</a:t>
            </a: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）</a:t>
            </a:r>
            <a:r>
              <a:rPr sz="1200" b="1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提供税收减免和基 础设施</a:t>
            </a:r>
            <a:endParaRPr sz="12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 marL="203200" marR="5080" indent="-190500" algn="just">
              <a:lnSpc>
                <a:spcPct val="143500"/>
              </a:lnSpc>
              <a:spcBef>
                <a:spcPts val="380"/>
              </a:spcBef>
            </a:pP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–</a:t>
            </a:r>
            <a:r>
              <a:rPr sz="1200" spc="-26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sz="1200" b="1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现有潜力所需的资源</a:t>
            </a: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包括金属、 非金属矿物到能源资源</a:t>
            </a:r>
            <a:endParaRPr sz="12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122034" y="3621356"/>
            <a:ext cx="53488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–</a:t>
            </a:r>
            <a:r>
              <a:rPr sz="1100" spc="-24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具有</a:t>
            </a:r>
            <a:r>
              <a:rPr sz="1200" b="1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竞争力的产业</a:t>
            </a:r>
            <a:r>
              <a:rPr sz="1200" b="1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工</a:t>
            </a:r>
            <a:r>
              <a:rPr sz="1200" b="1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人工资</a:t>
            </a: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—— </a:t>
            </a:r>
            <a:r>
              <a:rPr sz="120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lang="en-US" sz="120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  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–</a:t>
            </a:r>
            <a:r>
              <a:rPr sz="1100" spc="-24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通过卡拉奇、卡西</a:t>
            </a:r>
            <a:r>
              <a:rPr sz="12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姆</a:t>
            </a: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港和瓜达尔三个</a:t>
            </a:r>
            <a:endParaRPr sz="12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12534" y="3883273"/>
            <a:ext cx="9398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低于区域基准</a:t>
            </a:r>
            <a:endParaRPr sz="12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122034" y="4311872"/>
            <a:ext cx="1897380" cy="488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945" marR="5080" indent="-182880">
              <a:lnSpc>
                <a:spcPct val="142500"/>
              </a:lnSpc>
            </a:pP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–</a:t>
            </a:r>
            <a:r>
              <a:rPr sz="1200" spc="-26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sz="1200" b="1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靠近中国有助于实现技术 进口的成本效益</a:t>
            </a:r>
            <a:endParaRPr sz="12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964217" y="3924380"/>
            <a:ext cx="15494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港口实现</a:t>
            </a:r>
            <a:r>
              <a:rPr sz="1200" b="1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良好的连通性</a:t>
            </a:r>
            <a:endParaRPr sz="12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775058" y="4436001"/>
            <a:ext cx="2811780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–</a:t>
            </a:r>
            <a:r>
              <a:rPr sz="1200" spc="-26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sz="1200" b="1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靠近海湾合作委员会国家、中国和非洲</a:t>
            </a:r>
            <a:endParaRPr sz="12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 marL="33020" algn="ctr">
              <a:lnSpc>
                <a:spcPct val="100000"/>
              </a:lnSpc>
              <a:spcBef>
                <a:spcPts val="1020"/>
              </a:spcBef>
            </a:pP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的战略位置使巴基斯坦成为区域枢纽</a:t>
            </a:r>
            <a:endParaRPr sz="12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806498" y="5287613"/>
            <a:ext cx="2811780" cy="57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0" marR="5080" indent="-190500">
              <a:lnSpc>
                <a:spcPct val="170800"/>
              </a:lnSpc>
            </a:pP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–</a:t>
            </a:r>
            <a:r>
              <a:rPr sz="1200" spc="-26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sz="1200" b="1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中巴经济走廊和瓜达尔基础设施降低物 流成本</a:t>
            </a: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并提高出口效率</a:t>
            </a:r>
            <a:endParaRPr sz="12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215384" y="6443095"/>
            <a:ext cx="310413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来源：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上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海国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际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金融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中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心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9698" y="1390269"/>
            <a:ext cx="9012555" cy="5334000"/>
          </a:xfrm>
          <a:custGeom>
            <a:avLst/>
            <a:gdLst/>
            <a:ahLst/>
            <a:cxnLst/>
            <a:rect l="l" t="t" r="r" b="b"/>
            <a:pathLst>
              <a:path w="9012555" h="5334000">
                <a:moveTo>
                  <a:pt x="0" y="5333746"/>
                </a:moveTo>
                <a:lnTo>
                  <a:pt x="9012301" y="5333746"/>
                </a:lnTo>
                <a:lnTo>
                  <a:pt x="9012301" y="0"/>
                </a:lnTo>
                <a:lnTo>
                  <a:pt x="0" y="0"/>
                </a:lnTo>
                <a:lnTo>
                  <a:pt x="0" y="5333746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91493" y="0"/>
            <a:ext cx="376885" cy="533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390269"/>
            <a:ext cx="3180080" cy="5334000"/>
          </a:xfrm>
          <a:custGeom>
            <a:avLst/>
            <a:gdLst/>
            <a:ahLst/>
            <a:cxnLst/>
            <a:rect l="l" t="t" r="r" b="b"/>
            <a:pathLst>
              <a:path w="3180080" h="5334000">
                <a:moveTo>
                  <a:pt x="0" y="5333746"/>
                </a:moveTo>
                <a:lnTo>
                  <a:pt x="3179699" y="5333746"/>
                </a:lnTo>
                <a:lnTo>
                  <a:pt x="3179699" y="0"/>
                </a:lnTo>
                <a:lnTo>
                  <a:pt x="0" y="0"/>
                </a:lnTo>
                <a:lnTo>
                  <a:pt x="0" y="5333746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759" y="0"/>
            <a:ext cx="11826240" cy="1390650"/>
          </a:xfrm>
          <a:custGeom>
            <a:avLst/>
            <a:gdLst/>
            <a:ahLst/>
            <a:cxnLst/>
            <a:rect l="l" t="t" r="r" b="b"/>
            <a:pathLst>
              <a:path w="11826240" h="1390650">
                <a:moveTo>
                  <a:pt x="0" y="1390269"/>
                </a:moveTo>
                <a:lnTo>
                  <a:pt x="11826240" y="1390269"/>
                </a:lnTo>
                <a:lnTo>
                  <a:pt x="11826240" y="0"/>
                </a:lnTo>
                <a:lnTo>
                  <a:pt x="0" y="0"/>
                </a:lnTo>
                <a:lnTo>
                  <a:pt x="0" y="1390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67921" y="25"/>
            <a:ext cx="624027" cy="559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66900" y="1911845"/>
            <a:ext cx="9877425" cy="827405"/>
          </a:xfrm>
          <a:custGeom>
            <a:avLst/>
            <a:gdLst/>
            <a:ahLst/>
            <a:cxnLst/>
            <a:rect l="l" t="t" r="r" b="b"/>
            <a:pathLst>
              <a:path w="9877425" h="827405">
                <a:moveTo>
                  <a:pt x="0" y="827290"/>
                </a:moveTo>
                <a:lnTo>
                  <a:pt x="9877425" y="827290"/>
                </a:lnTo>
                <a:lnTo>
                  <a:pt x="9877425" y="0"/>
                </a:lnTo>
                <a:lnTo>
                  <a:pt x="0" y="0"/>
                </a:lnTo>
                <a:lnTo>
                  <a:pt x="0" y="827290"/>
                </a:lnTo>
                <a:close/>
              </a:path>
            </a:pathLst>
          </a:custGeom>
          <a:solidFill>
            <a:srgbClr val="F0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1911845"/>
            <a:ext cx="1419225" cy="827405"/>
          </a:xfrm>
          <a:custGeom>
            <a:avLst/>
            <a:gdLst/>
            <a:ahLst/>
            <a:cxnLst/>
            <a:rect l="l" t="t" r="r" b="b"/>
            <a:pathLst>
              <a:path w="1419225" h="827405">
                <a:moveTo>
                  <a:pt x="0" y="827290"/>
                </a:moveTo>
                <a:lnTo>
                  <a:pt x="1419225" y="827290"/>
                </a:lnTo>
                <a:lnTo>
                  <a:pt x="1419225" y="0"/>
                </a:lnTo>
                <a:lnTo>
                  <a:pt x="0" y="0"/>
                </a:lnTo>
                <a:lnTo>
                  <a:pt x="0" y="8272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1911845"/>
            <a:ext cx="1419225" cy="827405"/>
          </a:xfrm>
          <a:custGeom>
            <a:avLst/>
            <a:gdLst/>
            <a:ahLst/>
            <a:cxnLst/>
            <a:rect l="l" t="t" r="r" b="b"/>
            <a:pathLst>
              <a:path w="1419225" h="827405">
                <a:moveTo>
                  <a:pt x="0" y="827290"/>
                </a:moveTo>
                <a:lnTo>
                  <a:pt x="1419225" y="827290"/>
                </a:lnTo>
                <a:lnTo>
                  <a:pt x="1419225" y="0"/>
                </a:lnTo>
                <a:lnTo>
                  <a:pt x="0" y="0"/>
                </a:lnTo>
                <a:lnTo>
                  <a:pt x="0" y="827290"/>
                </a:lnTo>
                <a:close/>
              </a:path>
            </a:pathLst>
          </a:custGeom>
          <a:ln w="9525">
            <a:solidFill>
              <a:srgbClr val="005C2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66900" y="2789161"/>
            <a:ext cx="9877425" cy="827405"/>
          </a:xfrm>
          <a:custGeom>
            <a:avLst/>
            <a:gdLst/>
            <a:ahLst/>
            <a:cxnLst/>
            <a:rect l="l" t="t" r="r" b="b"/>
            <a:pathLst>
              <a:path w="9877425" h="827404">
                <a:moveTo>
                  <a:pt x="0" y="827290"/>
                </a:moveTo>
                <a:lnTo>
                  <a:pt x="9877425" y="827290"/>
                </a:lnTo>
                <a:lnTo>
                  <a:pt x="9877425" y="0"/>
                </a:lnTo>
                <a:lnTo>
                  <a:pt x="0" y="0"/>
                </a:lnTo>
                <a:lnTo>
                  <a:pt x="0" y="827290"/>
                </a:lnTo>
                <a:close/>
              </a:path>
            </a:pathLst>
          </a:custGeom>
          <a:solidFill>
            <a:srgbClr val="F0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00" y="2789161"/>
            <a:ext cx="1419225" cy="827405"/>
          </a:xfrm>
          <a:custGeom>
            <a:avLst/>
            <a:gdLst/>
            <a:ahLst/>
            <a:cxnLst/>
            <a:rect l="l" t="t" r="r" b="b"/>
            <a:pathLst>
              <a:path w="1419225" h="827404">
                <a:moveTo>
                  <a:pt x="0" y="827290"/>
                </a:moveTo>
                <a:lnTo>
                  <a:pt x="1419225" y="827290"/>
                </a:lnTo>
                <a:lnTo>
                  <a:pt x="1419225" y="0"/>
                </a:lnTo>
                <a:lnTo>
                  <a:pt x="0" y="0"/>
                </a:lnTo>
                <a:lnTo>
                  <a:pt x="0" y="8272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000" y="2789161"/>
            <a:ext cx="1419225" cy="827405"/>
          </a:xfrm>
          <a:custGeom>
            <a:avLst/>
            <a:gdLst/>
            <a:ahLst/>
            <a:cxnLst/>
            <a:rect l="l" t="t" r="r" b="b"/>
            <a:pathLst>
              <a:path w="1419225" h="827404">
                <a:moveTo>
                  <a:pt x="0" y="827290"/>
                </a:moveTo>
                <a:lnTo>
                  <a:pt x="1419225" y="827290"/>
                </a:lnTo>
                <a:lnTo>
                  <a:pt x="1419225" y="0"/>
                </a:lnTo>
                <a:lnTo>
                  <a:pt x="0" y="0"/>
                </a:lnTo>
                <a:lnTo>
                  <a:pt x="0" y="827290"/>
                </a:lnTo>
                <a:close/>
              </a:path>
            </a:pathLst>
          </a:custGeom>
          <a:ln w="9525">
            <a:solidFill>
              <a:srgbClr val="005C2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1000" y="3666477"/>
            <a:ext cx="1419225" cy="827405"/>
          </a:xfrm>
          <a:custGeom>
            <a:avLst/>
            <a:gdLst/>
            <a:ahLst/>
            <a:cxnLst/>
            <a:rect l="l" t="t" r="r" b="b"/>
            <a:pathLst>
              <a:path w="1419225" h="827404">
                <a:moveTo>
                  <a:pt x="0" y="827290"/>
                </a:moveTo>
                <a:lnTo>
                  <a:pt x="1419225" y="827290"/>
                </a:lnTo>
                <a:lnTo>
                  <a:pt x="1419225" y="0"/>
                </a:lnTo>
                <a:lnTo>
                  <a:pt x="0" y="0"/>
                </a:lnTo>
                <a:lnTo>
                  <a:pt x="0" y="8272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1000" y="3666477"/>
            <a:ext cx="1419225" cy="827405"/>
          </a:xfrm>
          <a:custGeom>
            <a:avLst/>
            <a:gdLst/>
            <a:ahLst/>
            <a:cxnLst/>
            <a:rect l="l" t="t" r="r" b="b"/>
            <a:pathLst>
              <a:path w="1419225" h="827404">
                <a:moveTo>
                  <a:pt x="0" y="827290"/>
                </a:moveTo>
                <a:lnTo>
                  <a:pt x="1419225" y="827290"/>
                </a:lnTo>
                <a:lnTo>
                  <a:pt x="1419225" y="0"/>
                </a:lnTo>
                <a:lnTo>
                  <a:pt x="0" y="0"/>
                </a:lnTo>
                <a:lnTo>
                  <a:pt x="0" y="827290"/>
                </a:lnTo>
                <a:close/>
              </a:path>
            </a:pathLst>
          </a:custGeom>
          <a:ln w="9525">
            <a:solidFill>
              <a:srgbClr val="005C2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9400" y="3666337"/>
            <a:ext cx="365759" cy="3641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000" y="4538713"/>
            <a:ext cx="1419225" cy="827405"/>
          </a:xfrm>
          <a:custGeom>
            <a:avLst/>
            <a:gdLst/>
            <a:ahLst/>
            <a:cxnLst/>
            <a:rect l="l" t="t" r="r" b="b"/>
            <a:pathLst>
              <a:path w="1419225" h="827404">
                <a:moveTo>
                  <a:pt x="0" y="827290"/>
                </a:moveTo>
                <a:lnTo>
                  <a:pt x="1419225" y="827290"/>
                </a:lnTo>
                <a:lnTo>
                  <a:pt x="1419225" y="0"/>
                </a:lnTo>
                <a:lnTo>
                  <a:pt x="0" y="0"/>
                </a:lnTo>
                <a:lnTo>
                  <a:pt x="0" y="8272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1000" y="4538713"/>
            <a:ext cx="1419225" cy="827405"/>
          </a:xfrm>
          <a:custGeom>
            <a:avLst/>
            <a:gdLst/>
            <a:ahLst/>
            <a:cxnLst/>
            <a:rect l="l" t="t" r="r" b="b"/>
            <a:pathLst>
              <a:path w="1419225" h="827404">
                <a:moveTo>
                  <a:pt x="0" y="827290"/>
                </a:moveTo>
                <a:lnTo>
                  <a:pt x="1419225" y="827290"/>
                </a:lnTo>
                <a:lnTo>
                  <a:pt x="1419225" y="0"/>
                </a:lnTo>
                <a:lnTo>
                  <a:pt x="0" y="0"/>
                </a:lnTo>
                <a:lnTo>
                  <a:pt x="0" y="827290"/>
                </a:lnTo>
                <a:close/>
              </a:path>
            </a:pathLst>
          </a:custGeom>
          <a:ln w="9525">
            <a:solidFill>
              <a:srgbClr val="005C2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9400" y="4538827"/>
            <a:ext cx="365759" cy="3641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1000" y="5410961"/>
            <a:ext cx="1419225" cy="827405"/>
          </a:xfrm>
          <a:custGeom>
            <a:avLst/>
            <a:gdLst/>
            <a:ahLst/>
            <a:cxnLst/>
            <a:rect l="l" t="t" r="r" b="b"/>
            <a:pathLst>
              <a:path w="1419225" h="827404">
                <a:moveTo>
                  <a:pt x="0" y="827290"/>
                </a:moveTo>
                <a:lnTo>
                  <a:pt x="1419225" y="827290"/>
                </a:lnTo>
                <a:lnTo>
                  <a:pt x="1419225" y="0"/>
                </a:lnTo>
                <a:lnTo>
                  <a:pt x="0" y="0"/>
                </a:lnTo>
                <a:lnTo>
                  <a:pt x="0" y="8272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1000" y="5410961"/>
            <a:ext cx="1419225" cy="827405"/>
          </a:xfrm>
          <a:custGeom>
            <a:avLst/>
            <a:gdLst/>
            <a:ahLst/>
            <a:cxnLst/>
            <a:rect l="l" t="t" r="r" b="b"/>
            <a:pathLst>
              <a:path w="1419225" h="827404">
                <a:moveTo>
                  <a:pt x="0" y="827290"/>
                </a:moveTo>
                <a:lnTo>
                  <a:pt x="1419225" y="827290"/>
                </a:lnTo>
                <a:lnTo>
                  <a:pt x="1419225" y="0"/>
                </a:lnTo>
                <a:lnTo>
                  <a:pt x="0" y="0"/>
                </a:lnTo>
                <a:lnTo>
                  <a:pt x="0" y="827290"/>
                </a:lnTo>
                <a:close/>
              </a:path>
            </a:pathLst>
          </a:custGeom>
          <a:ln w="9525">
            <a:solidFill>
              <a:srgbClr val="005C2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9400" y="1910816"/>
            <a:ext cx="365759" cy="3641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2741" y="2005634"/>
            <a:ext cx="854417" cy="6407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9400" y="2799854"/>
            <a:ext cx="365759" cy="3640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0739" y="2915526"/>
            <a:ext cx="611543" cy="6115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7199" y="3635197"/>
            <a:ext cx="869403" cy="8693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3323" y="4654562"/>
            <a:ext cx="595642" cy="59561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9400" y="5372074"/>
            <a:ext cx="365759" cy="3641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8672" y="5554154"/>
            <a:ext cx="563879" cy="5638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70710" y="6231331"/>
            <a:ext cx="9877425" cy="21590"/>
          </a:xfrm>
          <a:custGeom>
            <a:avLst/>
            <a:gdLst/>
            <a:ahLst/>
            <a:cxnLst/>
            <a:rect l="l" t="t" r="r" b="b"/>
            <a:pathLst>
              <a:path w="9877425" h="21589">
                <a:moveTo>
                  <a:pt x="0" y="21094"/>
                </a:moveTo>
                <a:lnTo>
                  <a:pt x="9877425" y="21094"/>
                </a:lnTo>
                <a:lnTo>
                  <a:pt x="9877425" y="0"/>
                </a:lnTo>
                <a:lnTo>
                  <a:pt x="0" y="0"/>
                </a:lnTo>
                <a:lnTo>
                  <a:pt x="0" y="21094"/>
                </a:lnTo>
                <a:close/>
              </a:path>
            </a:pathLst>
          </a:custGeom>
          <a:solidFill>
            <a:srgbClr val="F0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70710" y="5371846"/>
            <a:ext cx="9877425" cy="8890"/>
          </a:xfrm>
          <a:custGeom>
            <a:avLst/>
            <a:gdLst/>
            <a:ahLst/>
            <a:cxnLst/>
            <a:rect l="l" t="t" r="r" b="b"/>
            <a:pathLst>
              <a:path w="9877425" h="8889">
                <a:moveTo>
                  <a:pt x="0" y="8762"/>
                </a:moveTo>
                <a:lnTo>
                  <a:pt x="9877425" y="8762"/>
                </a:lnTo>
                <a:lnTo>
                  <a:pt x="9877425" y="0"/>
                </a:lnTo>
                <a:lnTo>
                  <a:pt x="0" y="0"/>
                </a:lnTo>
                <a:lnTo>
                  <a:pt x="0" y="8762"/>
                </a:lnTo>
                <a:close/>
              </a:path>
            </a:pathLst>
          </a:custGeom>
          <a:solidFill>
            <a:srgbClr val="F0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2711" y="1473835"/>
            <a:ext cx="18415" cy="403225"/>
          </a:xfrm>
          <a:custGeom>
            <a:avLst/>
            <a:gdLst/>
            <a:ahLst/>
            <a:cxnLst/>
            <a:rect l="l" t="t" r="r" b="b"/>
            <a:pathLst>
              <a:path w="18414" h="403225">
                <a:moveTo>
                  <a:pt x="0" y="403225"/>
                </a:moveTo>
                <a:lnTo>
                  <a:pt x="18288" y="403225"/>
                </a:lnTo>
                <a:lnTo>
                  <a:pt x="18288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2711" y="1473961"/>
            <a:ext cx="11400790" cy="401320"/>
          </a:xfrm>
          <a:custGeom>
            <a:avLst/>
            <a:gdLst/>
            <a:ahLst/>
            <a:cxnLst/>
            <a:rect l="l" t="t" r="r" b="b"/>
            <a:pathLst>
              <a:path w="11400790" h="401319">
                <a:moveTo>
                  <a:pt x="0" y="400812"/>
                </a:moveTo>
                <a:lnTo>
                  <a:pt x="11400790" y="400812"/>
                </a:lnTo>
                <a:lnTo>
                  <a:pt x="11400790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1188" y="1474724"/>
            <a:ext cx="11403965" cy="0"/>
          </a:xfrm>
          <a:custGeom>
            <a:avLst/>
            <a:gdLst/>
            <a:ahLst/>
            <a:cxnLst/>
            <a:rect l="l" t="t" r="r" b="b"/>
            <a:pathLst>
              <a:path w="11403965">
                <a:moveTo>
                  <a:pt x="0" y="0"/>
                </a:moveTo>
                <a:lnTo>
                  <a:pt x="11403838" y="0"/>
                </a:lnTo>
              </a:path>
            </a:pathLst>
          </a:custGeom>
          <a:ln w="3175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1188" y="1875535"/>
            <a:ext cx="11403965" cy="0"/>
          </a:xfrm>
          <a:custGeom>
            <a:avLst/>
            <a:gdLst/>
            <a:ahLst/>
            <a:cxnLst/>
            <a:rect l="l" t="t" r="r" b="b"/>
            <a:pathLst>
              <a:path w="11403965">
                <a:moveTo>
                  <a:pt x="0" y="0"/>
                </a:moveTo>
                <a:lnTo>
                  <a:pt x="11403838" y="0"/>
                </a:lnTo>
              </a:path>
            </a:pathLst>
          </a:custGeom>
          <a:ln w="3175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1950" y="1475486"/>
            <a:ext cx="0" cy="399415"/>
          </a:xfrm>
          <a:custGeom>
            <a:avLst/>
            <a:gdLst/>
            <a:ahLst/>
            <a:cxnLst/>
            <a:rect l="l" t="t" r="r" b="b"/>
            <a:pathLst>
              <a:path h="399414">
                <a:moveTo>
                  <a:pt x="0" y="0"/>
                </a:moveTo>
                <a:lnTo>
                  <a:pt x="0" y="399288"/>
                </a:lnTo>
              </a:path>
            </a:pathLst>
          </a:custGeom>
          <a:ln w="3175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764264" y="1475486"/>
            <a:ext cx="0" cy="399415"/>
          </a:xfrm>
          <a:custGeom>
            <a:avLst/>
            <a:gdLst/>
            <a:ahLst/>
            <a:cxnLst/>
            <a:rect l="l" t="t" r="r" b="b"/>
            <a:pathLst>
              <a:path h="399414">
                <a:moveTo>
                  <a:pt x="0" y="0"/>
                </a:moveTo>
                <a:lnTo>
                  <a:pt x="0" y="399288"/>
                </a:lnTo>
              </a:path>
            </a:pathLst>
          </a:custGeom>
          <a:ln w="3175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66900" y="1926589"/>
            <a:ext cx="9877425" cy="827405"/>
          </a:xfrm>
          <a:custGeom>
            <a:avLst/>
            <a:gdLst/>
            <a:ahLst/>
            <a:cxnLst/>
            <a:rect l="l" t="t" r="r" b="b"/>
            <a:pathLst>
              <a:path w="9877425" h="827405">
                <a:moveTo>
                  <a:pt x="0" y="827404"/>
                </a:moveTo>
                <a:lnTo>
                  <a:pt x="9877425" y="827404"/>
                </a:lnTo>
                <a:lnTo>
                  <a:pt x="9877425" y="0"/>
                </a:lnTo>
                <a:lnTo>
                  <a:pt x="0" y="0"/>
                </a:lnTo>
                <a:lnTo>
                  <a:pt x="0" y="827404"/>
                </a:lnTo>
                <a:close/>
              </a:path>
            </a:pathLst>
          </a:custGeom>
          <a:ln w="9525">
            <a:solidFill>
              <a:srgbClr val="005C2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66900" y="2803525"/>
            <a:ext cx="9877425" cy="827405"/>
          </a:xfrm>
          <a:custGeom>
            <a:avLst/>
            <a:gdLst/>
            <a:ahLst/>
            <a:cxnLst/>
            <a:rect l="l" t="t" r="r" b="b"/>
            <a:pathLst>
              <a:path w="9877425" h="827404">
                <a:moveTo>
                  <a:pt x="0" y="827405"/>
                </a:moveTo>
                <a:lnTo>
                  <a:pt x="9877425" y="827405"/>
                </a:lnTo>
                <a:lnTo>
                  <a:pt x="9877425" y="0"/>
                </a:lnTo>
                <a:lnTo>
                  <a:pt x="0" y="0"/>
                </a:lnTo>
                <a:lnTo>
                  <a:pt x="0" y="827405"/>
                </a:lnTo>
                <a:close/>
              </a:path>
            </a:pathLst>
          </a:custGeom>
          <a:ln w="9525">
            <a:solidFill>
              <a:srgbClr val="005C2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71726" y="4473828"/>
            <a:ext cx="9869170" cy="26034"/>
          </a:xfrm>
          <a:custGeom>
            <a:avLst/>
            <a:gdLst/>
            <a:ahLst/>
            <a:cxnLst/>
            <a:rect l="l" t="t" r="r" b="b"/>
            <a:pathLst>
              <a:path w="9869170" h="26035">
                <a:moveTo>
                  <a:pt x="0" y="25908"/>
                </a:moveTo>
                <a:lnTo>
                  <a:pt x="9868789" y="25908"/>
                </a:lnTo>
                <a:lnTo>
                  <a:pt x="9868789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0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71726" y="3668852"/>
            <a:ext cx="9869170" cy="218440"/>
          </a:xfrm>
          <a:custGeom>
            <a:avLst/>
            <a:gdLst/>
            <a:ahLst/>
            <a:cxnLst/>
            <a:rect l="l" t="t" r="r" b="b"/>
            <a:pathLst>
              <a:path w="9869170" h="218439">
                <a:moveTo>
                  <a:pt x="0" y="218236"/>
                </a:moveTo>
                <a:lnTo>
                  <a:pt x="9868789" y="218236"/>
                </a:lnTo>
                <a:lnTo>
                  <a:pt x="9868789" y="0"/>
                </a:lnTo>
                <a:lnTo>
                  <a:pt x="0" y="0"/>
                </a:lnTo>
                <a:lnTo>
                  <a:pt x="0" y="218236"/>
                </a:lnTo>
                <a:close/>
              </a:path>
            </a:pathLst>
          </a:custGeom>
          <a:solidFill>
            <a:srgbClr val="F0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71726" y="3887089"/>
            <a:ext cx="9869170" cy="294640"/>
          </a:xfrm>
          <a:custGeom>
            <a:avLst/>
            <a:gdLst/>
            <a:ahLst/>
            <a:cxnLst/>
            <a:rect l="l" t="t" r="r" b="b"/>
            <a:pathLst>
              <a:path w="9869170" h="294639">
                <a:moveTo>
                  <a:pt x="0" y="294131"/>
                </a:moveTo>
                <a:lnTo>
                  <a:pt x="9868789" y="294131"/>
                </a:lnTo>
                <a:lnTo>
                  <a:pt x="9868789" y="0"/>
                </a:lnTo>
                <a:lnTo>
                  <a:pt x="0" y="0"/>
                </a:lnTo>
                <a:lnTo>
                  <a:pt x="0" y="294131"/>
                </a:lnTo>
                <a:close/>
              </a:path>
            </a:pathLst>
          </a:custGeom>
          <a:solidFill>
            <a:srgbClr val="F0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71726" y="4181221"/>
            <a:ext cx="9869170" cy="292735"/>
          </a:xfrm>
          <a:custGeom>
            <a:avLst/>
            <a:gdLst/>
            <a:ahLst/>
            <a:cxnLst/>
            <a:rect l="l" t="t" r="r" b="b"/>
            <a:pathLst>
              <a:path w="9869170" h="292735">
                <a:moveTo>
                  <a:pt x="0" y="292607"/>
                </a:moveTo>
                <a:lnTo>
                  <a:pt x="9868789" y="292607"/>
                </a:lnTo>
                <a:lnTo>
                  <a:pt x="9868789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F0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71726" y="5077333"/>
            <a:ext cx="9869170" cy="294640"/>
          </a:xfrm>
          <a:custGeom>
            <a:avLst/>
            <a:gdLst/>
            <a:ahLst/>
            <a:cxnLst/>
            <a:rect l="l" t="t" r="r" b="b"/>
            <a:pathLst>
              <a:path w="9869170" h="294639">
                <a:moveTo>
                  <a:pt x="0" y="294513"/>
                </a:moveTo>
                <a:lnTo>
                  <a:pt x="9868789" y="294513"/>
                </a:lnTo>
                <a:lnTo>
                  <a:pt x="9868789" y="0"/>
                </a:lnTo>
                <a:lnTo>
                  <a:pt x="0" y="0"/>
                </a:lnTo>
                <a:lnTo>
                  <a:pt x="0" y="294513"/>
                </a:lnTo>
                <a:close/>
              </a:path>
            </a:pathLst>
          </a:custGeom>
          <a:solidFill>
            <a:srgbClr val="F0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71726" y="4528692"/>
            <a:ext cx="9869170" cy="231775"/>
          </a:xfrm>
          <a:custGeom>
            <a:avLst/>
            <a:gdLst/>
            <a:ahLst/>
            <a:cxnLst/>
            <a:rect l="l" t="t" r="r" b="b"/>
            <a:pathLst>
              <a:path w="9869170" h="231775">
                <a:moveTo>
                  <a:pt x="0" y="231647"/>
                </a:moveTo>
                <a:lnTo>
                  <a:pt x="9868789" y="231647"/>
                </a:lnTo>
                <a:lnTo>
                  <a:pt x="9868789" y="0"/>
                </a:lnTo>
                <a:lnTo>
                  <a:pt x="0" y="0"/>
                </a:lnTo>
                <a:lnTo>
                  <a:pt x="0" y="231647"/>
                </a:lnTo>
                <a:close/>
              </a:path>
            </a:pathLst>
          </a:custGeom>
          <a:solidFill>
            <a:srgbClr val="F0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71726" y="4760340"/>
            <a:ext cx="9869170" cy="317500"/>
          </a:xfrm>
          <a:custGeom>
            <a:avLst/>
            <a:gdLst/>
            <a:ahLst/>
            <a:cxnLst/>
            <a:rect l="l" t="t" r="r" b="b"/>
            <a:pathLst>
              <a:path w="9869170" h="317500">
                <a:moveTo>
                  <a:pt x="0" y="316992"/>
                </a:moveTo>
                <a:lnTo>
                  <a:pt x="9868789" y="316992"/>
                </a:lnTo>
                <a:lnTo>
                  <a:pt x="9868789" y="0"/>
                </a:lnTo>
                <a:lnTo>
                  <a:pt x="0" y="0"/>
                </a:lnTo>
                <a:lnTo>
                  <a:pt x="0" y="316992"/>
                </a:lnTo>
                <a:close/>
              </a:path>
            </a:pathLst>
          </a:custGeom>
          <a:solidFill>
            <a:srgbClr val="F0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62582" y="3608365"/>
            <a:ext cx="9887204" cy="9203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71726" y="4504309"/>
            <a:ext cx="9869170" cy="0"/>
          </a:xfrm>
          <a:custGeom>
            <a:avLst/>
            <a:gdLst/>
            <a:ahLst/>
            <a:cxnLst/>
            <a:rect l="l" t="t" r="r" b="b"/>
            <a:pathLst>
              <a:path w="9869170">
                <a:moveTo>
                  <a:pt x="0" y="0"/>
                </a:moveTo>
                <a:lnTo>
                  <a:pt x="9868789" y="0"/>
                </a:lnTo>
              </a:path>
            </a:pathLst>
          </a:custGeom>
          <a:ln w="10413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71726" y="4522596"/>
            <a:ext cx="9869170" cy="0"/>
          </a:xfrm>
          <a:custGeom>
            <a:avLst/>
            <a:gdLst/>
            <a:ahLst/>
            <a:cxnLst/>
            <a:rect l="l" t="t" r="r" b="b"/>
            <a:pathLst>
              <a:path w="9869170">
                <a:moveTo>
                  <a:pt x="0" y="0"/>
                </a:moveTo>
                <a:lnTo>
                  <a:pt x="9868789" y="0"/>
                </a:lnTo>
              </a:path>
            </a:pathLst>
          </a:custGeom>
          <a:ln w="10413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71726" y="4527930"/>
            <a:ext cx="9869170" cy="0"/>
          </a:xfrm>
          <a:custGeom>
            <a:avLst/>
            <a:gdLst/>
            <a:ahLst/>
            <a:cxnLst/>
            <a:rect l="l" t="t" r="r" b="b"/>
            <a:pathLst>
              <a:path w="9869170">
                <a:moveTo>
                  <a:pt x="0" y="0"/>
                </a:moveTo>
                <a:lnTo>
                  <a:pt x="9868789" y="0"/>
                </a:lnTo>
              </a:path>
            </a:pathLst>
          </a:custGeom>
          <a:ln w="3175">
            <a:solidFill>
              <a:srgbClr val="F0F8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71726" y="5925007"/>
            <a:ext cx="9869170" cy="306705"/>
          </a:xfrm>
          <a:custGeom>
            <a:avLst/>
            <a:gdLst/>
            <a:ahLst/>
            <a:cxnLst/>
            <a:rect l="l" t="t" r="r" b="b"/>
            <a:pathLst>
              <a:path w="9869170" h="306704">
                <a:moveTo>
                  <a:pt x="0" y="306323"/>
                </a:moveTo>
                <a:lnTo>
                  <a:pt x="9868789" y="306323"/>
                </a:lnTo>
                <a:lnTo>
                  <a:pt x="9868789" y="0"/>
                </a:lnTo>
                <a:lnTo>
                  <a:pt x="0" y="0"/>
                </a:lnTo>
                <a:lnTo>
                  <a:pt x="0" y="306323"/>
                </a:lnTo>
                <a:close/>
              </a:path>
            </a:pathLst>
          </a:custGeom>
          <a:solidFill>
            <a:srgbClr val="F0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71726" y="5400751"/>
            <a:ext cx="9869170" cy="231775"/>
          </a:xfrm>
          <a:custGeom>
            <a:avLst/>
            <a:gdLst/>
            <a:ahLst/>
            <a:cxnLst/>
            <a:rect l="l" t="t" r="r" b="b"/>
            <a:pathLst>
              <a:path w="9869170" h="231775">
                <a:moveTo>
                  <a:pt x="0" y="231648"/>
                </a:moveTo>
                <a:lnTo>
                  <a:pt x="9868789" y="231648"/>
                </a:lnTo>
                <a:lnTo>
                  <a:pt x="9868789" y="0"/>
                </a:lnTo>
                <a:lnTo>
                  <a:pt x="0" y="0"/>
                </a:lnTo>
                <a:lnTo>
                  <a:pt x="0" y="231648"/>
                </a:lnTo>
                <a:close/>
              </a:path>
            </a:pathLst>
          </a:custGeom>
          <a:solidFill>
            <a:srgbClr val="F0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71726" y="5632399"/>
            <a:ext cx="9869170" cy="292735"/>
          </a:xfrm>
          <a:custGeom>
            <a:avLst/>
            <a:gdLst/>
            <a:ahLst/>
            <a:cxnLst/>
            <a:rect l="l" t="t" r="r" b="b"/>
            <a:pathLst>
              <a:path w="9869170" h="292735">
                <a:moveTo>
                  <a:pt x="0" y="292608"/>
                </a:moveTo>
                <a:lnTo>
                  <a:pt x="9868789" y="292608"/>
                </a:lnTo>
                <a:lnTo>
                  <a:pt x="9868789" y="0"/>
                </a:lnTo>
                <a:lnTo>
                  <a:pt x="0" y="0"/>
                </a:lnTo>
                <a:lnTo>
                  <a:pt x="0" y="292608"/>
                </a:lnTo>
                <a:close/>
              </a:path>
            </a:pathLst>
          </a:custGeom>
          <a:solidFill>
            <a:srgbClr val="F0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62582" y="4528692"/>
            <a:ext cx="9143" cy="8721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71726" y="5376417"/>
            <a:ext cx="9869170" cy="0"/>
          </a:xfrm>
          <a:custGeom>
            <a:avLst/>
            <a:gdLst/>
            <a:ahLst/>
            <a:cxnLst/>
            <a:rect l="l" t="t" r="r" b="b"/>
            <a:pathLst>
              <a:path w="9869170">
                <a:moveTo>
                  <a:pt x="0" y="0"/>
                </a:moveTo>
                <a:lnTo>
                  <a:pt x="9868789" y="0"/>
                </a:lnTo>
              </a:path>
            </a:pathLst>
          </a:custGeom>
          <a:ln w="10413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71726" y="5394705"/>
            <a:ext cx="9869170" cy="0"/>
          </a:xfrm>
          <a:custGeom>
            <a:avLst/>
            <a:gdLst/>
            <a:ahLst/>
            <a:cxnLst/>
            <a:rect l="l" t="t" r="r" b="b"/>
            <a:pathLst>
              <a:path w="9869170">
                <a:moveTo>
                  <a:pt x="0" y="0"/>
                </a:moveTo>
                <a:lnTo>
                  <a:pt x="9868789" y="0"/>
                </a:lnTo>
              </a:path>
            </a:pathLst>
          </a:custGeom>
          <a:ln w="10413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71726" y="5400040"/>
            <a:ext cx="9869170" cy="0"/>
          </a:xfrm>
          <a:custGeom>
            <a:avLst/>
            <a:gdLst/>
            <a:ahLst/>
            <a:cxnLst/>
            <a:rect l="l" t="t" r="r" b="b"/>
            <a:pathLst>
              <a:path w="9869170">
                <a:moveTo>
                  <a:pt x="0" y="0"/>
                </a:moveTo>
                <a:lnTo>
                  <a:pt x="9868789" y="0"/>
                </a:lnTo>
              </a:path>
            </a:pathLst>
          </a:custGeom>
          <a:ln w="3175">
            <a:solidFill>
              <a:srgbClr val="F0F8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62582" y="4499736"/>
            <a:ext cx="9887204" cy="17407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916938" y="984621"/>
            <a:ext cx="9754235" cy="1605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8585" algn="r">
              <a:lnSpc>
                <a:spcPct val="100000"/>
              </a:lnSpc>
            </a:pPr>
            <a:r>
              <a:rPr sz="1200" b="1" spc="-15" dirty="0">
                <a:solidFill>
                  <a:srgbClr val="787878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非详尽</a:t>
            </a:r>
            <a:endParaRPr sz="12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3028950">
              <a:lnSpc>
                <a:spcPct val="100000"/>
              </a:lnSpc>
            </a:pPr>
            <a:r>
              <a:rPr sz="2000" b="1" spc="-2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选择巴</a:t>
            </a:r>
            <a:r>
              <a:rPr sz="2000" b="1" spc="-1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基</a:t>
            </a:r>
            <a:r>
              <a:rPr sz="2000" b="1" spc="-2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斯坦</a:t>
            </a:r>
            <a:r>
              <a:rPr sz="2000" b="1" spc="-1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的</a:t>
            </a:r>
            <a:r>
              <a:rPr sz="2000" b="1" spc="-2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领先企业</a:t>
            </a:r>
            <a:endParaRPr sz="20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 marL="12700" marR="5080" indent="51435">
              <a:lnSpc>
                <a:spcPct val="137300"/>
              </a:lnSpc>
              <a:spcBef>
                <a:spcPts val="930"/>
              </a:spcBef>
            </a:pP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比亚迪</a:t>
            </a:r>
            <a:r>
              <a:rPr sz="1400" spc="-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B</a:t>
            </a:r>
            <a:r>
              <a:rPr sz="1400" spc="-1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Y</a:t>
            </a:r>
            <a:r>
              <a:rPr sz="1400" spc="-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D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通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过与</a:t>
            </a:r>
            <a:r>
              <a:rPr sz="1400" spc="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H</a:t>
            </a:r>
            <a:r>
              <a:rPr sz="1400" spc="-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u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b</a:t>
            </a:r>
            <a:r>
              <a:rPr sz="1400" spc="-1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 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P</a:t>
            </a:r>
            <a:r>
              <a:rPr sz="1400" spc="-1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o</a:t>
            </a:r>
            <a:r>
              <a:rPr sz="1400" spc="-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we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r</a:t>
            </a:r>
            <a:r>
              <a:rPr sz="1400" spc="-1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 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Co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的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合资企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业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进入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巴基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斯坦，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在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卡拉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奇附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近设立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了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一</a:t>
            </a:r>
            <a:r>
              <a:rPr sz="1400" spc="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座</a:t>
            </a:r>
            <a:r>
              <a:rPr sz="1400" b="1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1</a:t>
            </a:r>
            <a:r>
              <a:rPr sz="1400" b="1" spc="-1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.</a:t>
            </a:r>
            <a:r>
              <a:rPr sz="1400" b="1" spc="-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5</a:t>
            </a:r>
            <a:r>
              <a:rPr sz="1400" b="1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亿</a:t>
            </a:r>
            <a:r>
              <a:rPr sz="1400" b="1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美元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的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电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动车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工厂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。</a:t>
            </a:r>
            <a:r>
              <a:rPr sz="1400" b="1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该工</a:t>
            </a:r>
            <a:r>
              <a:rPr sz="1400" b="1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厂</a:t>
            </a:r>
            <a:r>
              <a:rPr sz="1400" b="1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计划 到</a:t>
            </a:r>
            <a:r>
              <a:rPr sz="1400" b="1" spc="-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2026</a:t>
            </a:r>
            <a:r>
              <a:rPr sz="1400" b="1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年年</a:t>
            </a:r>
            <a:r>
              <a:rPr sz="1400" b="1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产</a:t>
            </a:r>
            <a:r>
              <a:rPr sz="1400" b="1" spc="-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5</a:t>
            </a:r>
            <a:r>
              <a:rPr sz="1400" b="1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万</a:t>
            </a:r>
            <a:r>
              <a:rPr sz="1400" b="1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辆电动</a:t>
            </a:r>
            <a:r>
              <a:rPr sz="1400" b="1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车</a:t>
            </a:r>
            <a:r>
              <a:rPr sz="1400" b="1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，到</a:t>
            </a:r>
            <a:r>
              <a:rPr sz="1400" b="1" spc="-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203</a:t>
            </a:r>
            <a:r>
              <a:rPr sz="1400" b="1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0</a:t>
            </a:r>
            <a:r>
              <a:rPr sz="1400" b="1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年扩大</a:t>
            </a:r>
            <a:r>
              <a:rPr sz="1400" b="1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至</a:t>
            </a:r>
            <a:r>
              <a:rPr sz="1400" b="1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年产</a:t>
            </a:r>
            <a:r>
              <a:rPr sz="1400" b="1" spc="-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10</a:t>
            </a:r>
            <a:r>
              <a:rPr sz="1400" b="1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万</a:t>
            </a:r>
            <a:r>
              <a:rPr sz="1400" b="1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辆，包</a:t>
            </a:r>
            <a:r>
              <a:rPr sz="1400" b="1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括</a:t>
            </a:r>
            <a:r>
              <a:rPr sz="1400" b="1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乘用</a:t>
            </a:r>
            <a:r>
              <a:rPr sz="1400" b="1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车和</a:t>
            </a:r>
            <a:r>
              <a:rPr sz="1400" b="1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皮卡。</a:t>
            </a:r>
            <a:endParaRPr sz="1400" dirty="0">
              <a:latin typeface="SimSun" panose="02010600030101010101" pitchFamily="2" charset="-122"/>
              <a:ea typeface="SimSun" panose="02010600030101010101" pitchFamily="2" charset="-122"/>
              <a:cs typeface="Microsoft YaHei UI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body" idx="1"/>
          </p:nvPr>
        </p:nvSpPr>
        <p:spPr>
          <a:xfrm>
            <a:off x="533653" y="3080795"/>
            <a:ext cx="11124692" cy="1998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2245">
              <a:lnSpc>
                <a:spcPct val="100000"/>
              </a:lnSpc>
            </a:pPr>
            <a:r>
              <a:rPr dirty="0">
                <a:latin typeface="SimSun" panose="02010600030101010101" pitchFamily="2" charset="-122"/>
                <a:ea typeface="SimSun" panose="02010600030101010101" pitchFamily="2" charset="-122"/>
              </a:rPr>
              <a:t>乔尔塔</a:t>
            </a:r>
            <a:r>
              <a:rPr spc="-15" dirty="0">
                <a:latin typeface="SimSun" panose="02010600030101010101" pitchFamily="2" charset="-122"/>
                <a:ea typeface="SimSun" panose="02010600030101010101" pitchFamily="2" charset="-122"/>
              </a:rPr>
              <a:t>电</a:t>
            </a:r>
            <a:r>
              <a:rPr dirty="0">
                <a:latin typeface="SimSun" panose="02010600030101010101" pitchFamily="2" charset="-122"/>
                <a:ea typeface="SimSun" panose="02010600030101010101" pitchFamily="2" charset="-122"/>
              </a:rPr>
              <a:t>动是</a:t>
            </a:r>
            <a:r>
              <a:rPr spc="-15" dirty="0">
                <a:latin typeface="SimSun" panose="02010600030101010101" pitchFamily="2" charset="-122"/>
                <a:ea typeface="SimSun" panose="02010600030101010101" pitchFamily="2" charset="-122"/>
              </a:rPr>
              <a:t>巴基</a:t>
            </a:r>
            <a:r>
              <a:rPr dirty="0">
                <a:latin typeface="SimSun" panose="02010600030101010101" pitchFamily="2" charset="-122"/>
                <a:ea typeface="SimSun" panose="02010600030101010101" pitchFamily="2" charset="-122"/>
              </a:rPr>
              <a:t>斯坦首</a:t>
            </a:r>
            <a:r>
              <a:rPr spc="-15" dirty="0">
                <a:latin typeface="SimSun" panose="02010600030101010101" pitchFamily="2" charset="-122"/>
                <a:ea typeface="SimSun" panose="02010600030101010101" pitchFamily="2" charset="-122"/>
              </a:rPr>
              <a:t>家</a:t>
            </a:r>
            <a:r>
              <a:rPr dirty="0">
                <a:latin typeface="SimSun" panose="02010600030101010101" pitchFamily="2" charset="-122"/>
                <a:ea typeface="SimSun" panose="02010600030101010101" pitchFamily="2" charset="-122"/>
              </a:rPr>
              <a:t>获得</a:t>
            </a:r>
            <a:r>
              <a:rPr spc="-15" dirty="0">
                <a:latin typeface="SimSun" panose="02010600030101010101" pitchFamily="2" charset="-122"/>
                <a:ea typeface="SimSun" panose="02010600030101010101" pitchFamily="2" charset="-122"/>
              </a:rPr>
              <a:t>许可</a:t>
            </a:r>
            <a:r>
              <a:rPr dirty="0">
                <a:latin typeface="SimSun" panose="02010600030101010101" pitchFamily="2" charset="-122"/>
                <a:ea typeface="SimSun" panose="02010600030101010101" pitchFamily="2" charset="-122"/>
              </a:rPr>
              <a:t>的电动</a:t>
            </a:r>
            <a:r>
              <a:rPr spc="-15" dirty="0">
                <a:latin typeface="SimSun" panose="02010600030101010101" pitchFamily="2" charset="-122"/>
                <a:ea typeface="SimSun" panose="02010600030101010101" pitchFamily="2" charset="-122"/>
              </a:rPr>
              <a:t>车</a:t>
            </a:r>
            <a:r>
              <a:rPr dirty="0">
                <a:latin typeface="SimSun" panose="02010600030101010101" pitchFamily="2" charset="-122"/>
                <a:ea typeface="SimSun" panose="02010600030101010101" pitchFamily="2" charset="-122"/>
              </a:rPr>
              <a:t>制造</a:t>
            </a:r>
            <a:r>
              <a:rPr spc="-15" dirty="0">
                <a:latin typeface="SimSun" panose="02010600030101010101" pitchFamily="2" charset="-122"/>
                <a:ea typeface="SimSun" panose="02010600030101010101" pitchFamily="2" charset="-122"/>
              </a:rPr>
              <a:t>商，</a:t>
            </a:r>
            <a:r>
              <a:rPr dirty="0">
                <a:latin typeface="SimSun" panose="02010600030101010101" pitchFamily="2" charset="-122"/>
                <a:ea typeface="SimSun" panose="02010600030101010101" pitchFamily="2" charset="-122"/>
              </a:rPr>
              <a:t>该公司</a:t>
            </a:r>
            <a:r>
              <a:rPr spc="-15" dirty="0">
                <a:latin typeface="SimSun" panose="02010600030101010101" pitchFamily="2" charset="-122"/>
                <a:ea typeface="SimSun" panose="02010600030101010101" pitchFamily="2" charset="-122"/>
              </a:rPr>
              <a:t>每</a:t>
            </a:r>
            <a:r>
              <a:rPr dirty="0">
                <a:latin typeface="SimSun" panose="02010600030101010101" pitchFamily="2" charset="-122"/>
                <a:ea typeface="SimSun" panose="02010600030101010101" pitchFamily="2" charset="-122"/>
              </a:rPr>
              <a:t>月生</a:t>
            </a:r>
            <a:r>
              <a:rPr spc="-15" dirty="0">
                <a:latin typeface="SimSun" panose="02010600030101010101" pitchFamily="2" charset="-122"/>
                <a:ea typeface="SimSun" panose="02010600030101010101" pitchFamily="2" charset="-122"/>
              </a:rPr>
              <a:t>产</a:t>
            </a:r>
            <a:r>
              <a:rPr spc="10" dirty="0">
                <a:latin typeface="SimSun" panose="02010600030101010101" pitchFamily="2" charset="-122"/>
                <a:ea typeface="SimSun" panose="02010600030101010101" pitchFamily="2" charset="-122"/>
              </a:rPr>
              <a:t>约</a:t>
            </a:r>
            <a:r>
              <a:rPr b="1" spc="-15" dirty="0"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</a:rPr>
              <a:t>0</a:t>
            </a:r>
            <a:r>
              <a:rPr b="1" spc="-5" dirty="0">
                <a:latin typeface="SimSun" panose="02010600030101010101" pitchFamily="2" charset="-122"/>
                <a:ea typeface="SimSun" panose="02010600030101010101" pitchFamily="2" charset="-122"/>
              </a:rPr>
              <a:t>00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</a:rPr>
              <a:t>辆电动</a:t>
            </a:r>
            <a:r>
              <a:rPr b="1" spc="-15" dirty="0">
                <a:latin typeface="SimSun" panose="02010600030101010101" pitchFamily="2" charset="-122"/>
                <a:ea typeface="SimSun" panose="02010600030101010101" pitchFamily="2" charset="-122"/>
              </a:rPr>
              <a:t>自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</a:rPr>
              <a:t>行</a:t>
            </a:r>
            <a:r>
              <a:rPr b="1" spc="-15" dirty="0">
                <a:latin typeface="SimSun" panose="02010600030101010101" pitchFamily="2" charset="-122"/>
                <a:ea typeface="SimSun" panose="02010600030101010101" pitchFamily="2" charset="-122"/>
              </a:rPr>
              <a:t>车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</a:rPr>
              <a:t>。乔尔</a:t>
            </a:r>
            <a:r>
              <a:rPr b="1" spc="-15" dirty="0">
                <a:latin typeface="SimSun" panose="02010600030101010101" pitchFamily="2" charset="-122"/>
                <a:ea typeface="SimSun" panose="02010600030101010101" pitchFamily="2" charset="-122"/>
              </a:rPr>
              <a:t>塔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</a:rPr>
              <a:t>电动</a:t>
            </a:r>
            <a:r>
              <a:rPr b="1" spc="-15" dirty="0">
                <a:latin typeface="SimSun" panose="02010600030101010101" pitchFamily="2" charset="-122"/>
                <a:ea typeface="SimSun" panose="02010600030101010101" pitchFamily="2" charset="-122"/>
              </a:rPr>
              <a:t>的目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</a:rPr>
              <a:t>标是</a:t>
            </a:r>
            <a:r>
              <a:rPr b="1" spc="5" dirty="0">
                <a:latin typeface="SimSun" panose="02010600030101010101" pitchFamily="2" charset="-122"/>
                <a:ea typeface="SimSun" panose="02010600030101010101" pitchFamily="2" charset="-122"/>
              </a:rPr>
              <a:t>到</a:t>
            </a:r>
            <a:r>
              <a:rPr b="1" spc="-5" dirty="0">
                <a:latin typeface="SimSun" panose="02010600030101010101" pitchFamily="2" charset="-122"/>
                <a:ea typeface="SimSun" panose="02010600030101010101" pitchFamily="2" charset="-122"/>
              </a:rPr>
              <a:t>2025</a:t>
            </a:r>
          </a:p>
          <a:p>
            <a:pPr marL="1452245">
              <a:lnSpc>
                <a:spcPct val="100000"/>
              </a:lnSpc>
              <a:spcBef>
                <a:spcPts val="635"/>
              </a:spcBef>
            </a:pP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</a:rPr>
              <a:t>年每月</a:t>
            </a:r>
            <a:r>
              <a:rPr b="1" spc="-15" dirty="0">
                <a:latin typeface="SimSun" panose="02010600030101010101" pitchFamily="2" charset="-122"/>
                <a:ea typeface="SimSun" panose="02010600030101010101" pitchFamily="2" charset="-122"/>
              </a:rPr>
              <a:t>生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</a:rPr>
              <a:t>产</a:t>
            </a:r>
            <a:r>
              <a:rPr b="1" spc="-5" dirty="0">
                <a:latin typeface="SimSun" panose="02010600030101010101" pitchFamily="2" charset="-122"/>
                <a:ea typeface="SimSun" panose="02010600030101010101" pitchFamily="2" charset="-122"/>
              </a:rPr>
              <a:t>6000</a:t>
            </a:r>
            <a:r>
              <a:rPr b="1" spc="-15" dirty="0">
                <a:latin typeface="SimSun" panose="02010600030101010101" pitchFamily="2" charset="-122"/>
                <a:ea typeface="SimSun" panose="02010600030101010101" pitchFamily="2" charset="-122"/>
              </a:rPr>
              <a:t>辆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</a:rPr>
              <a:t>，到</a:t>
            </a:r>
            <a:r>
              <a:rPr b="1" spc="-5" dirty="0">
                <a:latin typeface="SimSun" panose="02010600030101010101" pitchFamily="2" charset="-122"/>
                <a:ea typeface="SimSun" panose="02010600030101010101" pitchFamily="2" charset="-122"/>
              </a:rPr>
              <a:t>202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</a:rPr>
              <a:t>6年</a:t>
            </a:r>
            <a:r>
              <a:rPr b="1" spc="-15" dirty="0">
                <a:latin typeface="SimSun" panose="02010600030101010101" pitchFamily="2" charset="-122"/>
                <a:ea typeface="SimSun" panose="02010600030101010101" pitchFamily="2" charset="-122"/>
              </a:rPr>
              <a:t>每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</a:rPr>
              <a:t>月</a:t>
            </a:r>
            <a:r>
              <a:rPr b="1" spc="-15" dirty="0">
                <a:latin typeface="SimSun" panose="02010600030101010101" pitchFamily="2" charset="-122"/>
                <a:ea typeface="SimSun" panose="02010600030101010101" pitchFamily="2" charset="-122"/>
              </a:rPr>
              <a:t>生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</a:rPr>
              <a:t>产</a:t>
            </a:r>
            <a:r>
              <a:rPr b="1" spc="-5" dirty="0">
                <a:latin typeface="SimSun" panose="02010600030101010101" pitchFamily="2" charset="-122"/>
                <a:ea typeface="SimSun" panose="02010600030101010101" pitchFamily="2" charset="-122"/>
              </a:rPr>
              <a:t>10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</a:rPr>
              <a:t>万辆</a:t>
            </a:r>
            <a:r>
              <a:rPr b="1" spc="-15" dirty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</a:rPr>
              <a:t>约每</a:t>
            </a:r>
            <a:r>
              <a:rPr b="1" spc="-15" dirty="0">
                <a:latin typeface="SimSun" panose="02010600030101010101" pitchFamily="2" charset="-122"/>
                <a:ea typeface="SimSun" panose="02010600030101010101" pitchFamily="2" charset="-122"/>
              </a:rPr>
              <a:t>年</a:t>
            </a:r>
            <a:r>
              <a:rPr b="1" spc="-5" dirty="0">
                <a:latin typeface="SimSun" panose="02010600030101010101" pitchFamily="2" charset="-122"/>
                <a:ea typeface="SimSun" panose="02010600030101010101" pitchFamily="2" charset="-122"/>
              </a:rPr>
              <a:t>12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</a:rPr>
              <a:t>0万辆）。</a:t>
            </a:r>
          </a:p>
          <a:p>
            <a:pPr marL="1325245">
              <a:lnSpc>
                <a:spcPct val="100000"/>
              </a:lnSpc>
              <a:spcBef>
                <a:spcPts val="13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337945" marR="5080">
              <a:lnSpc>
                <a:spcPct val="137100"/>
              </a:lnSpc>
            </a:pP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</a:rPr>
              <a:t>中国的</a:t>
            </a:r>
            <a:r>
              <a:rPr b="1" spc="-15" dirty="0">
                <a:latin typeface="SimSun" panose="02010600030101010101" pitchFamily="2" charset="-122"/>
                <a:ea typeface="SimSun" panose="02010600030101010101" pitchFamily="2" charset="-122"/>
              </a:rPr>
              <a:t>宇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</a:rPr>
              <a:t>通和</a:t>
            </a:r>
            <a:r>
              <a:rPr b="1" spc="-15" dirty="0">
                <a:latin typeface="SimSun" panose="02010600030101010101" pitchFamily="2" charset="-122"/>
                <a:ea typeface="SimSun" panose="02010600030101010101" pitchFamily="2" charset="-122"/>
              </a:rPr>
              <a:t>巴基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</a:rPr>
              <a:t>斯坦的</a:t>
            </a:r>
            <a:r>
              <a:rPr b="1" spc="-20" dirty="0">
                <a:latin typeface="SimSun" panose="02010600030101010101" pitchFamily="2" charset="-122"/>
                <a:ea typeface="SimSun" panose="02010600030101010101" pitchFamily="2" charset="-122"/>
              </a:rPr>
              <a:t>M</a:t>
            </a:r>
            <a:r>
              <a:rPr b="1" spc="5" dirty="0">
                <a:latin typeface="SimSun" panose="02010600030101010101" pitchFamily="2" charset="-122"/>
                <a:ea typeface="SimSun" panose="02010600030101010101" pitchFamily="2" charset="-122"/>
              </a:rPr>
              <a:t>a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</a:rPr>
              <a:t>ster</a:t>
            </a:r>
            <a:r>
              <a:rPr b="1" spc="-15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b="1" spc="-5" dirty="0">
                <a:latin typeface="SimSun" panose="02010600030101010101" pitchFamily="2" charset="-122"/>
                <a:ea typeface="SimSun" panose="02010600030101010101" pitchFamily="2" charset="-122"/>
              </a:rPr>
              <a:t>M</a:t>
            </a:r>
            <a:r>
              <a:rPr b="1" spc="-15" dirty="0">
                <a:latin typeface="SimSun" panose="02010600030101010101" pitchFamily="2" charset="-122"/>
                <a:ea typeface="SimSun" panose="02010600030101010101" pitchFamily="2" charset="-122"/>
              </a:rPr>
              <a:t>o</a:t>
            </a:r>
            <a:r>
              <a:rPr b="1" spc="-10" dirty="0">
                <a:latin typeface="SimSun" panose="02010600030101010101" pitchFamily="2" charset="-122"/>
                <a:ea typeface="SimSun" panose="02010600030101010101" pitchFamily="2" charset="-122"/>
              </a:rPr>
              <a:t>t</a:t>
            </a:r>
            <a:r>
              <a:rPr b="1" spc="-5" dirty="0">
                <a:latin typeface="SimSun" panose="02010600030101010101" pitchFamily="2" charset="-122"/>
                <a:ea typeface="SimSun" panose="02010600030101010101" pitchFamily="2" charset="-122"/>
              </a:rPr>
              <a:t>o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</a:rPr>
              <a:t>r</a:t>
            </a:r>
            <a:r>
              <a:rPr b="1" spc="5" dirty="0">
                <a:latin typeface="SimSun" panose="02010600030101010101" pitchFamily="2" charset="-122"/>
                <a:ea typeface="SimSun" panose="02010600030101010101" pitchFamily="2" charset="-122"/>
              </a:rPr>
              <a:t>s</a:t>
            </a:r>
            <a:r>
              <a:rPr b="1" spc="-15" dirty="0">
                <a:latin typeface="SimSun" panose="02010600030101010101" pitchFamily="2" charset="-122"/>
                <a:ea typeface="SimSun" panose="02010600030101010101" pitchFamily="2" charset="-122"/>
              </a:rPr>
              <a:t>正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</a:rPr>
              <a:t>在卡</a:t>
            </a:r>
            <a:r>
              <a:rPr b="1" spc="-15" dirty="0">
                <a:latin typeface="SimSun" panose="02010600030101010101" pitchFamily="2" charset="-122"/>
                <a:ea typeface="SimSun" panose="02010600030101010101" pitchFamily="2" charset="-122"/>
              </a:rPr>
              <a:t>拉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</a:rPr>
              <a:t>奇</a:t>
            </a:r>
            <a:r>
              <a:rPr b="1" spc="-15" dirty="0">
                <a:latin typeface="SimSun" panose="02010600030101010101" pitchFamily="2" charset="-122"/>
                <a:ea typeface="SimSun" panose="02010600030101010101" pitchFamily="2" charset="-122"/>
              </a:rPr>
              <a:t>附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</a:rPr>
              <a:t>近建立</a:t>
            </a:r>
            <a:r>
              <a:rPr b="1" spc="-15" dirty="0">
                <a:latin typeface="SimSun" panose="02010600030101010101" pitchFamily="2" charset="-122"/>
                <a:ea typeface="SimSun" panose="02010600030101010101" pitchFamily="2" charset="-122"/>
              </a:rPr>
              <a:t>一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</a:rPr>
              <a:t>座电</a:t>
            </a:r>
            <a:r>
              <a:rPr b="1" spc="-15" dirty="0">
                <a:latin typeface="SimSun" panose="02010600030101010101" pitchFamily="2" charset="-122"/>
                <a:ea typeface="SimSun" panose="02010600030101010101" pitchFamily="2" charset="-122"/>
              </a:rPr>
              <a:t>动巴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</a:rPr>
              <a:t>士工厂</a:t>
            </a:r>
            <a:r>
              <a:rPr b="1" spc="-10" dirty="0"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dirty="0">
                <a:latin typeface="SimSun" panose="02010600030101010101" pitchFamily="2" charset="-122"/>
                <a:ea typeface="SimSun" panose="02010600030101010101" pitchFamily="2" charset="-122"/>
              </a:rPr>
              <a:t>计划于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b="1" spc="-20" dirty="0">
                <a:latin typeface="SimSun" panose="02010600030101010101" pitchFamily="2" charset="-122"/>
                <a:ea typeface="SimSun" panose="02010600030101010101" pitchFamily="2" charset="-122"/>
              </a:rPr>
              <a:t>0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b="1" spc="-5" dirty="0">
                <a:latin typeface="SimSun" panose="02010600030101010101" pitchFamily="2" charset="-122"/>
                <a:ea typeface="SimSun" panose="02010600030101010101" pitchFamily="2" charset="-122"/>
              </a:rPr>
              <a:t>6</a:t>
            </a:r>
            <a:r>
              <a:rPr dirty="0">
                <a:latin typeface="SimSun" panose="02010600030101010101" pitchFamily="2" charset="-122"/>
                <a:ea typeface="SimSun" panose="02010600030101010101" pitchFamily="2" charset="-122"/>
              </a:rPr>
              <a:t>年开始</a:t>
            </a:r>
            <a:r>
              <a:rPr spc="-15" dirty="0">
                <a:latin typeface="SimSun" panose="02010600030101010101" pitchFamily="2" charset="-122"/>
                <a:ea typeface="SimSun" panose="02010600030101010101" pitchFamily="2" charset="-122"/>
              </a:rPr>
              <a:t>生</a:t>
            </a:r>
            <a:r>
              <a:rPr dirty="0">
                <a:latin typeface="SimSun" panose="02010600030101010101" pitchFamily="2" charset="-122"/>
                <a:ea typeface="SimSun" panose="02010600030101010101" pitchFamily="2" charset="-122"/>
              </a:rPr>
              <a:t>产，</a:t>
            </a:r>
            <a:r>
              <a:rPr spc="-15" dirty="0">
                <a:latin typeface="SimSun" panose="02010600030101010101" pitchFamily="2" charset="-122"/>
                <a:ea typeface="SimSun" panose="02010600030101010101" pitchFamily="2" charset="-122"/>
              </a:rPr>
              <a:t>初</a:t>
            </a:r>
            <a:r>
              <a:rPr dirty="0">
                <a:latin typeface="SimSun" panose="02010600030101010101" pitchFamily="2" charset="-122"/>
                <a:ea typeface="SimSun" panose="02010600030101010101" pitchFamily="2" charset="-122"/>
              </a:rPr>
              <a:t>始年产</a:t>
            </a:r>
            <a:r>
              <a:rPr spc="-15" dirty="0">
                <a:latin typeface="SimSun" panose="02010600030101010101" pitchFamily="2" charset="-122"/>
                <a:ea typeface="SimSun" panose="02010600030101010101" pitchFamily="2" charset="-122"/>
              </a:rPr>
              <a:t>能</a:t>
            </a:r>
            <a:r>
              <a:rPr dirty="0">
                <a:latin typeface="SimSun" panose="02010600030101010101" pitchFamily="2" charset="-122"/>
                <a:ea typeface="SimSun" panose="02010600030101010101" pitchFamily="2" charset="-122"/>
              </a:rPr>
              <a:t>为数 百辆巴</a:t>
            </a:r>
            <a:r>
              <a:rPr spc="-15" dirty="0">
                <a:latin typeface="SimSun" panose="02010600030101010101" pitchFamily="2" charset="-122"/>
                <a:ea typeface="SimSun" panose="02010600030101010101" pitchFamily="2" charset="-122"/>
              </a:rPr>
              <a:t>士</a:t>
            </a:r>
            <a:r>
              <a:rPr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</a:p>
          <a:p>
            <a:pPr marL="1325245">
              <a:lnSpc>
                <a:spcPct val="100000"/>
              </a:lnSpc>
            </a:pPr>
            <a:endParaRPr dirty="0"/>
          </a:p>
          <a:p>
            <a:pPr marL="1325245">
              <a:lnSpc>
                <a:spcPct val="100000"/>
              </a:lnSpc>
              <a:spcBef>
                <a:spcPts val="31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429385">
              <a:lnSpc>
                <a:spcPct val="100000"/>
              </a:lnSpc>
            </a:pPr>
            <a:r>
              <a:rPr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萨兹加</a:t>
            </a:r>
            <a:r>
              <a:rPr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尔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生产</a:t>
            </a:r>
            <a:r>
              <a:rPr b="1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电动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三轮车</a:t>
            </a:r>
            <a:r>
              <a:rPr b="1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（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每月</a:t>
            </a:r>
            <a:r>
              <a:rPr b="1" spc="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约</a:t>
            </a:r>
            <a:r>
              <a:rPr b="1" spc="-5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3</a:t>
            </a:r>
            <a:r>
              <a:rPr b="1" spc="-15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0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辆），</a:t>
            </a:r>
            <a:r>
              <a:rPr b="1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并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通过</a:t>
            </a:r>
            <a:r>
              <a:rPr b="1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与长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城汽车</a:t>
            </a:r>
            <a:r>
              <a:rPr b="1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的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合资</a:t>
            </a:r>
            <a:r>
              <a:rPr b="1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企业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本地组</a:t>
            </a:r>
            <a:r>
              <a:rPr b="1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装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电动</a:t>
            </a:r>
            <a:r>
              <a:rPr b="1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汽车</a:t>
            </a:r>
            <a:r>
              <a:rPr b="1" spc="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（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ORA</a:t>
            </a:r>
            <a:r>
              <a:rPr b="1" spc="-15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b="1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0</a:t>
            </a:r>
            <a:r>
              <a:rPr b="1" spc="5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3</a:t>
            </a:r>
            <a:r>
              <a:rPr b="1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）。</a:t>
            </a:r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368300" y="366284"/>
            <a:ext cx="114554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>
              <a:lnSpc>
                <a:spcPct val="100000"/>
              </a:lnSpc>
            </a:pPr>
            <a:r>
              <a:rPr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巴基斯</a:t>
            </a:r>
            <a:r>
              <a:rPr sz="3200" spc="-15" dirty="0" err="1">
                <a:latin typeface="SimSun" panose="02010600030101010101" pitchFamily="2" charset="-122"/>
                <a:ea typeface="SimSun" panose="02010600030101010101" pitchFamily="2" charset="-122"/>
              </a:rPr>
              <a:t>坦</a:t>
            </a:r>
            <a:r>
              <a:rPr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是</a:t>
            </a:r>
            <a:r>
              <a:rPr sz="3200" spc="-15" dirty="0" err="1">
                <a:latin typeface="SimSun" panose="02010600030101010101" pitchFamily="2" charset="-122"/>
                <a:ea typeface="SimSun" panose="02010600030101010101" pitchFamily="2" charset="-122"/>
              </a:rPr>
              <a:t>全</a:t>
            </a:r>
            <a:r>
              <a:rPr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球和本</a:t>
            </a:r>
            <a:r>
              <a:rPr sz="3200" spc="-15" dirty="0" err="1">
                <a:latin typeface="SimSun" panose="02010600030101010101" pitchFamily="2" charset="-122"/>
                <a:ea typeface="SimSun" panose="02010600030101010101" pitchFamily="2" charset="-122"/>
              </a:rPr>
              <a:t>地</a:t>
            </a:r>
            <a:r>
              <a:rPr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多</a:t>
            </a:r>
            <a:r>
              <a:rPr sz="3200" spc="-15" dirty="0" err="1">
                <a:latin typeface="SimSun" panose="02010600030101010101" pitchFamily="2" charset="-122"/>
                <a:ea typeface="SimSun" panose="02010600030101010101" pitchFamily="2" charset="-122"/>
              </a:rPr>
              <a:t>家</a:t>
            </a:r>
            <a:r>
              <a:rPr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电</a:t>
            </a:r>
            <a:r>
              <a:rPr sz="3200" spc="5" dirty="0" err="1">
                <a:latin typeface="SimSun" panose="02010600030101010101" pitchFamily="2" charset="-122"/>
                <a:ea typeface="SimSun" panose="02010600030101010101" pitchFamily="2" charset="-122"/>
              </a:rPr>
              <a:t>动</a:t>
            </a:r>
            <a:r>
              <a:rPr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车</a:t>
            </a:r>
            <a:r>
              <a:rPr sz="3200" spc="-15" dirty="0" err="1">
                <a:latin typeface="SimSun" panose="02010600030101010101" pitchFamily="2" charset="-122"/>
                <a:ea typeface="SimSun" panose="02010600030101010101" pitchFamily="2" charset="-122"/>
              </a:rPr>
              <a:t>行</a:t>
            </a:r>
            <a:r>
              <a:rPr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业</a:t>
            </a:r>
            <a:r>
              <a:rPr sz="3200" spc="-15" dirty="0" err="1">
                <a:latin typeface="SimSun" panose="02010600030101010101" pitchFamily="2" charset="-122"/>
                <a:ea typeface="SimSun" panose="02010600030101010101" pitchFamily="2" charset="-122"/>
              </a:rPr>
              <a:t>公</a:t>
            </a:r>
            <a:r>
              <a:rPr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司快速</a:t>
            </a:r>
            <a:r>
              <a:rPr sz="3200" spc="-15" dirty="0" err="1">
                <a:latin typeface="SimSun" panose="02010600030101010101" pitchFamily="2" charset="-122"/>
                <a:ea typeface="SimSun" panose="02010600030101010101" pitchFamily="2" charset="-122"/>
              </a:rPr>
              <a:t>增</a:t>
            </a:r>
            <a:r>
              <a:rPr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长</a:t>
            </a:r>
            <a:r>
              <a:rPr sz="3200" spc="-15" dirty="0" err="1"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中心</a:t>
            </a:r>
            <a:r>
              <a:rPr sz="3200"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909317" y="5690467"/>
            <a:ext cx="85166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M</a:t>
            </a:r>
            <a:r>
              <a:rPr sz="1400" b="1" spc="-1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G</a:t>
            </a:r>
            <a:r>
              <a:rPr sz="1400" b="1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（</a:t>
            </a:r>
            <a:r>
              <a:rPr sz="1400" b="1" spc="-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S</a:t>
            </a:r>
            <a:r>
              <a:rPr sz="1400" b="1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AI</a:t>
            </a:r>
            <a:r>
              <a:rPr sz="1400" b="1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C</a:t>
            </a:r>
            <a:r>
              <a:rPr sz="1400" b="1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)</a:t>
            </a:r>
            <a:r>
              <a:rPr sz="1400" b="1" spc="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 </a:t>
            </a:r>
            <a:r>
              <a:rPr sz="1400" b="1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和</a:t>
            </a:r>
            <a:r>
              <a:rPr sz="1400" b="1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JW</a:t>
            </a:r>
            <a:r>
              <a:rPr sz="1400" b="1" spc="-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-S</a:t>
            </a:r>
            <a:r>
              <a:rPr sz="1400" b="1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EZ集团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在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巴基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斯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坦建立了</a:t>
            </a:r>
            <a:r>
              <a:rPr sz="1400" spc="-2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M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G</a:t>
            </a:r>
            <a:r>
              <a:rPr sz="1400" spc="-1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 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ZS</a:t>
            </a:r>
            <a:r>
              <a:rPr sz="1400" spc="-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 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E</a:t>
            </a:r>
            <a:r>
              <a:rPr sz="1400" spc="-2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V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的</a:t>
            </a:r>
            <a:r>
              <a:rPr sz="1400" b="1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本地</a:t>
            </a:r>
            <a:r>
              <a:rPr sz="1400" b="1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组</a:t>
            </a:r>
            <a:r>
              <a:rPr sz="1400" b="1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装业</a:t>
            </a:r>
            <a:r>
              <a:rPr sz="1400" b="1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务，</a:t>
            </a:r>
            <a:r>
              <a:rPr sz="1400" b="1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设计目</a:t>
            </a:r>
            <a:r>
              <a:rPr sz="1400" b="1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标</a:t>
            </a:r>
            <a:r>
              <a:rPr sz="1400" b="1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年产</a:t>
            </a:r>
            <a:r>
              <a:rPr sz="1400" b="1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能约</a:t>
            </a:r>
            <a:r>
              <a:rPr sz="1400" b="1" spc="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为</a:t>
            </a:r>
            <a:r>
              <a:rPr sz="1400" b="1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3</a:t>
            </a:r>
            <a:r>
              <a:rPr sz="1400" b="1" spc="-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0</a:t>
            </a:r>
            <a:r>
              <a:rPr sz="1400" b="1" spc="-1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,</a:t>
            </a:r>
            <a:r>
              <a:rPr sz="1400" b="1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0</a:t>
            </a:r>
            <a:r>
              <a:rPr sz="1400" b="1" spc="-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0</a:t>
            </a:r>
            <a:r>
              <a:rPr sz="1400" b="1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0辆。</a:t>
            </a:r>
            <a:endParaRPr sz="1400" dirty="0">
              <a:latin typeface="SimSun" panose="02010600030101010101" pitchFamily="2" charset="-122"/>
              <a:ea typeface="SimSun" panose="02010600030101010101" pitchFamily="2" charset="-122"/>
              <a:cs typeface="Microsoft YaHei U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314570" y="6432690"/>
            <a:ext cx="223862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来源：</a:t>
            </a:r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上</a:t>
            </a:r>
            <a:r>
              <a:rPr sz="1100" spc="-1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海国</a:t>
            </a:r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际</a:t>
            </a:r>
            <a:r>
              <a:rPr sz="1100" spc="-1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金融</a:t>
            </a:r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中</a:t>
            </a:r>
            <a:r>
              <a:rPr sz="1100" spc="-1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心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64" name="object 2">
            <a:extLst>
              <a:ext uri="{FF2B5EF4-FFF2-40B4-BE49-F238E27FC236}">
                <a16:creationId xmlns:a16="http://schemas.microsoft.com/office/drawing/2014/main" id="{E6190980-FC54-1209-D65A-383A2F07781D}"/>
              </a:ext>
            </a:extLst>
          </p:cNvPr>
          <p:cNvSpPr txBox="1"/>
          <p:nvPr/>
        </p:nvSpPr>
        <p:spPr>
          <a:xfrm>
            <a:off x="359156" y="6489512"/>
            <a:ext cx="17449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10" dirty="0">
                <a:solidFill>
                  <a:srgbClr val="1E1E1E"/>
                </a:solidFill>
                <a:latin typeface="Arial"/>
                <a:cs typeface="Arial"/>
              </a:rPr>
              <a:t>10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49448" y="1688083"/>
            <a:ext cx="9132570" cy="5170170"/>
          </a:xfrm>
          <a:custGeom>
            <a:avLst/>
            <a:gdLst/>
            <a:ahLst/>
            <a:cxnLst/>
            <a:rect l="l" t="t" r="r" b="b"/>
            <a:pathLst>
              <a:path w="9132570" h="5170170">
                <a:moveTo>
                  <a:pt x="0" y="5169914"/>
                </a:moveTo>
                <a:lnTo>
                  <a:pt x="9132062" y="5169914"/>
                </a:lnTo>
                <a:lnTo>
                  <a:pt x="9132062" y="0"/>
                </a:lnTo>
                <a:lnTo>
                  <a:pt x="0" y="0"/>
                </a:lnTo>
                <a:lnTo>
                  <a:pt x="0" y="5169914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81510" y="259295"/>
            <a:ext cx="376389" cy="571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379070"/>
            <a:ext cx="3081020" cy="479425"/>
          </a:xfrm>
          <a:custGeom>
            <a:avLst/>
            <a:gdLst/>
            <a:ahLst/>
            <a:cxnLst/>
            <a:rect l="l" t="t" r="r" b="b"/>
            <a:pathLst>
              <a:path w="3081020" h="479425">
                <a:moveTo>
                  <a:pt x="3080894" y="478927"/>
                </a:moveTo>
                <a:lnTo>
                  <a:pt x="3080894" y="0"/>
                </a:lnTo>
                <a:lnTo>
                  <a:pt x="0" y="0"/>
                </a:lnTo>
                <a:lnTo>
                  <a:pt x="0" y="478927"/>
                </a:lnTo>
                <a:lnTo>
                  <a:pt x="3080894" y="478927"/>
                </a:lnTo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034193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0"/>
                </a:moveTo>
                <a:lnTo>
                  <a:pt x="0" y="3898"/>
                </a:lnTo>
              </a:path>
            </a:pathLst>
          </a:custGeom>
          <a:ln w="3898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6" y="1687449"/>
            <a:ext cx="0" cy="13970"/>
          </a:xfrm>
          <a:custGeom>
            <a:avLst/>
            <a:gdLst/>
            <a:ahLst/>
            <a:cxnLst/>
            <a:rect l="l" t="t" r="r" b="b"/>
            <a:pathLst>
              <a:path h="13969">
                <a:moveTo>
                  <a:pt x="0" y="0"/>
                </a:moveTo>
                <a:lnTo>
                  <a:pt x="0" y="13969"/>
                </a:lnTo>
              </a:path>
            </a:pathLst>
          </a:custGeom>
          <a:ln w="13969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62560"/>
            <a:ext cx="12081510" cy="1525905"/>
          </a:xfrm>
          <a:custGeom>
            <a:avLst/>
            <a:gdLst/>
            <a:ahLst/>
            <a:cxnLst/>
            <a:rect l="l" t="t" r="r" b="b"/>
            <a:pathLst>
              <a:path w="12081510" h="1525905">
                <a:moveTo>
                  <a:pt x="0" y="1525524"/>
                </a:moveTo>
                <a:lnTo>
                  <a:pt x="12081384" y="1525524"/>
                </a:lnTo>
                <a:lnTo>
                  <a:pt x="12081384" y="0"/>
                </a:lnTo>
                <a:lnTo>
                  <a:pt x="0" y="0"/>
                </a:lnTo>
                <a:lnTo>
                  <a:pt x="0" y="1525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58193" y="233451"/>
            <a:ext cx="623214" cy="623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3" y="1179194"/>
            <a:ext cx="6000750" cy="2437765"/>
          </a:xfrm>
          <a:custGeom>
            <a:avLst/>
            <a:gdLst/>
            <a:ahLst/>
            <a:cxnLst/>
            <a:rect l="l" t="t" r="r" b="b"/>
            <a:pathLst>
              <a:path w="6000750" h="2437765">
                <a:moveTo>
                  <a:pt x="0" y="2437637"/>
                </a:moveTo>
                <a:lnTo>
                  <a:pt x="6000627" y="2437637"/>
                </a:lnTo>
                <a:lnTo>
                  <a:pt x="6000627" y="0"/>
                </a:lnTo>
                <a:lnTo>
                  <a:pt x="0" y="0"/>
                </a:lnTo>
                <a:lnTo>
                  <a:pt x="0" y="2437637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569550"/>
            <a:ext cx="5994400" cy="2809875"/>
          </a:xfrm>
          <a:custGeom>
            <a:avLst/>
            <a:gdLst/>
            <a:ahLst/>
            <a:cxnLst/>
            <a:rect l="l" t="t" r="r" b="b"/>
            <a:pathLst>
              <a:path w="5994400" h="2809875">
                <a:moveTo>
                  <a:pt x="0" y="2809494"/>
                </a:moveTo>
                <a:lnTo>
                  <a:pt x="5994401" y="2809494"/>
                </a:lnTo>
                <a:lnTo>
                  <a:pt x="5994401" y="0"/>
                </a:lnTo>
                <a:lnTo>
                  <a:pt x="0" y="0"/>
                </a:lnTo>
                <a:lnTo>
                  <a:pt x="0" y="2809494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569208"/>
            <a:ext cx="5993892" cy="2810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9323" y="3937537"/>
            <a:ext cx="2911856" cy="1395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国家电力监管局</a:t>
            </a: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– 制定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和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批准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电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价</a:t>
            </a: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– 颁发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发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电、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输电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和配电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许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可证</a:t>
            </a: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– 监督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和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强制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执行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合规性</a:t>
            </a: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– 保</a:t>
            </a:r>
            <a:r>
              <a:rPr sz="1400" spc="-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护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消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费</a:t>
            </a:r>
            <a:r>
              <a:rPr sz="1400" spc="-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者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利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益</a:t>
            </a:r>
          </a:p>
        </p:txBody>
      </p:sp>
      <p:sp>
        <p:nvSpPr>
          <p:cNvPr id="13" name="object 13"/>
          <p:cNvSpPr/>
          <p:nvPr/>
        </p:nvSpPr>
        <p:spPr>
          <a:xfrm>
            <a:off x="5993384" y="4037444"/>
            <a:ext cx="6088380" cy="2341880"/>
          </a:xfrm>
          <a:custGeom>
            <a:avLst/>
            <a:gdLst/>
            <a:ahLst/>
            <a:cxnLst/>
            <a:rect l="l" t="t" r="r" b="b"/>
            <a:pathLst>
              <a:path w="6088380" h="2341879">
                <a:moveTo>
                  <a:pt x="0" y="2341626"/>
                </a:moveTo>
                <a:lnTo>
                  <a:pt x="6087998" y="2341626"/>
                </a:lnTo>
                <a:lnTo>
                  <a:pt x="6087998" y="0"/>
                </a:lnTo>
                <a:lnTo>
                  <a:pt x="0" y="0"/>
                </a:lnTo>
                <a:lnTo>
                  <a:pt x="0" y="2341626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07480" y="1151508"/>
            <a:ext cx="6089015" cy="2883535"/>
          </a:xfrm>
          <a:custGeom>
            <a:avLst/>
            <a:gdLst/>
            <a:ahLst/>
            <a:cxnLst/>
            <a:rect l="l" t="t" r="r" b="b"/>
            <a:pathLst>
              <a:path w="6089015" h="2883535">
                <a:moveTo>
                  <a:pt x="0" y="2883281"/>
                </a:moveTo>
                <a:lnTo>
                  <a:pt x="6089015" y="2883281"/>
                </a:lnTo>
                <a:lnTo>
                  <a:pt x="6089015" y="0"/>
                </a:lnTo>
                <a:lnTo>
                  <a:pt x="0" y="0"/>
                </a:lnTo>
                <a:lnTo>
                  <a:pt x="0" y="2883281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74920" y="3082925"/>
            <a:ext cx="1826895" cy="1828800"/>
          </a:xfrm>
          <a:custGeom>
            <a:avLst/>
            <a:gdLst/>
            <a:ahLst/>
            <a:cxnLst/>
            <a:rect l="l" t="t" r="r" b="b"/>
            <a:pathLst>
              <a:path w="1826895" h="1828800">
                <a:moveTo>
                  <a:pt x="913129" y="0"/>
                </a:moveTo>
                <a:lnTo>
                  <a:pt x="864615" y="1270"/>
                </a:lnTo>
                <a:lnTo>
                  <a:pt x="816863" y="5079"/>
                </a:lnTo>
                <a:lnTo>
                  <a:pt x="769746" y="11175"/>
                </a:lnTo>
                <a:lnTo>
                  <a:pt x="723391" y="19812"/>
                </a:lnTo>
                <a:lnTo>
                  <a:pt x="677926" y="30607"/>
                </a:lnTo>
                <a:lnTo>
                  <a:pt x="633349" y="43814"/>
                </a:lnTo>
                <a:lnTo>
                  <a:pt x="589788" y="59054"/>
                </a:lnTo>
                <a:lnTo>
                  <a:pt x="547242" y="76453"/>
                </a:lnTo>
                <a:lnTo>
                  <a:pt x="505713" y="95885"/>
                </a:lnTo>
                <a:lnTo>
                  <a:pt x="465454" y="117348"/>
                </a:lnTo>
                <a:lnTo>
                  <a:pt x="426338" y="140588"/>
                </a:lnTo>
                <a:lnTo>
                  <a:pt x="388619" y="165862"/>
                </a:lnTo>
                <a:lnTo>
                  <a:pt x="352170" y="192912"/>
                </a:lnTo>
                <a:lnTo>
                  <a:pt x="317118" y="221614"/>
                </a:lnTo>
                <a:lnTo>
                  <a:pt x="283590" y="252095"/>
                </a:lnTo>
                <a:lnTo>
                  <a:pt x="251713" y="284099"/>
                </a:lnTo>
                <a:lnTo>
                  <a:pt x="221233" y="317626"/>
                </a:lnTo>
                <a:lnTo>
                  <a:pt x="192531" y="352678"/>
                </a:lnTo>
                <a:lnTo>
                  <a:pt x="165607" y="389127"/>
                </a:lnTo>
                <a:lnTo>
                  <a:pt x="140462" y="426974"/>
                </a:lnTo>
                <a:lnTo>
                  <a:pt x="117093" y="466089"/>
                </a:lnTo>
                <a:lnTo>
                  <a:pt x="95630" y="506475"/>
                </a:lnTo>
                <a:lnTo>
                  <a:pt x="76200" y="548005"/>
                </a:lnTo>
                <a:lnTo>
                  <a:pt x="58927" y="590550"/>
                </a:lnTo>
                <a:lnTo>
                  <a:pt x="43687" y="634238"/>
                </a:lnTo>
                <a:lnTo>
                  <a:pt x="30606" y="678814"/>
                </a:lnTo>
                <a:lnTo>
                  <a:pt x="19684" y="724407"/>
                </a:lnTo>
                <a:lnTo>
                  <a:pt x="11175" y="770763"/>
                </a:lnTo>
                <a:lnTo>
                  <a:pt x="4952" y="817880"/>
                </a:lnTo>
                <a:lnTo>
                  <a:pt x="1269" y="865886"/>
                </a:lnTo>
                <a:lnTo>
                  <a:pt x="0" y="914400"/>
                </a:lnTo>
                <a:lnTo>
                  <a:pt x="1269" y="962913"/>
                </a:lnTo>
                <a:lnTo>
                  <a:pt x="4952" y="1010919"/>
                </a:lnTo>
                <a:lnTo>
                  <a:pt x="11175" y="1058037"/>
                </a:lnTo>
                <a:lnTo>
                  <a:pt x="19684" y="1104392"/>
                </a:lnTo>
                <a:lnTo>
                  <a:pt x="30606" y="1149985"/>
                </a:lnTo>
                <a:lnTo>
                  <a:pt x="43687" y="1194562"/>
                </a:lnTo>
                <a:lnTo>
                  <a:pt x="58927" y="1238250"/>
                </a:lnTo>
                <a:lnTo>
                  <a:pt x="76200" y="1280922"/>
                </a:lnTo>
                <a:lnTo>
                  <a:pt x="95630" y="1322451"/>
                </a:lnTo>
                <a:lnTo>
                  <a:pt x="117093" y="1362710"/>
                </a:lnTo>
                <a:lnTo>
                  <a:pt x="140462" y="1401826"/>
                </a:lnTo>
                <a:lnTo>
                  <a:pt x="165607" y="1439672"/>
                </a:lnTo>
                <a:lnTo>
                  <a:pt x="192531" y="1476120"/>
                </a:lnTo>
                <a:lnTo>
                  <a:pt x="221233" y="1511173"/>
                </a:lnTo>
                <a:lnTo>
                  <a:pt x="251713" y="1544701"/>
                </a:lnTo>
                <a:lnTo>
                  <a:pt x="283590" y="1576832"/>
                </a:lnTo>
                <a:lnTo>
                  <a:pt x="317118" y="1607185"/>
                </a:lnTo>
                <a:lnTo>
                  <a:pt x="352170" y="1635887"/>
                </a:lnTo>
                <a:lnTo>
                  <a:pt x="388619" y="1662938"/>
                </a:lnTo>
                <a:lnTo>
                  <a:pt x="426338" y="1688211"/>
                </a:lnTo>
                <a:lnTo>
                  <a:pt x="465454" y="1711452"/>
                </a:lnTo>
                <a:lnTo>
                  <a:pt x="505713" y="1732914"/>
                </a:lnTo>
                <a:lnTo>
                  <a:pt x="547242" y="1752345"/>
                </a:lnTo>
                <a:lnTo>
                  <a:pt x="589788" y="1769745"/>
                </a:lnTo>
                <a:lnTo>
                  <a:pt x="633349" y="1784985"/>
                </a:lnTo>
                <a:lnTo>
                  <a:pt x="677926" y="1798066"/>
                </a:lnTo>
                <a:lnTo>
                  <a:pt x="723391" y="1808988"/>
                </a:lnTo>
                <a:lnTo>
                  <a:pt x="769746" y="1817497"/>
                </a:lnTo>
                <a:lnTo>
                  <a:pt x="816863" y="1823720"/>
                </a:lnTo>
                <a:lnTo>
                  <a:pt x="864615" y="1827530"/>
                </a:lnTo>
                <a:lnTo>
                  <a:pt x="913129" y="1828800"/>
                </a:lnTo>
                <a:lnTo>
                  <a:pt x="961643" y="1827530"/>
                </a:lnTo>
                <a:lnTo>
                  <a:pt x="1009522" y="1823720"/>
                </a:lnTo>
                <a:lnTo>
                  <a:pt x="1056639" y="1817497"/>
                </a:lnTo>
                <a:lnTo>
                  <a:pt x="1102994" y="1808988"/>
                </a:lnTo>
                <a:lnTo>
                  <a:pt x="1148460" y="1798066"/>
                </a:lnTo>
                <a:lnTo>
                  <a:pt x="1193038" y="1784985"/>
                </a:lnTo>
                <a:lnTo>
                  <a:pt x="1236599" y="1769745"/>
                </a:lnTo>
                <a:lnTo>
                  <a:pt x="1279143" y="1752345"/>
                </a:lnTo>
                <a:lnTo>
                  <a:pt x="1320672" y="1732914"/>
                </a:lnTo>
                <a:lnTo>
                  <a:pt x="1360931" y="1711452"/>
                </a:lnTo>
                <a:lnTo>
                  <a:pt x="1400047" y="1688211"/>
                </a:lnTo>
                <a:lnTo>
                  <a:pt x="1437766" y="1662938"/>
                </a:lnTo>
                <a:lnTo>
                  <a:pt x="1474215" y="1635887"/>
                </a:lnTo>
                <a:lnTo>
                  <a:pt x="1509268" y="1607185"/>
                </a:lnTo>
                <a:lnTo>
                  <a:pt x="1542669" y="1576832"/>
                </a:lnTo>
                <a:lnTo>
                  <a:pt x="1574673" y="1544701"/>
                </a:lnTo>
                <a:lnTo>
                  <a:pt x="1605026" y="1511173"/>
                </a:lnTo>
                <a:lnTo>
                  <a:pt x="1633727" y="1476120"/>
                </a:lnTo>
                <a:lnTo>
                  <a:pt x="1660778" y="1439672"/>
                </a:lnTo>
                <a:lnTo>
                  <a:pt x="1685925" y="1401826"/>
                </a:lnTo>
                <a:lnTo>
                  <a:pt x="1709293" y="1362710"/>
                </a:lnTo>
                <a:lnTo>
                  <a:pt x="1730628" y="1322451"/>
                </a:lnTo>
                <a:lnTo>
                  <a:pt x="1750059" y="1280922"/>
                </a:lnTo>
                <a:lnTo>
                  <a:pt x="1767458" y="1238250"/>
                </a:lnTo>
                <a:lnTo>
                  <a:pt x="1782699" y="1194562"/>
                </a:lnTo>
                <a:lnTo>
                  <a:pt x="1795779" y="1149985"/>
                </a:lnTo>
                <a:lnTo>
                  <a:pt x="1806575" y="1104392"/>
                </a:lnTo>
                <a:lnTo>
                  <a:pt x="1815210" y="1058037"/>
                </a:lnTo>
                <a:lnTo>
                  <a:pt x="1821306" y="1010919"/>
                </a:lnTo>
                <a:lnTo>
                  <a:pt x="1825116" y="962913"/>
                </a:lnTo>
                <a:lnTo>
                  <a:pt x="1826386" y="914400"/>
                </a:lnTo>
                <a:lnTo>
                  <a:pt x="1825116" y="865886"/>
                </a:lnTo>
                <a:lnTo>
                  <a:pt x="1821306" y="817880"/>
                </a:lnTo>
                <a:lnTo>
                  <a:pt x="1815210" y="770763"/>
                </a:lnTo>
                <a:lnTo>
                  <a:pt x="1806575" y="724407"/>
                </a:lnTo>
                <a:lnTo>
                  <a:pt x="1795779" y="678814"/>
                </a:lnTo>
                <a:lnTo>
                  <a:pt x="1782699" y="634238"/>
                </a:lnTo>
                <a:lnTo>
                  <a:pt x="1767458" y="590550"/>
                </a:lnTo>
                <a:lnTo>
                  <a:pt x="1750059" y="548005"/>
                </a:lnTo>
                <a:lnTo>
                  <a:pt x="1730628" y="506475"/>
                </a:lnTo>
                <a:lnTo>
                  <a:pt x="1709293" y="466089"/>
                </a:lnTo>
                <a:lnTo>
                  <a:pt x="1685925" y="426974"/>
                </a:lnTo>
                <a:lnTo>
                  <a:pt x="1660778" y="389127"/>
                </a:lnTo>
                <a:lnTo>
                  <a:pt x="1633727" y="352678"/>
                </a:lnTo>
                <a:lnTo>
                  <a:pt x="1605026" y="317626"/>
                </a:lnTo>
                <a:lnTo>
                  <a:pt x="1574673" y="284099"/>
                </a:lnTo>
                <a:lnTo>
                  <a:pt x="1542669" y="252095"/>
                </a:lnTo>
                <a:lnTo>
                  <a:pt x="1509268" y="221614"/>
                </a:lnTo>
                <a:lnTo>
                  <a:pt x="1474215" y="192912"/>
                </a:lnTo>
                <a:lnTo>
                  <a:pt x="1437766" y="165862"/>
                </a:lnTo>
                <a:lnTo>
                  <a:pt x="1400047" y="140588"/>
                </a:lnTo>
                <a:lnTo>
                  <a:pt x="1360931" y="117348"/>
                </a:lnTo>
                <a:lnTo>
                  <a:pt x="1320672" y="95885"/>
                </a:lnTo>
                <a:lnTo>
                  <a:pt x="1279143" y="76453"/>
                </a:lnTo>
                <a:lnTo>
                  <a:pt x="1236599" y="59054"/>
                </a:lnTo>
                <a:lnTo>
                  <a:pt x="1193038" y="43814"/>
                </a:lnTo>
                <a:lnTo>
                  <a:pt x="1148460" y="30607"/>
                </a:lnTo>
                <a:lnTo>
                  <a:pt x="1102994" y="19812"/>
                </a:lnTo>
                <a:lnTo>
                  <a:pt x="1056639" y="11175"/>
                </a:lnTo>
                <a:lnTo>
                  <a:pt x="1009522" y="5079"/>
                </a:lnTo>
                <a:lnTo>
                  <a:pt x="961643" y="1270"/>
                </a:lnTo>
                <a:lnTo>
                  <a:pt x="9131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74920" y="3082925"/>
            <a:ext cx="1826895" cy="1828800"/>
          </a:xfrm>
          <a:custGeom>
            <a:avLst/>
            <a:gdLst/>
            <a:ahLst/>
            <a:cxnLst/>
            <a:rect l="l" t="t" r="r" b="b"/>
            <a:pathLst>
              <a:path w="1826895" h="1828800">
                <a:moveTo>
                  <a:pt x="0" y="914400"/>
                </a:moveTo>
                <a:lnTo>
                  <a:pt x="1269" y="865886"/>
                </a:lnTo>
                <a:lnTo>
                  <a:pt x="4952" y="817880"/>
                </a:lnTo>
                <a:lnTo>
                  <a:pt x="11175" y="770763"/>
                </a:lnTo>
                <a:lnTo>
                  <a:pt x="19684" y="724407"/>
                </a:lnTo>
                <a:lnTo>
                  <a:pt x="30606" y="678814"/>
                </a:lnTo>
                <a:lnTo>
                  <a:pt x="43687" y="634238"/>
                </a:lnTo>
                <a:lnTo>
                  <a:pt x="58927" y="590550"/>
                </a:lnTo>
                <a:lnTo>
                  <a:pt x="76200" y="548005"/>
                </a:lnTo>
                <a:lnTo>
                  <a:pt x="95630" y="506475"/>
                </a:lnTo>
                <a:lnTo>
                  <a:pt x="117093" y="466089"/>
                </a:lnTo>
                <a:lnTo>
                  <a:pt x="140462" y="426974"/>
                </a:lnTo>
                <a:lnTo>
                  <a:pt x="165607" y="389127"/>
                </a:lnTo>
                <a:lnTo>
                  <a:pt x="192531" y="352678"/>
                </a:lnTo>
                <a:lnTo>
                  <a:pt x="221233" y="317626"/>
                </a:lnTo>
                <a:lnTo>
                  <a:pt x="251713" y="284099"/>
                </a:lnTo>
                <a:lnTo>
                  <a:pt x="283590" y="252095"/>
                </a:lnTo>
                <a:lnTo>
                  <a:pt x="317118" y="221614"/>
                </a:lnTo>
                <a:lnTo>
                  <a:pt x="352170" y="192912"/>
                </a:lnTo>
                <a:lnTo>
                  <a:pt x="388619" y="165862"/>
                </a:lnTo>
                <a:lnTo>
                  <a:pt x="426338" y="140588"/>
                </a:lnTo>
                <a:lnTo>
                  <a:pt x="465454" y="117348"/>
                </a:lnTo>
                <a:lnTo>
                  <a:pt x="505713" y="95885"/>
                </a:lnTo>
                <a:lnTo>
                  <a:pt x="547242" y="76453"/>
                </a:lnTo>
                <a:lnTo>
                  <a:pt x="589788" y="59054"/>
                </a:lnTo>
                <a:lnTo>
                  <a:pt x="633349" y="43814"/>
                </a:lnTo>
                <a:lnTo>
                  <a:pt x="677926" y="30607"/>
                </a:lnTo>
                <a:lnTo>
                  <a:pt x="723391" y="19812"/>
                </a:lnTo>
                <a:lnTo>
                  <a:pt x="769746" y="11175"/>
                </a:lnTo>
                <a:lnTo>
                  <a:pt x="816863" y="5079"/>
                </a:lnTo>
                <a:lnTo>
                  <a:pt x="864615" y="1270"/>
                </a:lnTo>
                <a:lnTo>
                  <a:pt x="913129" y="0"/>
                </a:lnTo>
                <a:lnTo>
                  <a:pt x="961643" y="1270"/>
                </a:lnTo>
                <a:lnTo>
                  <a:pt x="1009522" y="5079"/>
                </a:lnTo>
                <a:lnTo>
                  <a:pt x="1056639" y="11175"/>
                </a:lnTo>
                <a:lnTo>
                  <a:pt x="1102994" y="19812"/>
                </a:lnTo>
                <a:lnTo>
                  <a:pt x="1148460" y="30607"/>
                </a:lnTo>
                <a:lnTo>
                  <a:pt x="1193038" y="43814"/>
                </a:lnTo>
                <a:lnTo>
                  <a:pt x="1236599" y="59054"/>
                </a:lnTo>
                <a:lnTo>
                  <a:pt x="1279143" y="76453"/>
                </a:lnTo>
                <a:lnTo>
                  <a:pt x="1320672" y="95885"/>
                </a:lnTo>
                <a:lnTo>
                  <a:pt x="1360931" y="117348"/>
                </a:lnTo>
                <a:lnTo>
                  <a:pt x="1400047" y="140588"/>
                </a:lnTo>
                <a:lnTo>
                  <a:pt x="1437766" y="165862"/>
                </a:lnTo>
                <a:lnTo>
                  <a:pt x="1474215" y="192912"/>
                </a:lnTo>
                <a:lnTo>
                  <a:pt x="1509268" y="221614"/>
                </a:lnTo>
                <a:lnTo>
                  <a:pt x="1542669" y="252095"/>
                </a:lnTo>
                <a:lnTo>
                  <a:pt x="1574673" y="284099"/>
                </a:lnTo>
                <a:lnTo>
                  <a:pt x="1605026" y="317626"/>
                </a:lnTo>
                <a:lnTo>
                  <a:pt x="1633727" y="352678"/>
                </a:lnTo>
                <a:lnTo>
                  <a:pt x="1660778" y="389127"/>
                </a:lnTo>
                <a:lnTo>
                  <a:pt x="1685925" y="426974"/>
                </a:lnTo>
                <a:lnTo>
                  <a:pt x="1709293" y="466089"/>
                </a:lnTo>
                <a:lnTo>
                  <a:pt x="1730628" y="506475"/>
                </a:lnTo>
                <a:lnTo>
                  <a:pt x="1750059" y="548005"/>
                </a:lnTo>
                <a:lnTo>
                  <a:pt x="1767458" y="590550"/>
                </a:lnTo>
                <a:lnTo>
                  <a:pt x="1782699" y="634238"/>
                </a:lnTo>
                <a:lnTo>
                  <a:pt x="1795779" y="678814"/>
                </a:lnTo>
                <a:lnTo>
                  <a:pt x="1806575" y="724407"/>
                </a:lnTo>
                <a:lnTo>
                  <a:pt x="1815210" y="770763"/>
                </a:lnTo>
                <a:lnTo>
                  <a:pt x="1821306" y="817880"/>
                </a:lnTo>
                <a:lnTo>
                  <a:pt x="1825116" y="865886"/>
                </a:lnTo>
                <a:lnTo>
                  <a:pt x="1826386" y="914400"/>
                </a:lnTo>
                <a:lnTo>
                  <a:pt x="1825116" y="962913"/>
                </a:lnTo>
                <a:lnTo>
                  <a:pt x="1821306" y="1010919"/>
                </a:lnTo>
                <a:lnTo>
                  <a:pt x="1815210" y="1058037"/>
                </a:lnTo>
                <a:lnTo>
                  <a:pt x="1806575" y="1104392"/>
                </a:lnTo>
                <a:lnTo>
                  <a:pt x="1795779" y="1149985"/>
                </a:lnTo>
                <a:lnTo>
                  <a:pt x="1782699" y="1194562"/>
                </a:lnTo>
                <a:lnTo>
                  <a:pt x="1767458" y="1238250"/>
                </a:lnTo>
                <a:lnTo>
                  <a:pt x="1750059" y="1280922"/>
                </a:lnTo>
                <a:lnTo>
                  <a:pt x="1730628" y="1322451"/>
                </a:lnTo>
                <a:lnTo>
                  <a:pt x="1709293" y="1362710"/>
                </a:lnTo>
                <a:lnTo>
                  <a:pt x="1685925" y="1401826"/>
                </a:lnTo>
                <a:lnTo>
                  <a:pt x="1660778" y="1439672"/>
                </a:lnTo>
                <a:lnTo>
                  <a:pt x="1633727" y="1476120"/>
                </a:lnTo>
                <a:lnTo>
                  <a:pt x="1605026" y="1511173"/>
                </a:lnTo>
                <a:lnTo>
                  <a:pt x="1574673" y="1544701"/>
                </a:lnTo>
                <a:lnTo>
                  <a:pt x="1542669" y="1576832"/>
                </a:lnTo>
                <a:lnTo>
                  <a:pt x="1509268" y="1607185"/>
                </a:lnTo>
                <a:lnTo>
                  <a:pt x="1474215" y="1635887"/>
                </a:lnTo>
                <a:lnTo>
                  <a:pt x="1437766" y="1662938"/>
                </a:lnTo>
                <a:lnTo>
                  <a:pt x="1400047" y="1688211"/>
                </a:lnTo>
                <a:lnTo>
                  <a:pt x="1360931" y="1711452"/>
                </a:lnTo>
                <a:lnTo>
                  <a:pt x="1320672" y="1732914"/>
                </a:lnTo>
                <a:lnTo>
                  <a:pt x="1279143" y="1752345"/>
                </a:lnTo>
                <a:lnTo>
                  <a:pt x="1236599" y="1769745"/>
                </a:lnTo>
                <a:lnTo>
                  <a:pt x="1193038" y="1784985"/>
                </a:lnTo>
                <a:lnTo>
                  <a:pt x="1148460" y="1798066"/>
                </a:lnTo>
                <a:lnTo>
                  <a:pt x="1102994" y="1808988"/>
                </a:lnTo>
                <a:lnTo>
                  <a:pt x="1056639" y="1817497"/>
                </a:lnTo>
                <a:lnTo>
                  <a:pt x="1009522" y="1823720"/>
                </a:lnTo>
                <a:lnTo>
                  <a:pt x="961643" y="1827530"/>
                </a:lnTo>
                <a:lnTo>
                  <a:pt x="913129" y="1828800"/>
                </a:lnTo>
                <a:lnTo>
                  <a:pt x="864615" y="1827530"/>
                </a:lnTo>
                <a:lnTo>
                  <a:pt x="816863" y="1823720"/>
                </a:lnTo>
                <a:lnTo>
                  <a:pt x="769746" y="1817497"/>
                </a:lnTo>
                <a:lnTo>
                  <a:pt x="723391" y="1808988"/>
                </a:lnTo>
                <a:lnTo>
                  <a:pt x="677926" y="1798066"/>
                </a:lnTo>
                <a:lnTo>
                  <a:pt x="633349" y="1784985"/>
                </a:lnTo>
                <a:lnTo>
                  <a:pt x="589788" y="1769745"/>
                </a:lnTo>
                <a:lnTo>
                  <a:pt x="547242" y="1752345"/>
                </a:lnTo>
                <a:lnTo>
                  <a:pt x="505713" y="1732914"/>
                </a:lnTo>
                <a:lnTo>
                  <a:pt x="465454" y="1711452"/>
                </a:lnTo>
                <a:lnTo>
                  <a:pt x="426338" y="1688211"/>
                </a:lnTo>
                <a:lnTo>
                  <a:pt x="388619" y="1662938"/>
                </a:lnTo>
                <a:lnTo>
                  <a:pt x="352170" y="1635887"/>
                </a:lnTo>
                <a:lnTo>
                  <a:pt x="317118" y="1607185"/>
                </a:lnTo>
                <a:lnTo>
                  <a:pt x="283590" y="1576832"/>
                </a:lnTo>
                <a:lnTo>
                  <a:pt x="251713" y="1544701"/>
                </a:lnTo>
                <a:lnTo>
                  <a:pt x="221233" y="1511173"/>
                </a:lnTo>
                <a:lnTo>
                  <a:pt x="192531" y="1476120"/>
                </a:lnTo>
                <a:lnTo>
                  <a:pt x="165607" y="1439672"/>
                </a:lnTo>
                <a:lnTo>
                  <a:pt x="140462" y="1401826"/>
                </a:lnTo>
                <a:lnTo>
                  <a:pt x="117093" y="1362710"/>
                </a:lnTo>
                <a:lnTo>
                  <a:pt x="95630" y="1322451"/>
                </a:lnTo>
                <a:lnTo>
                  <a:pt x="76200" y="1280922"/>
                </a:lnTo>
                <a:lnTo>
                  <a:pt x="58927" y="1238250"/>
                </a:lnTo>
                <a:lnTo>
                  <a:pt x="43687" y="1194562"/>
                </a:lnTo>
                <a:lnTo>
                  <a:pt x="30606" y="1149985"/>
                </a:lnTo>
                <a:lnTo>
                  <a:pt x="19684" y="1104392"/>
                </a:lnTo>
                <a:lnTo>
                  <a:pt x="11175" y="1058037"/>
                </a:lnTo>
                <a:lnTo>
                  <a:pt x="4952" y="1010919"/>
                </a:lnTo>
                <a:lnTo>
                  <a:pt x="1269" y="962913"/>
                </a:lnTo>
                <a:lnTo>
                  <a:pt x="0" y="914400"/>
                </a:lnTo>
                <a:close/>
              </a:path>
            </a:pathLst>
          </a:custGeom>
          <a:ln w="19050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96354" y="5555894"/>
            <a:ext cx="625373" cy="6255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11595" y="1874481"/>
            <a:ext cx="536943" cy="5376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34304" y="5510593"/>
            <a:ext cx="593585" cy="5939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75377" y="1840433"/>
            <a:ext cx="711606" cy="7125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81000" y="6466439"/>
            <a:ext cx="1568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1E1E1E"/>
                </a:solidFill>
                <a:latin typeface="Arial"/>
                <a:cs typeface="Arial"/>
              </a:rPr>
              <a:t>11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9903" y="193518"/>
            <a:ext cx="1120330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汽车行</a:t>
            </a:r>
            <a:r>
              <a:rPr sz="32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业</a:t>
            </a:r>
            <a:r>
              <a:rPr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的</a:t>
            </a:r>
            <a:r>
              <a:rPr sz="32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投</a:t>
            </a:r>
            <a:r>
              <a:rPr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资者将</a:t>
            </a:r>
            <a:r>
              <a:rPr sz="32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得</a:t>
            </a:r>
            <a:r>
              <a:rPr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到</a:t>
            </a:r>
            <a:r>
              <a:rPr sz="32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一</a:t>
            </a:r>
            <a:r>
              <a:rPr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个强大</a:t>
            </a:r>
            <a:r>
              <a:rPr sz="32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的</a:t>
            </a:r>
            <a:r>
              <a:rPr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生</a:t>
            </a:r>
            <a:r>
              <a:rPr sz="32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态</a:t>
            </a:r>
            <a:r>
              <a:rPr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系统的</a:t>
            </a:r>
            <a:r>
              <a:rPr sz="3200" b="1" spc="-1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支</a:t>
            </a:r>
            <a:r>
              <a:rPr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持</a:t>
            </a:r>
            <a:r>
              <a:rPr sz="32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，</a:t>
            </a:r>
            <a:r>
              <a:rPr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该生态</a:t>
            </a:r>
            <a:r>
              <a:rPr sz="32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系</a:t>
            </a:r>
            <a:r>
              <a:rPr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统</a:t>
            </a:r>
            <a:r>
              <a:rPr sz="32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涵</a:t>
            </a:r>
            <a:r>
              <a:rPr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盖多家</a:t>
            </a:r>
            <a:r>
              <a:rPr sz="32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现</a:t>
            </a:r>
            <a:r>
              <a:rPr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有</a:t>
            </a:r>
            <a:r>
              <a:rPr sz="32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的</a:t>
            </a:r>
            <a:r>
              <a:rPr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本地和</a:t>
            </a:r>
            <a:r>
              <a:rPr sz="32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跨</a:t>
            </a:r>
            <a:r>
              <a:rPr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国</a:t>
            </a:r>
            <a:r>
              <a:rPr sz="32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公</a:t>
            </a:r>
            <a:r>
              <a:rPr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司。</a:t>
            </a:r>
            <a:endParaRPr sz="32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7131" y="1572797"/>
            <a:ext cx="279933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工业与生产部（MoIP）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67130" y="1891694"/>
            <a:ext cx="2042669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– 制定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和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实施</a:t>
            </a:r>
            <a:r>
              <a:rPr sz="1400" spc="-1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工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业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政策</a:t>
            </a: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– 支持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中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小企业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– </a:t>
            </a:r>
            <a:r>
              <a:rPr sz="1400" dirty="0" err="1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管理</a:t>
            </a:r>
            <a:r>
              <a:rPr sz="1400" spc="-15" dirty="0" err="1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国</a:t>
            </a:r>
            <a:r>
              <a:rPr sz="1400" dirty="0" err="1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有企业</a:t>
            </a:r>
            <a:endParaRPr sz="1400" dirty="0">
              <a:latin typeface="SimSun" panose="02010600030101010101" pitchFamily="2" charset="-122"/>
              <a:ea typeface="SimSun" panose="02010600030101010101" pitchFamily="2" charset="-122"/>
              <a:cs typeface="Microsoft YaHei U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2400" y="2819400"/>
            <a:ext cx="523087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347345" algn="l"/>
                <a:tab pos="681355" algn="l"/>
                <a:tab pos="1015365" algn="l"/>
                <a:tab pos="1350645" algn="l"/>
                <a:tab pos="1685925" algn="l"/>
                <a:tab pos="2019300" algn="l"/>
              </a:tabLst>
            </a:pPr>
            <a:r>
              <a:rPr lang="en-US" altLang="ja-JP"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– </a:t>
            </a:r>
            <a:r>
              <a:rPr lang="ja-JP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领导国家</a:t>
            </a:r>
            <a:r>
              <a:rPr sz="1400" dirty="0" err="1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电动车政策制定</a:t>
            </a:r>
            <a:endParaRPr sz="1400" dirty="0">
              <a:latin typeface="SimSun" panose="02010600030101010101" pitchFamily="2" charset="-122"/>
              <a:ea typeface="SimSun" panose="02010600030101010101" pitchFamily="2" charset="-122"/>
              <a:cs typeface="Microsoft YaHei U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64348" y="1585370"/>
            <a:ext cx="223685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本地和跨国公司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134467" y="2024131"/>
            <a:ext cx="4933466" cy="49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– 现有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的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汽车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制造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商基础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（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汽车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和两</a:t>
            </a:r>
            <a:r>
              <a:rPr sz="1400" spc="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轮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/三轮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车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高度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本地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化）</a:t>
            </a: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– 全球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企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业在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电动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车制造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和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基础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设施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方面的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兴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趣日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益增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长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91925" y="3640490"/>
            <a:ext cx="1035685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b="1" spc="-35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关</a:t>
            </a:r>
            <a:r>
              <a:rPr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键</a:t>
            </a:r>
            <a:r>
              <a:rPr b="1" spc="-35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参</a:t>
            </a:r>
            <a:r>
              <a:rPr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与者</a:t>
            </a:r>
            <a:r>
              <a:rPr lang="ja-JP" altLang="en-US" b="1" spc="-2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和</a:t>
            </a:r>
            <a:r>
              <a:rPr lang="ja-JP" altLang="en-US" b="1" spc="-3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利</a:t>
            </a:r>
            <a:r>
              <a:rPr lang="ja-JP" altLang="en-US" b="1" spc="-2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益</a:t>
            </a:r>
            <a:r>
              <a:rPr lang="ja-JP" altLang="en-US" b="1" spc="-3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相</a:t>
            </a:r>
            <a:r>
              <a:rPr lang="ja-JP" altLang="en-US" b="1" spc="-2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关者</a:t>
            </a:r>
            <a:endParaRPr lang="ja-JP" altLang="en-US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Microsoft YaHei"/>
              <a:cs typeface="Microsoft YaHe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63180" y="4103283"/>
            <a:ext cx="297141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特别投资促进委员会</a:t>
            </a:r>
            <a:r>
              <a:rPr sz="1400" b="1" spc="-20" dirty="0">
                <a:solidFill>
                  <a:srgbClr val="336600"/>
                </a:solidFill>
                <a:latin typeface="Microsoft YaHei"/>
                <a:cs typeface="Microsoft YaHei"/>
              </a:rPr>
              <a:t> </a:t>
            </a:r>
            <a:r>
              <a:rPr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(SIFC)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162800" y="4589439"/>
            <a:ext cx="261493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– </a:t>
            </a:r>
            <a:r>
              <a:rPr sz="1400" spc="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促进和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加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快国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内外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投资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149721" y="4875951"/>
            <a:ext cx="519467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– </a:t>
            </a:r>
            <a:r>
              <a:rPr sz="1400" spc="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400" spc="2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为投资</a:t>
            </a:r>
            <a:r>
              <a:rPr sz="1400" spc="1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者</a:t>
            </a:r>
            <a:r>
              <a:rPr sz="1400" spc="2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支持</a:t>
            </a:r>
            <a:r>
              <a:rPr sz="1400" spc="1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和跨</a:t>
            </a:r>
            <a:r>
              <a:rPr sz="1400" spc="2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政</a:t>
            </a:r>
            <a:r>
              <a:rPr sz="1400" spc="3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府</a:t>
            </a:r>
            <a:r>
              <a:rPr sz="1400" spc="2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实</a:t>
            </a:r>
            <a:r>
              <a:rPr sz="1400" spc="1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体</a:t>
            </a:r>
            <a:r>
              <a:rPr sz="1400" spc="2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协调</a:t>
            </a:r>
            <a:r>
              <a:rPr sz="1400" spc="1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提供</a:t>
            </a:r>
            <a:r>
              <a:rPr sz="1400" spc="2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简化的</a:t>
            </a:r>
            <a:r>
              <a:rPr sz="1400" spc="2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单</a:t>
            </a:r>
            <a:r>
              <a:rPr sz="1400" spc="2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一</a:t>
            </a:r>
            <a:r>
              <a:rPr sz="1400" spc="1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窗</a:t>
            </a:r>
            <a:r>
              <a:rPr sz="1400" spc="2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口</a:t>
            </a:r>
            <a:r>
              <a:rPr sz="1400" spc="1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操</a:t>
            </a:r>
            <a:r>
              <a:rPr sz="1400" spc="2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作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。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800857" y="6028566"/>
            <a:ext cx="175996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来源：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上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海国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际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金融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中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心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6229" y="1596499"/>
            <a:ext cx="10607534" cy="4839970"/>
          </a:xfrm>
          <a:custGeom>
            <a:avLst/>
            <a:gdLst/>
            <a:ahLst/>
            <a:cxnLst/>
            <a:rect l="l" t="t" r="r" b="b"/>
            <a:pathLst>
              <a:path w="8578850" h="4839970">
                <a:moveTo>
                  <a:pt x="0" y="4839586"/>
                </a:moveTo>
                <a:lnTo>
                  <a:pt x="8578848" y="4839586"/>
                </a:lnTo>
                <a:lnTo>
                  <a:pt x="8578848" y="0"/>
                </a:lnTo>
                <a:lnTo>
                  <a:pt x="0" y="0"/>
                </a:lnTo>
                <a:lnTo>
                  <a:pt x="0" y="4839586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96878" y="96761"/>
            <a:ext cx="376885" cy="571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25346"/>
            <a:ext cx="11973763" cy="5332730"/>
          </a:xfrm>
          <a:custGeom>
            <a:avLst/>
            <a:gdLst/>
            <a:ahLst/>
            <a:cxnLst/>
            <a:rect l="l" t="t" r="r" b="b"/>
            <a:pathLst>
              <a:path w="3085465" h="5332730">
                <a:moveTo>
                  <a:pt x="3085085" y="5332650"/>
                </a:moveTo>
                <a:lnTo>
                  <a:pt x="3085085" y="0"/>
                </a:lnTo>
                <a:lnTo>
                  <a:pt x="0" y="0"/>
                </a:lnTo>
                <a:lnTo>
                  <a:pt x="0" y="5332650"/>
                </a:lnTo>
                <a:lnTo>
                  <a:pt x="3085085" y="5332650"/>
                </a:lnTo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097385" cy="1525905"/>
          </a:xfrm>
          <a:custGeom>
            <a:avLst/>
            <a:gdLst/>
            <a:ahLst/>
            <a:cxnLst/>
            <a:rect l="l" t="t" r="r" b="b"/>
            <a:pathLst>
              <a:path w="12097385" h="1525905">
                <a:moveTo>
                  <a:pt x="0" y="1525397"/>
                </a:moveTo>
                <a:lnTo>
                  <a:pt x="12097386" y="1525397"/>
                </a:lnTo>
                <a:lnTo>
                  <a:pt x="12097386" y="0"/>
                </a:lnTo>
                <a:lnTo>
                  <a:pt x="0" y="0"/>
                </a:lnTo>
                <a:lnTo>
                  <a:pt x="0" y="15253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73306" y="70916"/>
            <a:ext cx="624027" cy="6233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33701" y="2515946"/>
            <a:ext cx="2420112" cy="700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58669" y="2592108"/>
            <a:ext cx="2208276" cy="5882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95901" y="2515946"/>
            <a:ext cx="2418587" cy="7009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16296" y="2592108"/>
            <a:ext cx="2215896" cy="588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67402" y="2588082"/>
            <a:ext cx="2280285" cy="561975"/>
          </a:xfrm>
          <a:custGeom>
            <a:avLst/>
            <a:gdLst/>
            <a:ahLst/>
            <a:cxnLst/>
            <a:rect l="l" t="t" r="r" b="b"/>
            <a:pathLst>
              <a:path w="2280284" h="561975">
                <a:moveTo>
                  <a:pt x="0" y="561771"/>
                </a:moveTo>
                <a:lnTo>
                  <a:pt x="2280284" y="561771"/>
                </a:lnTo>
                <a:lnTo>
                  <a:pt x="2280284" y="0"/>
                </a:lnTo>
                <a:lnTo>
                  <a:pt x="0" y="0"/>
                </a:lnTo>
                <a:lnTo>
                  <a:pt x="0" y="561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56577" y="2515946"/>
            <a:ext cx="2420111" cy="700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16013" y="2592108"/>
            <a:ext cx="2298192" cy="5882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28713" y="2588082"/>
            <a:ext cx="2280285" cy="561975"/>
          </a:xfrm>
          <a:custGeom>
            <a:avLst/>
            <a:gdLst/>
            <a:ahLst/>
            <a:cxnLst/>
            <a:rect l="l" t="t" r="r" b="b"/>
            <a:pathLst>
              <a:path w="2280284" h="561975">
                <a:moveTo>
                  <a:pt x="0" y="561771"/>
                </a:moveTo>
                <a:lnTo>
                  <a:pt x="2280284" y="561771"/>
                </a:lnTo>
                <a:lnTo>
                  <a:pt x="2280284" y="0"/>
                </a:lnTo>
                <a:lnTo>
                  <a:pt x="0" y="0"/>
                </a:lnTo>
                <a:lnTo>
                  <a:pt x="0" y="561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555353" y="2592108"/>
            <a:ext cx="2307720" cy="5882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69259" y="5384546"/>
            <a:ext cx="354330" cy="84455"/>
          </a:xfrm>
          <a:custGeom>
            <a:avLst/>
            <a:gdLst/>
            <a:ahLst/>
            <a:cxnLst/>
            <a:rect l="l" t="t" r="r" b="b"/>
            <a:pathLst>
              <a:path w="354329" h="84454">
                <a:moveTo>
                  <a:pt x="0" y="0"/>
                </a:moveTo>
                <a:lnTo>
                  <a:pt x="0" y="45465"/>
                </a:lnTo>
                <a:lnTo>
                  <a:pt x="177164" y="84327"/>
                </a:lnTo>
                <a:lnTo>
                  <a:pt x="354329" y="45465"/>
                </a:lnTo>
                <a:lnTo>
                  <a:pt x="354329" y="39115"/>
                </a:lnTo>
                <a:lnTo>
                  <a:pt x="177164" y="39115"/>
                </a:lnTo>
                <a:lnTo>
                  <a:pt x="0" y="0"/>
                </a:lnTo>
                <a:close/>
              </a:path>
              <a:path w="354329" h="84454">
                <a:moveTo>
                  <a:pt x="354329" y="0"/>
                </a:moveTo>
                <a:lnTo>
                  <a:pt x="177164" y="39115"/>
                </a:lnTo>
                <a:lnTo>
                  <a:pt x="354329" y="39115"/>
                </a:lnTo>
                <a:lnTo>
                  <a:pt x="354329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830442" y="5410200"/>
            <a:ext cx="354330" cy="84455"/>
          </a:xfrm>
          <a:custGeom>
            <a:avLst/>
            <a:gdLst/>
            <a:ahLst/>
            <a:cxnLst/>
            <a:rect l="l" t="t" r="r" b="b"/>
            <a:pathLst>
              <a:path w="354329" h="84454">
                <a:moveTo>
                  <a:pt x="0" y="0"/>
                </a:moveTo>
                <a:lnTo>
                  <a:pt x="0" y="45465"/>
                </a:lnTo>
                <a:lnTo>
                  <a:pt x="177165" y="84327"/>
                </a:lnTo>
                <a:lnTo>
                  <a:pt x="354330" y="45465"/>
                </a:lnTo>
                <a:lnTo>
                  <a:pt x="354330" y="39115"/>
                </a:lnTo>
                <a:lnTo>
                  <a:pt x="177165" y="39115"/>
                </a:lnTo>
                <a:lnTo>
                  <a:pt x="0" y="0"/>
                </a:lnTo>
                <a:close/>
              </a:path>
              <a:path w="354329" h="84454">
                <a:moveTo>
                  <a:pt x="354330" y="0"/>
                </a:moveTo>
                <a:lnTo>
                  <a:pt x="177165" y="39115"/>
                </a:lnTo>
                <a:lnTo>
                  <a:pt x="354330" y="39115"/>
                </a:lnTo>
                <a:lnTo>
                  <a:pt x="35433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191627" y="5384546"/>
            <a:ext cx="354330" cy="84455"/>
          </a:xfrm>
          <a:custGeom>
            <a:avLst/>
            <a:gdLst/>
            <a:ahLst/>
            <a:cxnLst/>
            <a:rect l="l" t="t" r="r" b="b"/>
            <a:pathLst>
              <a:path w="354329" h="84454">
                <a:moveTo>
                  <a:pt x="0" y="0"/>
                </a:moveTo>
                <a:lnTo>
                  <a:pt x="0" y="45465"/>
                </a:lnTo>
                <a:lnTo>
                  <a:pt x="177165" y="84327"/>
                </a:lnTo>
                <a:lnTo>
                  <a:pt x="354329" y="45465"/>
                </a:lnTo>
                <a:lnTo>
                  <a:pt x="354329" y="39115"/>
                </a:lnTo>
                <a:lnTo>
                  <a:pt x="177165" y="39115"/>
                </a:lnTo>
                <a:lnTo>
                  <a:pt x="0" y="0"/>
                </a:lnTo>
                <a:close/>
              </a:path>
              <a:path w="354329" h="84454">
                <a:moveTo>
                  <a:pt x="354329" y="0"/>
                </a:moveTo>
                <a:lnTo>
                  <a:pt x="177165" y="39115"/>
                </a:lnTo>
                <a:lnTo>
                  <a:pt x="354329" y="39115"/>
                </a:lnTo>
                <a:lnTo>
                  <a:pt x="354329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552810" y="5384546"/>
            <a:ext cx="354330" cy="84455"/>
          </a:xfrm>
          <a:custGeom>
            <a:avLst/>
            <a:gdLst/>
            <a:ahLst/>
            <a:cxnLst/>
            <a:rect l="l" t="t" r="r" b="b"/>
            <a:pathLst>
              <a:path w="354329" h="84454">
                <a:moveTo>
                  <a:pt x="0" y="0"/>
                </a:moveTo>
                <a:lnTo>
                  <a:pt x="0" y="45465"/>
                </a:lnTo>
                <a:lnTo>
                  <a:pt x="177165" y="84327"/>
                </a:lnTo>
                <a:lnTo>
                  <a:pt x="354330" y="45465"/>
                </a:lnTo>
                <a:lnTo>
                  <a:pt x="354330" y="39115"/>
                </a:lnTo>
                <a:lnTo>
                  <a:pt x="177165" y="39115"/>
                </a:lnTo>
                <a:lnTo>
                  <a:pt x="0" y="0"/>
                </a:lnTo>
                <a:close/>
              </a:path>
              <a:path w="354329" h="84454">
                <a:moveTo>
                  <a:pt x="354330" y="0"/>
                </a:moveTo>
                <a:lnTo>
                  <a:pt x="177165" y="39115"/>
                </a:lnTo>
                <a:lnTo>
                  <a:pt x="354330" y="39115"/>
                </a:lnTo>
                <a:lnTo>
                  <a:pt x="35433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73577" y="1912683"/>
            <a:ext cx="353060" cy="0"/>
          </a:xfrm>
          <a:custGeom>
            <a:avLst/>
            <a:gdLst/>
            <a:ahLst/>
            <a:cxnLst/>
            <a:rect l="l" t="t" r="r" b="b"/>
            <a:pathLst>
              <a:path w="353060">
                <a:moveTo>
                  <a:pt x="0" y="0"/>
                </a:moveTo>
                <a:lnTo>
                  <a:pt x="352933" y="0"/>
                </a:lnTo>
              </a:path>
            </a:pathLst>
          </a:custGeom>
          <a:ln w="25019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49320" y="1606677"/>
            <a:ext cx="400685" cy="294640"/>
          </a:xfrm>
          <a:custGeom>
            <a:avLst/>
            <a:gdLst/>
            <a:ahLst/>
            <a:cxnLst/>
            <a:rect l="l" t="t" r="r" b="b"/>
            <a:pathLst>
              <a:path w="400685" h="294639">
                <a:moveTo>
                  <a:pt x="37845" y="135889"/>
                </a:moveTo>
                <a:lnTo>
                  <a:pt x="12191" y="135889"/>
                </a:lnTo>
                <a:lnTo>
                  <a:pt x="0" y="270256"/>
                </a:lnTo>
                <a:lnTo>
                  <a:pt x="22987" y="294132"/>
                </a:lnTo>
                <a:lnTo>
                  <a:pt x="37845" y="135889"/>
                </a:lnTo>
                <a:close/>
              </a:path>
              <a:path w="400685" h="294639">
                <a:moveTo>
                  <a:pt x="387984" y="135889"/>
                </a:moveTo>
                <a:lnTo>
                  <a:pt x="362330" y="135889"/>
                </a:lnTo>
                <a:lnTo>
                  <a:pt x="377189" y="294132"/>
                </a:lnTo>
                <a:lnTo>
                  <a:pt x="400176" y="270256"/>
                </a:lnTo>
                <a:lnTo>
                  <a:pt x="387984" y="135889"/>
                </a:lnTo>
                <a:close/>
              </a:path>
              <a:path w="400685" h="294639">
                <a:moveTo>
                  <a:pt x="394715" y="109220"/>
                </a:moveTo>
                <a:lnTo>
                  <a:pt x="5333" y="109220"/>
                </a:lnTo>
                <a:lnTo>
                  <a:pt x="5333" y="135889"/>
                </a:lnTo>
                <a:lnTo>
                  <a:pt x="394715" y="135889"/>
                </a:lnTo>
                <a:lnTo>
                  <a:pt x="394715" y="109220"/>
                </a:lnTo>
                <a:close/>
              </a:path>
              <a:path w="400685" h="294639">
                <a:moveTo>
                  <a:pt x="56768" y="32131"/>
                </a:moveTo>
                <a:lnTo>
                  <a:pt x="5333" y="69976"/>
                </a:lnTo>
                <a:lnTo>
                  <a:pt x="20065" y="109220"/>
                </a:lnTo>
                <a:lnTo>
                  <a:pt x="45719" y="109220"/>
                </a:lnTo>
                <a:lnTo>
                  <a:pt x="35178" y="79756"/>
                </a:lnTo>
                <a:lnTo>
                  <a:pt x="63500" y="58800"/>
                </a:lnTo>
                <a:lnTo>
                  <a:pt x="119786" y="58800"/>
                </a:lnTo>
                <a:lnTo>
                  <a:pt x="137979" y="37846"/>
                </a:lnTo>
                <a:lnTo>
                  <a:pt x="104012" y="37846"/>
                </a:lnTo>
                <a:lnTo>
                  <a:pt x="56768" y="32131"/>
                </a:lnTo>
                <a:close/>
              </a:path>
              <a:path w="400685" h="294639">
                <a:moveTo>
                  <a:pt x="346709" y="44831"/>
                </a:moveTo>
                <a:lnTo>
                  <a:pt x="321690" y="44831"/>
                </a:lnTo>
                <a:lnTo>
                  <a:pt x="340613" y="96647"/>
                </a:lnTo>
                <a:lnTo>
                  <a:pt x="346709" y="109220"/>
                </a:lnTo>
                <a:lnTo>
                  <a:pt x="346709" y="44831"/>
                </a:lnTo>
                <a:close/>
              </a:path>
              <a:path w="400685" h="294639">
                <a:moveTo>
                  <a:pt x="346709" y="40639"/>
                </a:moveTo>
                <a:lnTo>
                  <a:pt x="346709" y="109220"/>
                </a:lnTo>
                <a:lnTo>
                  <a:pt x="373888" y="109220"/>
                </a:lnTo>
                <a:lnTo>
                  <a:pt x="363600" y="86868"/>
                </a:lnTo>
                <a:lnTo>
                  <a:pt x="346709" y="40639"/>
                </a:lnTo>
                <a:close/>
              </a:path>
              <a:path w="400685" h="294639">
                <a:moveTo>
                  <a:pt x="274572" y="33527"/>
                </a:moveTo>
                <a:lnTo>
                  <a:pt x="239267" y="33527"/>
                </a:lnTo>
                <a:lnTo>
                  <a:pt x="278510" y="74168"/>
                </a:lnTo>
                <a:lnTo>
                  <a:pt x="321690" y="44831"/>
                </a:lnTo>
                <a:lnTo>
                  <a:pt x="346709" y="44831"/>
                </a:lnTo>
                <a:lnTo>
                  <a:pt x="346709" y="40639"/>
                </a:lnTo>
                <a:lnTo>
                  <a:pt x="281177" y="40639"/>
                </a:lnTo>
                <a:lnTo>
                  <a:pt x="274572" y="33527"/>
                </a:lnTo>
                <a:close/>
              </a:path>
              <a:path w="400685" h="294639">
                <a:moveTo>
                  <a:pt x="174253" y="36449"/>
                </a:moveTo>
                <a:lnTo>
                  <a:pt x="139191" y="36449"/>
                </a:lnTo>
                <a:lnTo>
                  <a:pt x="172974" y="69976"/>
                </a:lnTo>
                <a:lnTo>
                  <a:pt x="228873" y="39243"/>
                </a:lnTo>
                <a:lnTo>
                  <a:pt x="177037" y="39243"/>
                </a:lnTo>
                <a:lnTo>
                  <a:pt x="174253" y="36449"/>
                </a:lnTo>
                <a:close/>
              </a:path>
              <a:path w="400685" h="294639">
                <a:moveTo>
                  <a:pt x="119786" y="58800"/>
                </a:moveTo>
                <a:lnTo>
                  <a:pt x="63500" y="58800"/>
                </a:lnTo>
                <a:lnTo>
                  <a:pt x="114934" y="64388"/>
                </a:lnTo>
                <a:lnTo>
                  <a:pt x="119786" y="58800"/>
                </a:lnTo>
                <a:close/>
              </a:path>
              <a:path w="400685" h="294639">
                <a:moveTo>
                  <a:pt x="333882" y="5587"/>
                </a:moveTo>
                <a:lnTo>
                  <a:pt x="281177" y="40639"/>
                </a:lnTo>
                <a:lnTo>
                  <a:pt x="346709" y="40639"/>
                </a:lnTo>
                <a:lnTo>
                  <a:pt x="333882" y="5587"/>
                </a:lnTo>
                <a:close/>
              </a:path>
              <a:path w="400685" h="294639">
                <a:moveTo>
                  <a:pt x="244728" y="1397"/>
                </a:moveTo>
                <a:lnTo>
                  <a:pt x="177037" y="39243"/>
                </a:lnTo>
                <a:lnTo>
                  <a:pt x="228873" y="39243"/>
                </a:lnTo>
                <a:lnTo>
                  <a:pt x="239267" y="33527"/>
                </a:lnTo>
                <a:lnTo>
                  <a:pt x="274572" y="33527"/>
                </a:lnTo>
                <a:lnTo>
                  <a:pt x="244728" y="1397"/>
                </a:lnTo>
                <a:close/>
              </a:path>
              <a:path w="400685" h="294639">
                <a:moveTo>
                  <a:pt x="137921" y="0"/>
                </a:moveTo>
                <a:lnTo>
                  <a:pt x="104012" y="37846"/>
                </a:lnTo>
                <a:lnTo>
                  <a:pt x="137979" y="37846"/>
                </a:lnTo>
                <a:lnTo>
                  <a:pt x="139191" y="36449"/>
                </a:lnTo>
                <a:lnTo>
                  <a:pt x="174253" y="36449"/>
                </a:lnTo>
                <a:lnTo>
                  <a:pt x="137921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07485" y="1923159"/>
            <a:ext cx="91931" cy="952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696715" y="1923159"/>
            <a:ext cx="91935" cy="952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706354" y="1630222"/>
            <a:ext cx="168833" cy="2083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523855" y="1720214"/>
            <a:ext cx="416559" cy="260985"/>
          </a:xfrm>
          <a:custGeom>
            <a:avLst/>
            <a:gdLst/>
            <a:ahLst/>
            <a:cxnLst/>
            <a:rect l="l" t="t" r="r" b="b"/>
            <a:pathLst>
              <a:path w="416559" h="260985">
                <a:moveTo>
                  <a:pt x="182499" y="0"/>
                </a:moveTo>
                <a:lnTo>
                  <a:pt x="52450" y="0"/>
                </a:lnTo>
                <a:lnTo>
                  <a:pt x="31750" y="4063"/>
                </a:lnTo>
                <a:lnTo>
                  <a:pt x="15113" y="15112"/>
                </a:lnTo>
                <a:lnTo>
                  <a:pt x="3937" y="31623"/>
                </a:lnTo>
                <a:lnTo>
                  <a:pt x="0" y="52324"/>
                </a:lnTo>
                <a:lnTo>
                  <a:pt x="4191" y="73025"/>
                </a:lnTo>
                <a:lnTo>
                  <a:pt x="15494" y="89662"/>
                </a:lnTo>
                <a:lnTo>
                  <a:pt x="32258" y="100711"/>
                </a:lnTo>
                <a:lnTo>
                  <a:pt x="52450" y="104775"/>
                </a:lnTo>
                <a:lnTo>
                  <a:pt x="130048" y="104775"/>
                </a:lnTo>
                <a:lnTo>
                  <a:pt x="140335" y="106807"/>
                </a:lnTo>
                <a:lnTo>
                  <a:pt x="148717" y="112268"/>
                </a:lnTo>
                <a:lnTo>
                  <a:pt x="154177" y="120650"/>
                </a:lnTo>
                <a:lnTo>
                  <a:pt x="156210" y="130937"/>
                </a:lnTo>
                <a:lnTo>
                  <a:pt x="154177" y="141224"/>
                </a:lnTo>
                <a:lnTo>
                  <a:pt x="148717" y="149606"/>
                </a:lnTo>
                <a:lnTo>
                  <a:pt x="140335" y="155067"/>
                </a:lnTo>
                <a:lnTo>
                  <a:pt x="130048" y="157099"/>
                </a:lnTo>
                <a:lnTo>
                  <a:pt x="52450" y="157099"/>
                </a:lnTo>
                <a:lnTo>
                  <a:pt x="31750" y="161289"/>
                </a:lnTo>
                <a:lnTo>
                  <a:pt x="15113" y="172593"/>
                </a:lnTo>
                <a:lnTo>
                  <a:pt x="3937" y="189230"/>
                </a:lnTo>
                <a:lnTo>
                  <a:pt x="0" y="209423"/>
                </a:lnTo>
                <a:lnTo>
                  <a:pt x="3937" y="229488"/>
                </a:lnTo>
                <a:lnTo>
                  <a:pt x="15113" y="245745"/>
                </a:lnTo>
                <a:lnTo>
                  <a:pt x="31750" y="256667"/>
                </a:lnTo>
                <a:lnTo>
                  <a:pt x="52450" y="260731"/>
                </a:lnTo>
                <a:lnTo>
                  <a:pt x="416305" y="260731"/>
                </a:lnTo>
                <a:lnTo>
                  <a:pt x="416305" y="235712"/>
                </a:lnTo>
                <a:lnTo>
                  <a:pt x="52450" y="235712"/>
                </a:lnTo>
                <a:lnTo>
                  <a:pt x="42037" y="233680"/>
                </a:lnTo>
                <a:lnTo>
                  <a:pt x="33781" y="228092"/>
                </a:lnTo>
                <a:lnTo>
                  <a:pt x="28194" y="219837"/>
                </a:lnTo>
                <a:lnTo>
                  <a:pt x="26162" y="209423"/>
                </a:lnTo>
                <a:lnTo>
                  <a:pt x="28194" y="199136"/>
                </a:lnTo>
                <a:lnTo>
                  <a:pt x="33781" y="190881"/>
                </a:lnTo>
                <a:lnTo>
                  <a:pt x="42037" y="185293"/>
                </a:lnTo>
                <a:lnTo>
                  <a:pt x="52450" y="183261"/>
                </a:lnTo>
                <a:lnTo>
                  <a:pt x="130048" y="183261"/>
                </a:lnTo>
                <a:lnTo>
                  <a:pt x="150749" y="179324"/>
                </a:lnTo>
                <a:lnTo>
                  <a:pt x="167386" y="168148"/>
                </a:lnTo>
                <a:lnTo>
                  <a:pt x="178435" y="151637"/>
                </a:lnTo>
                <a:lnTo>
                  <a:pt x="182499" y="130937"/>
                </a:lnTo>
                <a:lnTo>
                  <a:pt x="178308" y="110236"/>
                </a:lnTo>
                <a:lnTo>
                  <a:pt x="166877" y="93599"/>
                </a:lnTo>
                <a:lnTo>
                  <a:pt x="150241" y="82550"/>
                </a:lnTo>
                <a:lnTo>
                  <a:pt x="130048" y="78486"/>
                </a:lnTo>
                <a:lnTo>
                  <a:pt x="52450" y="78486"/>
                </a:lnTo>
                <a:lnTo>
                  <a:pt x="42037" y="76581"/>
                </a:lnTo>
                <a:lnTo>
                  <a:pt x="33781" y="70993"/>
                </a:lnTo>
                <a:lnTo>
                  <a:pt x="28194" y="62737"/>
                </a:lnTo>
                <a:lnTo>
                  <a:pt x="26162" y="52324"/>
                </a:lnTo>
                <a:lnTo>
                  <a:pt x="28194" y="42037"/>
                </a:lnTo>
                <a:lnTo>
                  <a:pt x="33781" y="33655"/>
                </a:lnTo>
                <a:lnTo>
                  <a:pt x="42037" y="28194"/>
                </a:lnTo>
                <a:lnTo>
                  <a:pt x="52450" y="26162"/>
                </a:lnTo>
                <a:lnTo>
                  <a:pt x="182499" y="26162"/>
                </a:lnTo>
                <a:lnTo>
                  <a:pt x="182499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862056" y="160401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27431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848975" y="1773554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185" y="0"/>
                </a:lnTo>
              </a:path>
            </a:pathLst>
          </a:custGeom>
          <a:ln w="27940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848975" y="1695450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185" y="0"/>
                </a:lnTo>
              </a:path>
            </a:pathLst>
          </a:custGeom>
          <a:ln w="26670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177276" y="1707395"/>
            <a:ext cx="138404" cy="783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149335" y="2006600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>
                <a:moveTo>
                  <a:pt x="0" y="0"/>
                </a:moveTo>
                <a:lnTo>
                  <a:pt x="443103" y="0"/>
                </a:lnTo>
              </a:path>
            </a:pathLst>
          </a:custGeom>
          <a:ln w="27431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149335" y="1954339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>
                <a:moveTo>
                  <a:pt x="0" y="0"/>
                </a:moveTo>
                <a:lnTo>
                  <a:pt x="443103" y="0"/>
                </a:lnTo>
              </a:path>
            </a:pathLst>
          </a:custGeom>
          <a:ln w="27305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205216" y="1759602"/>
            <a:ext cx="82557" cy="7834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315579" y="1864116"/>
            <a:ext cx="82567" cy="783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454008" y="1862975"/>
            <a:ext cx="82557" cy="783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888101" y="1799654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871" y="0"/>
                </a:lnTo>
              </a:path>
            </a:pathLst>
          </a:custGeom>
          <a:ln w="25524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058153" y="1763267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48513" y="48514"/>
                </a:moveTo>
                <a:lnTo>
                  <a:pt x="24257" y="48514"/>
                </a:lnTo>
                <a:lnTo>
                  <a:pt x="24257" y="72771"/>
                </a:lnTo>
                <a:lnTo>
                  <a:pt x="48513" y="72771"/>
                </a:lnTo>
                <a:lnTo>
                  <a:pt x="48513" y="48514"/>
                </a:lnTo>
                <a:close/>
              </a:path>
              <a:path w="73025" h="73025">
                <a:moveTo>
                  <a:pt x="72771" y="24257"/>
                </a:moveTo>
                <a:lnTo>
                  <a:pt x="0" y="24257"/>
                </a:lnTo>
                <a:lnTo>
                  <a:pt x="0" y="48514"/>
                </a:lnTo>
                <a:lnTo>
                  <a:pt x="72771" y="48514"/>
                </a:lnTo>
                <a:lnTo>
                  <a:pt x="72771" y="24257"/>
                </a:lnTo>
                <a:close/>
              </a:path>
              <a:path w="73025" h="73025">
                <a:moveTo>
                  <a:pt x="48513" y="0"/>
                </a:moveTo>
                <a:lnTo>
                  <a:pt x="24257" y="0"/>
                </a:lnTo>
                <a:lnTo>
                  <a:pt x="24257" y="24257"/>
                </a:lnTo>
                <a:lnTo>
                  <a:pt x="48513" y="24257"/>
                </a:lnTo>
                <a:lnTo>
                  <a:pt x="48513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815203" y="1666367"/>
            <a:ext cx="388620" cy="339725"/>
          </a:xfrm>
          <a:custGeom>
            <a:avLst/>
            <a:gdLst/>
            <a:ahLst/>
            <a:cxnLst/>
            <a:rect l="l" t="t" r="r" b="b"/>
            <a:pathLst>
              <a:path w="388620" h="339725">
                <a:moveTo>
                  <a:pt x="364363" y="0"/>
                </a:moveTo>
                <a:lnTo>
                  <a:pt x="0" y="0"/>
                </a:lnTo>
                <a:lnTo>
                  <a:pt x="0" y="339471"/>
                </a:lnTo>
                <a:lnTo>
                  <a:pt x="340106" y="339471"/>
                </a:lnTo>
                <a:lnTo>
                  <a:pt x="364363" y="315213"/>
                </a:lnTo>
                <a:lnTo>
                  <a:pt x="24257" y="315213"/>
                </a:lnTo>
                <a:lnTo>
                  <a:pt x="24257" y="290957"/>
                </a:lnTo>
                <a:lnTo>
                  <a:pt x="388620" y="290957"/>
                </a:lnTo>
                <a:lnTo>
                  <a:pt x="388620" y="266700"/>
                </a:lnTo>
                <a:lnTo>
                  <a:pt x="24257" y="266700"/>
                </a:lnTo>
                <a:lnTo>
                  <a:pt x="24257" y="72644"/>
                </a:lnTo>
                <a:lnTo>
                  <a:pt x="364363" y="72644"/>
                </a:lnTo>
                <a:lnTo>
                  <a:pt x="364363" y="48387"/>
                </a:lnTo>
                <a:lnTo>
                  <a:pt x="24257" y="48387"/>
                </a:lnTo>
                <a:lnTo>
                  <a:pt x="24257" y="24257"/>
                </a:lnTo>
                <a:lnTo>
                  <a:pt x="364363" y="24257"/>
                </a:lnTo>
                <a:lnTo>
                  <a:pt x="364363" y="0"/>
                </a:lnTo>
                <a:close/>
              </a:path>
              <a:path w="388620" h="339725">
                <a:moveTo>
                  <a:pt x="388620" y="290957"/>
                </a:moveTo>
                <a:lnTo>
                  <a:pt x="364363" y="290957"/>
                </a:lnTo>
                <a:lnTo>
                  <a:pt x="364363" y="315213"/>
                </a:lnTo>
                <a:lnTo>
                  <a:pt x="388620" y="290957"/>
                </a:lnTo>
                <a:close/>
              </a:path>
              <a:path w="388620" h="339725">
                <a:moveTo>
                  <a:pt x="388620" y="0"/>
                </a:moveTo>
                <a:lnTo>
                  <a:pt x="364363" y="0"/>
                </a:lnTo>
                <a:lnTo>
                  <a:pt x="364363" y="266700"/>
                </a:lnTo>
                <a:lnTo>
                  <a:pt x="388620" y="266700"/>
                </a:lnTo>
                <a:lnTo>
                  <a:pt x="388620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191754" y="1967357"/>
            <a:ext cx="27305" cy="25400"/>
          </a:xfrm>
          <a:custGeom>
            <a:avLst/>
            <a:gdLst/>
            <a:ahLst/>
            <a:cxnLst/>
            <a:rect l="l" t="t" r="r" b="b"/>
            <a:pathLst>
              <a:path w="27304" h="25400">
                <a:moveTo>
                  <a:pt x="20700" y="0"/>
                </a:moveTo>
                <a:lnTo>
                  <a:pt x="6096" y="0"/>
                </a:lnTo>
                <a:lnTo>
                  <a:pt x="0" y="5714"/>
                </a:lnTo>
                <a:lnTo>
                  <a:pt x="0" y="19303"/>
                </a:lnTo>
                <a:lnTo>
                  <a:pt x="6096" y="25018"/>
                </a:lnTo>
                <a:lnTo>
                  <a:pt x="20700" y="25018"/>
                </a:lnTo>
                <a:lnTo>
                  <a:pt x="26797" y="19303"/>
                </a:lnTo>
                <a:lnTo>
                  <a:pt x="26797" y="5714"/>
                </a:lnTo>
                <a:lnTo>
                  <a:pt x="20700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245850" y="1604069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461"/>
                </a:lnTo>
              </a:path>
            </a:pathLst>
          </a:custGeom>
          <a:ln w="29198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246491" y="1967357"/>
            <a:ext cx="27940" cy="25400"/>
          </a:xfrm>
          <a:custGeom>
            <a:avLst/>
            <a:gdLst/>
            <a:ahLst/>
            <a:cxnLst/>
            <a:rect l="l" t="t" r="r" b="b"/>
            <a:pathLst>
              <a:path w="27940" h="25400">
                <a:moveTo>
                  <a:pt x="21843" y="0"/>
                </a:moveTo>
                <a:lnTo>
                  <a:pt x="5968" y="0"/>
                </a:lnTo>
                <a:lnTo>
                  <a:pt x="0" y="5714"/>
                </a:lnTo>
                <a:lnTo>
                  <a:pt x="1142" y="12572"/>
                </a:lnTo>
                <a:lnTo>
                  <a:pt x="1142" y="19303"/>
                </a:lnTo>
                <a:lnTo>
                  <a:pt x="7238" y="25018"/>
                </a:lnTo>
                <a:lnTo>
                  <a:pt x="21843" y="25018"/>
                </a:lnTo>
                <a:lnTo>
                  <a:pt x="27812" y="19303"/>
                </a:lnTo>
                <a:lnTo>
                  <a:pt x="27812" y="5714"/>
                </a:lnTo>
                <a:lnTo>
                  <a:pt x="21843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302243" y="1967357"/>
            <a:ext cx="27305" cy="25400"/>
          </a:xfrm>
          <a:custGeom>
            <a:avLst/>
            <a:gdLst/>
            <a:ahLst/>
            <a:cxnLst/>
            <a:rect l="l" t="t" r="r" b="b"/>
            <a:pathLst>
              <a:path w="27304" h="25400">
                <a:moveTo>
                  <a:pt x="20700" y="0"/>
                </a:moveTo>
                <a:lnTo>
                  <a:pt x="6096" y="0"/>
                </a:lnTo>
                <a:lnTo>
                  <a:pt x="0" y="5714"/>
                </a:lnTo>
                <a:lnTo>
                  <a:pt x="0" y="19303"/>
                </a:lnTo>
                <a:lnTo>
                  <a:pt x="6096" y="25018"/>
                </a:lnTo>
                <a:lnTo>
                  <a:pt x="20700" y="25018"/>
                </a:lnTo>
                <a:lnTo>
                  <a:pt x="26797" y="19303"/>
                </a:lnTo>
                <a:lnTo>
                  <a:pt x="26797" y="5714"/>
                </a:lnTo>
                <a:lnTo>
                  <a:pt x="20700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358123" y="1967357"/>
            <a:ext cx="26670" cy="25400"/>
          </a:xfrm>
          <a:custGeom>
            <a:avLst/>
            <a:gdLst/>
            <a:ahLst/>
            <a:cxnLst/>
            <a:rect l="l" t="t" r="r" b="b"/>
            <a:pathLst>
              <a:path w="26670" h="25400">
                <a:moveTo>
                  <a:pt x="20700" y="0"/>
                </a:moveTo>
                <a:lnTo>
                  <a:pt x="6096" y="0"/>
                </a:lnTo>
                <a:lnTo>
                  <a:pt x="0" y="5714"/>
                </a:lnTo>
                <a:lnTo>
                  <a:pt x="0" y="19303"/>
                </a:lnTo>
                <a:lnTo>
                  <a:pt x="6096" y="25018"/>
                </a:lnTo>
                <a:lnTo>
                  <a:pt x="20700" y="25018"/>
                </a:lnTo>
                <a:lnTo>
                  <a:pt x="26670" y="19303"/>
                </a:lnTo>
                <a:lnTo>
                  <a:pt x="26670" y="5714"/>
                </a:lnTo>
                <a:lnTo>
                  <a:pt x="20700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412733" y="1967357"/>
            <a:ext cx="27305" cy="25400"/>
          </a:xfrm>
          <a:custGeom>
            <a:avLst/>
            <a:gdLst/>
            <a:ahLst/>
            <a:cxnLst/>
            <a:rect l="l" t="t" r="r" b="b"/>
            <a:pathLst>
              <a:path w="27304" h="25400">
                <a:moveTo>
                  <a:pt x="20700" y="0"/>
                </a:moveTo>
                <a:lnTo>
                  <a:pt x="6096" y="0"/>
                </a:lnTo>
                <a:lnTo>
                  <a:pt x="0" y="5714"/>
                </a:lnTo>
                <a:lnTo>
                  <a:pt x="0" y="19303"/>
                </a:lnTo>
                <a:lnTo>
                  <a:pt x="6096" y="25018"/>
                </a:lnTo>
                <a:lnTo>
                  <a:pt x="20700" y="25018"/>
                </a:lnTo>
                <a:lnTo>
                  <a:pt x="26797" y="19303"/>
                </a:lnTo>
                <a:lnTo>
                  <a:pt x="26797" y="5714"/>
                </a:lnTo>
                <a:lnTo>
                  <a:pt x="20700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468614" y="1967357"/>
            <a:ext cx="26670" cy="25400"/>
          </a:xfrm>
          <a:custGeom>
            <a:avLst/>
            <a:gdLst/>
            <a:ahLst/>
            <a:cxnLst/>
            <a:rect l="l" t="t" r="r" b="b"/>
            <a:pathLst>
              <a:path w="26670" h="25400">
                <a:moveTo>
                  <a:pt x="20700" y="0"/>
                </a:moveTo>
                <a:lnTo>
                  <a:pt x="6095" y="0"/>
                </a:lnTo>
                <a:lnTo>
                  <a:pt x="0" y="5714"/>
                </a:lnTo>
                <a:lnTo>
                  <a:pt x="0" y="19303"/>
                </a:lnTo>
                <a:lnTo>
                  <a:pt x="6095" y="25018"/>
                </a:lnTo>
                <a:lnTo>
                  <a:pt x="20700" y="25018"/>
                </a:lnTo>
                <a:lnTo>
                  <a:pt x="26669" y="19303"/>
                </a:lnTo>
                <a:lnTo>
                  <a:pt x="26669" y="5714"/>
                </a:lnTo>
                <a:lnTo>
                  <a:pt x="20700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524493" y="1967357"/>
            <a:ext cx="26670" cy="25400"/>
          </a:xfrm>
          <a:custGeom>
            <a:avLst/>
            <a:gdLst/>
            <a:ahLst/>
            <a:cxnLst/>
            <a:rect l="l" t="t" r="r" b="b"/>
            <a:pathLst>
              <a:path w="26670" h="25400">
                <a:moveTo>
                  <a:pt x="19430" y="0"/>
                </a:moveTo>
                <a:lnTo>
                  <a:pt x="6096" y="0"/>
                </a:lnTo>
                <a:lnTo>
                  <a:pt x="0" y="5714"/>
                </a:lnTo>
                <a:lnTo>
                  <a:pt x="0" y="19303"/>
                </a:lnTo>
                <a:lnTo>
                  <a:pt x="6096" y="25018"/>
                </a:lnTo>
                <a:lnTo>
                  <a:pt x="20574" y="25018"/>
                </a:lnTo>
                <a:lnTo>
                  <a:pt x="26670" y="19303"/>
                </a:lnTo>
                <a:lnTo>
                  <a:pt x="26670" y="5714"/>
                </a:lnTo>
                <a:lnTo>
                  <a:pt x="19430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839459" y="1617882"/>
            <a:ext cx="72880" cy="7274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106667" y="1617882"/>
            <a:ext cx="72878" cy="7274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433701" y="3126994"/>
            <a:ext cx="2420112" cy="22462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455036" y="3134614"/>
            <a:ext cx="2407919" cy="191401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9684384" y="4398811"/>
            <a:ext cx="2199005" cy="936932"/>
          </a:xfrm>
          <a:custGeom>
            <a:avLst/>
            <a:gdLst/>
            <a:ahLst/>
            <a:cxnLst/>
            <a:rect l="l" t="t" r="r" b="b"/>
            <a:pathLst>
              <a:path w="2280284" h="1027429">
                <a:moveTo>
                  <a:pt x="0" y="1027341"/>
                </a:moveTo>
                <a:lnTo>
                  <a:pt x="2280285" y="1027341"/>
                </a:lnTo>
                <a:lnTo>
                  <a:pt x="2280285" y="0"/>
                </a:lnTo>
                <a:lnTo>
                  <a:pt x="0" y="0"/>
                </a:lnTo>
                <a:lnTo>
                  <a:pt x="0" y="10273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684384" y="3205314"/>
            <a:ext cx="2185797" cy="1027430"/>
          </a:xfrm>
          <a:custGeom>
            <a:avLst/>
            <a:gdLst/>
            <a:ahLst/>
            <a:cxnLst/>
            <a:rect l="l" t="t" r="r" b="b"/>
            <a:pathLst>
              <a:path w="2280284" h="1027429">
                <a:moveTo>
                  <a:pt x="0" y="1027341"/>
                </a:moveTo>
                <a:lnTo>
                  <a:pt x="2280285" y="1027341"/>
                </a:lnTo>
                <a:lnTo>
                  <a:pt x="2280285" y="0"/>
                </a:lnTo>
                <a:lnTo>
                  <a:pt x="0" y="0"/>
                </a:lnTo>
                <a:lnTo>
                  <a:pt x="0" y="1027341"/>
                </a:lnTo>
                <a:close/>
              </a:path>
            </a:pathLst>
          </a:custGeom>
          <a:ln w="12700">
            <a:solidFill>
              <a:srgbClr val="E2E2E2"/>
            </a:solidFill>
          </a:ln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176389" y="3134563"/>
            <a:ext cx="2307335" cy="75582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59156" y="6391278"/>
            <a:ext cx="4201795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869"/>
              </a:lnSpc>
            </a:pPr>
            <a:r>
              <a:rPr sz="8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来源：</a:t>
            </a:r>
            <a:r>
              <a:rPr sz="8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上</a:t>
            </a:r>
            <a:r>
              <a:rPr sz="8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海国</a:t>
            </a:r>
            <a:r>
              <a:rPr sz="8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际</a:t>
            </a:r>
            <a:r>
              <a:rPr sz="8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金融</a:t>
            </a:r>
            <a:r>
              <a:rPr sz="8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中</a:t>
            </a:r>
            <a:r>
              <a:rPr sz="8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心</a:t>
            </a:r>
            <a:endParaRPr sz="8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 marL="12700">
              <a:lnSpc>
                <a:spcPts val="1110"/>
              </a:lnSpc>
            </a:pPr>
            <a:r>
              <a:rPr sz="1000" spc="-565" dirty="0">
                <a:solidFill>
                  <a:srgbClr val="1E1E1E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</a:t>
            </a:r>
            <a:r>
              <a:rPr sz="1000" spc="-50" dirty="0">
                <a:solidFill>
                  <a:srgbClr val="1E1E1E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</a:t>
            </a:r>
            <a:r>
              <a:rPr sz="1000" spc="-555" dirty="0">
                <a:solidFill>
                  <a:srgbClr val="1E1E1E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sz="1000" spc="-40" dirty="0">
                <a:solidFill>
                  <a:srgbClr val="1E1E1E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endParaRPr sz="1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81000" y="5562600"/>
            <a:ext cx="2139315" cy="215444"/>
          </a:xfrm>
          <a:prstGeom prst="rect">
            <a:avLst/>
          </a:prstGeom>
          <a:solidFill>
            <a:srgbClr val="005C2E"/>
          </a:solidFill>
        </p:spPr>
        <p:txBody>
          <a:bodyPr vert="horz" wrap="square" lIns="0" tIns="0" rIns="0" bIns="0" rtlCol="0">
            <a:spAutoFit/>
          </a:bodyPr>
          <a:lstStyle/>
          <a:p>
            <a:pPr marL="713105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投资潜力</a:t>
            </a:r>
            <a:endParaRPr sz="140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519679" y="5562600"/>
            <a:ext cx="2220024" cy="792480"/>
          </a:xfrm>
          <a:custGeom>
            <a:avLst/>
            <a:gdLst/>
            <a:ahLst/>
            <a:cxnLst/>
            <a:rect l="l" t="t" r="r" b="b"/>
            <a:pathLst>
              <a:path w="2479040" h="792479">
                <a:moveTo>
                  <a:pt x="0" y="792480"/>
                </a:moveTo>
                <a:lnTo>
                  <a:pt x="2479040" y="792480"/>
                </a:lnTo>
                <a:lnTo>
                  <a:pt x="2479040" y="0"/>
                </a:lnTo>
                <a:lnTo>
                  <a:pt x="0" y="0"/>
                </a:lnTo>
                <a:lnTo>
                  <a:pt x="0" y="79248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519679" y="5562600"/>
            <a:ext cx="2479040" cy="792480"/>
          </a:xfrm>
          <a:custGeom>
            <a:avLst/>
            <a:gdLst/>
            <a:ahLst/>
            <a:cxnLst/>
            <a:rect l="l" t="t" r="r" b="b"/>
            <a:pathLst>
              <a:path w="2479040" h="792479">
                <a:moveTo>
                  <a:pt x="0" y="792480"/>
                </a:moveTo>
                <a:lnTo>
                  <a:pt x="2479040" y="792480"/>
                </a:lnTo>
                <a:lnTo>
                  <a:pt x="2479040" y="0"/>
                </a:lnTo>
                <a:lnTo>
                  <a:pt x="0" y="0"/>
                </a:lnTo>
                <a:lnTo>
                  <a:pt x="0" y="792480"/>
                </a:lnTo>
                <a:close/>
              </a:path>
            </a:pathLst>
          </a:custGeom>
          <a:ln w="9524">
            <a:solidFill>
              <a:srgbClr val="005C2E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579877" y="5644454"/>
            <a:ext cx="226123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机会有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限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：进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口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材料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的高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关税增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加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了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579877" y="5918774"/>
            <a:ext cx="226123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本地电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池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生产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成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本；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组装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更具成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本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效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579877" y="6167186"/>
            <a:ext cx="30607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益。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964430" y="5562600"/>
            <a:ext cx="2150506" cy="765175"/>
          </a:xfrm>
          <a:custGeom>
            <a:avLst/>
            <a:gdLst/>
            <a:ahLst/>
            <a:cxnLst/>
            <a:rect l="l" t="t" r="r" b="b"/>
            <a:pathLst>
              <a:path w="2280284" h="765175">
                <a:moveTo>
                  <a:pt x="0" y="765175"/>
                </a:moveTo>
                <a:lnTo>
                  <a:pt x="2280285" y="765175"/>
                </a:lnTo>
                <a:lnTo>
                  <a:pt x="2280285" y="0"/>
                </a:lnTo>
                <a:lnTo>
                  <a:pt x="0" y="0"/>
                </a:lnTo>
                <a:lnTo>
                  <a:pt x="0" y="765175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820983" y="5562599"/>
            <a:ext cx="2280285" cy="765175"/>
          </a:xfrm>
          <a:custGeom>
            <a:avLst/>
            <a:gdLst/>
            <a:ahLst/>
            <a:cxnLst/>
            <a:rect l="l" t="t" r="r" b="b"/>
            <a:pathLst>
              <a:path w="2280284" h="765175">
                <a:moveTo>
                  <a:pt x="0" y="765175"/>
                </a:moveTo>
                <a:lnTo>
                  <a:pt x="2280285" y="765175"/>
                </a:lnTo>
                <a:lnTo>
                  <a:pt x="2280285" y="0"/>
                </a:lnTo>
                <a:lnTo>
                  <a:pt x="0" y="0"/>
                </a:lnTo>
                <a:lnTo>
                  <a:pt x="0" y="765175"/>
                </a:lnTo>
                <a:close/>
              </a:path>
            </a:pathLst>
          </a:custGeom>
          <a:ln w="9524">
            <a:solidFill>
              <a:srgbClr val="005C2E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999482" y="5576983"/>
            <a:ext cx="2122805" cy="712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8200"/>
              </a:lnSpc>
            </a:pPr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介绍具</a:t>
            </a:r>
            <a:r>
              <a:rPr sz="11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有</a:t>
            </a:r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高本</a:t>
            </a:r>
            <a:r>
              <a:rPr sz="11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地</a:t>
            </a:r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含量</a:t>
            </a:r>
            <a:r>
              <a:rPr sz="11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的两</a:t>
            </a:r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轮</a:t>
            </a:r>
            <a:r>
              <a:rPr sz="1100" spc="5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/</a:t>
            </a:r>
            <a:r>
              <a:rPr sz="11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三</a:t>
            </a:r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轮</a:t>
            </a:r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/ </a:t>
            </a:r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四轮车</a:t>
            </a:r>
            <a:r>
              <a:rPr sz="11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（</a:t>
            </a:r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电动</a:t>
            </a:r>
            <a:r>
              <a:rPr sz="11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车</a:t>
            </a:r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和汽</a:t>
            </a:r>
            <a:r>
              <a:rPr sz="11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车）</a:t>
            </a:r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部件制造 能力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7322819" y="5562600"/>
            <a:ext cx="2280285" cy="462242"/>
          </a:xfrm>
          <a:prstGeom prst="rect">
            <a:avLst/>
          </a:prstGeom>
          <a:solidFill>
            <a:srgbClr val="E2E2E2"/>
          </a:solidFill>
          <a:ln w="9525">
            <a:solidFill>
              <a:srgbClr val="005C2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 marR="218440">
              <a:lnSpc>
                <a:spcPct val="148200"/>
              </a:lnSpc>
            </a:pPr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增强现</a:t>
            </a:r>
            <a:r>
              <a:rPr sz="11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有</a:t>
            </a:r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的汽</a:t>
            </a:r>
            <a:r>
              <a:rPr sz="11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车</a:t>
            </a:r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组装</a:t>
            </a:r>
            <a:r>
              <a:rPr sz="11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能力</a:t>
            </a:r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，并进 一步引</a:t>
            </a:r>
            <a:r>
              <a:rPr sz="11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入</a:t>
            </a:r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电动</a:t>
            </a:r>
            <a:r>
              <a:rPr sz="11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车</a:t>
            </a:r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的本</a:t>
            </a:r>
            <a:r>
              <a:rPr sz="11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地组</a:t>
            </a:r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装。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9684384" y="5562600"/>
            <a:ext cx="2280285" cy="447430"/>
          </a:xfrm>
          <a:prstGeom prst="rect">
            <a:avLst/>
          </a:prstGeom>
          <a:solidFill>
            <a:srgbClr val="E2E2E2"/>
          </a:solidFill>
          <a:ln w="9524">
            <a:solidFill>
              <a:srgbClr val="005C2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4300" marR="51435">
              <a:lnSpc>
                <a:spcPct val="142700"/>
              </a:lnSpc>
            </a:pP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引入完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全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集成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的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电动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车充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电基础设 施</a:t>
            </a:r>
            <a:endParaRPr sz="110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title"/>
          </p:nvPr>
        </p:nvSpPr>
        <p:spPr>
          <a:xfrm>
            <a:off x="368300" y="366284"/>
            <a:ext cx="10680700" cy="637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305" marR="5080">
              <a:lnSpc>
                <a:spcPct val="106600"/>
              </a:lnSpc>
            </a:pPr>
            <a:r>
              <a:rPr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凭借巴基斯</a:t>
            </a:r>
            <a:r>
              <a:rPr spc="-2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坦</a:t>
            </a:r>
            <a:r>
              <a:rPr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庞大的汽车</a:t>
            </a:r>
            <a:r>
              <a:rPr spc="-2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行</a:t>
            </a:r>
            <a:r>
              <a:rPr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业和对电动</a:t>
            </a:r>
            <a:r>
              <a:rPr spc="-2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车</a:t>
            </a:r>
            <a:r>
              <a:rPr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日益增长的</a:t>
            </a:r>
            <a:r>
              <a:rPr spc="-2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兴</a:t>
            </a:r>
            <a:r>
              <a:rPr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趣，明显有</a:t>
            </a:r>
            <a:r>
              <a:rPr spc="-2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机</a:t>
            </a:r>
            <a:r>
              <a:rPr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会扩大国内</a:t>
            </a:r>
            <a:r>
              <a:rPr spc="-2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制</a:t>
            </a:r>
            <a:r>
              <a:rPr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造业并减</a:t>
            </a:r>
            <a:r>
              <a:rPr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少 </a:t>
            </a:r>
            <a:r>
              <a:rPr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对进口的依</a:t>
            </a:r>
            <a:r>
              <a:rPr spc="-2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赖</a:t>
            </a:r>
            <a:r>
              <a:rPr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286384" y="2070315"/>
            <a:ext cx="2139315" cy="215444"/>
          </a:xfrm>
          <a:prstGeom prst="rect">
            <a:avLst/>
          </a:prstGeom>
          <a:solidFill>
            <a:srgbClr val="005C2E"/>
          </a:solidFill>
        </p:spPr>
        <p:txBody>
          <a:bodyPr vert="horz" wrap="square" lIns="0" tIns="0" rIns="0" bIns="0" rtlCol="0">
            <a:spAutoFit/>
          </a:bodyPr>
          <a:lstStyle/>
          <a:p>
            <a:pPr marL="810895">
              <a:lnSpc>
                <a:spcPct val="100000"/>
              </a:lnSpc>
            </a:pPr>
            <a:r>
              <a:rPr sz="1400" b="1" spc="-15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投资领域</a:t>
            </a:r>
            <a:endParaRPr sz="140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506217" y="2070315"/>
            <a:ext cx="2280285" cy="215444"/>
          </a:xfrm>
          <a:prstGeom prst="rect">
            <a:avLst/>
          </a:prstGeom>
          <a:solidFill>
            <a:srgbClr val="005C2E"/>
          </a:solidFill>
        </p:spPr>
        <p:txBody>
          <a:bodyPr vert="horz" wrap="square" lIns="0" tIns="0" rIns="0" bIns="0" rtlCol="0">
            <a:spAutoFit/>
          </a:bodyPr>
          <a:lstStyle/>
          <a:p>
            <a:pPr marL="474980">
              <a:lnSpc>
                <a:spcPct val="100000"/>
              </a:lnSpc>
            </a:pPr>
            <a:r>
              <a:rPr sz="1400" b="1" spc="-15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原材料</a:t>
            </a:r>
            <a:r>
              <a:rPr sz="1400" b="1" spc="-25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及</a:t>
            </a:r>
            <a:r>
              <a:rPr sz="1400" b="1" spc="-15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矿</a:t>
            </a:r>
            <a:r>
              <a:rPr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业</a:t>
            </a:r>
            <a:endParaRPr sz="140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867402" y="2070315"/>
            <a:ext cx="2280285" cy="215444"/>
          </a:xfrm>
          <a:prstGeom prst="rect">
            <a:avLst/>
          </a:prstGeom>
          <a:solidFill>
            <a:srgbClr val="005C2E"/>
          </a:solidFill>
        </p:spPr>
        <p:txBody>
          <a:bodyPr vert="horz" wrap="square" lIns="0" tIns="0" rIns="0" bIns="0" rtlCol="0">
            <a:spAutoFit/>
          </a:bodyPr>
          <a:lstStyle/>
          <a:p>
            <a:pPr marL="601345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零部</a:t>
            </a:r>
            <a:r>
              <a:rPr sz="1400" b="1" spc="-15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件</a:t>
            </a:r>
            <a:r>
              <a:rPr sz="1400" b="1" spc="5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/</a:t>
            </a:r>
            <a:r>
              <a:rPr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电</a:t>
            </a:r>
            <a:r>
              <a:rPr sz="1400" b="1" spc="-15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池</a:t>
            </a:r>
            <a:r>
              <a:rPr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制造</a:t>
            </a:r>
            <a:endParaRPr sz="140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228713" y="2070315"/>
            <a:ext cx="2280285" cy="215444"/>
          </a:xfrm>
          <a:prstGeom prst="rect">
            <a:avLst/>
          </a:prstGeom>
          <a:solidFill>
            <a:srgbClr val="005C2E"/>
          </a:solidFill>
        </p:spPr>
        <p:txBody>
          <a:bodyPr vert="horz" wrap="square" lIns="0" tIns="0" rIns="0" bIns="0" rtlCol="0">
            <a:spAutoFit/>
          </a:bodyPr>
          <a:lstStyle/>
          <a:p>
            <a:pPr marL="130175" algn="ctr">
              <a:lnSpc>
                <a:spcPct val="100000"/>
              </a:lnSpc>
            </a:pPr>
            <a:r>
              <a:rPr sz="1400" b="1" spc="-15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组</a:t>
            </a:r>
            <a:r>
              <a:rPr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装</a:t>
            </a:r>
            <a:endParaRPr sz="140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788666" y="2827899"/>
            <a:ext cx="18542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6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关键制造矿物的开采与加工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029200" y="2654922"/>
            <a:ext cx="1982470" cy="447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 marR="5080" indent="-41275">
              <a:lnSpc>
                <a:spcPct val="142600"/>
              </a:lnSpc>
            </a:pPr>
            <a:r>
              <a:rPr sz="1100" i="1" spc="-6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零部件</a:t>
            </a:r>
            <a:r>
              <a:rPr sz="1100" i="1" spc="-7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、</a:t>
            </a:r>
            <a:r>
              <a:rPr sz="1100" i="1" spc="-6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电动</a:t>
            </a:r>
            <a:r>
              <a:rPr sz="1100" i="1" spc="-7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汽</a:t>
            </a:r>
            <a:r>
              <a:rPr sz="1100" i="1" spc="-6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车电</a:t>
            </a:r>
            <a:r>
              <a:rPr sz="1100" i="1" spc="-7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池及</a:t>
            </a:r>
            <a:r>
              <a:rPr sz="1100" i="1" spc="-6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其他子</a:t>
            </a:r>
            <a:r>
              <a:rPr sz="1100" i="1" spc="-2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 </a:t>
            </a:r>
            <a:r>
              <a:rPr sz="1100" i="1" spc="-5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系统的</a:t>
            </a:r>
            <a:r>
              <a:rPr sz="1100" i="1" spc="-6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生</a:t>
            </a:r>
            <a:r>
              <a:rPr sz="1100" i="1" spc="-5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产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277046" y="2659684"/>
            <a:ext cx="2146935" cy="439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9850">
              <a:lnSpc>
                <a:spcPct val="137400"/>
              </a:lnSpc>
            </a:pPr>
            <a:r>
              <a:rPr sz="1100" i="1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2</a:t>
            </a:r>
            <a:r>
              <a:rPr sz="1100" i="1" spc="-5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W</a:t>
            </a:r>
            <a:r>
              <a:rPr sz="1100" i="1" spc="-2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/</a:t>
            </a:r>
            <a:r>
              <a:rPr sz="1100" i="1" spc="-4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3</a:t>
            </a:r>
            <a:r>
              <a:rPr sz="1100" i="1" spc="-6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W</a:t>
            </a:r>
            <a:r>
              <a:rPr sz="1100" i="1" spc="-2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/</a:t>
            </a:r>
            <a:r>
              <a:rPr sz="1100" i="1" spc="-4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4</a:t>
            </a:r>
            <a:r>
              <a:rPr sz="1100" i="1" spc="-5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W</a:t>
            </a:r>
            <a:r>
              <a:rPr sz="1100" i="1" spc="-5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（</a:t>
            </a:r>
            <a:r>
              <a:rPr sz="1100" i="1" spc="-6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电</a:t>
            </a:r>
            <a:r>
              <a:rPr sz="1100" i="1" spc="-5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动汽</a:t>
            </a:r>
            <a:r>
              <a:rPr sz="1100" i="1" spc="-6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车</a:t>
            </a:r>
            <a:r>
              <a:rPr sz="1100" i="1" spc="-5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和传统汽</a:t>
            </a:r>
            <a:r>
              <a:rPr sz="1100" i="1" spc="-4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 车）和</a:t>
            </a:r>
            <a:r>
              <a:rPr sz="1100" i="1" spc="-6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电</a:t>
            </a:r>
            <a:r>
              <a:rPr sz="1100" i="1" spc="-5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动汽</a:t>
            </a:r>
            <a:r>
              <a:rPr sz="1100" i="1" spc="-6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车</a:t>
            </a:r>
            <a:r>
              <a:rPr sz="1100" i="1" spc="-6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电池</a:t>
            </a:r>
            <a:r>
              <a:rPr sz="1100" i="1" spc="-7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的</a:t>
            </a:r>
            <a:r>
              <a:rPr sz="1100" i="1" spc="-6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本</a:t>
            </a:r>
            <a:r>
              <a:rPr sz="1100" i="1" spc="-6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地组装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  <a:cs typeface="Microsoft YaHei U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9683116" y="2621152"/>
            <a:ext cx="2128648" cy="511658"/>
          </a:xfrm>
          <a:custGeom>
            <a:avLst/>
            <a:gdLst/>
            <a:ahLst/>
            <a:cxnLst/>
            <a:rect l="l" t="t" r="r" b="b"/>
            <a:pathLst>
              <a:path w="2280284" h="595630">
                <a:moveTo>
                  <a:pt x="0" y="595629"/>
                </a:moveTo>
                <a:lnTo>
                  <a:pt x="2280285" y="595629"/>
                </a:lnTo>
                <a:lnTo>
                  <a:pt x="2280285" y="0"/>
                </a:lnTo>
                <a:lnTo>
                  <a:pt x="0" y="0"/>
                </a:lnTo>
                <a:lnTo>
                  <a:pt x="0" y="595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893045" y="2672087"/>
            <a:ext cx="1842135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5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电动汽</a:t>
            </a:r>
            <a:r>
              <a:rPr sz="1100" i="1" spc="-6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车</a:t>
            </a:r>
            <a:r>
              <a:rPr sz="1100" i="1" spc="-5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充电</a:t>
            </a:r>
            <a:r>
              <a:rPr sz="1100" i="1" spc="-6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和</a:t>
            </a:r>
            <a:r>
              <a:rPr sz="1100" i="1" spc="-5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电池</a:t>
            </a:r>
            <a:r>
              <a:rPr sz="1100" i="1" spc="-6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基础</a:t>
            </a:r>
            <a:r>
              <a:rPr sz="1100" i="1" spc="-5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设施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9906000" y="2895600"/>
            <a:ext cx="446405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6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的发展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2594610" y="3281553"/>
            <a:ext cx="2164715" cy="2058670"/>
          </a:xfrm>
          <a:custGeom>
            <a:avLst/>
            <a:gdLst/>
            <a:ahLst/>
            <a:cxnLst/>
            <a:rect l="l" t="t" r="r" b="b"/>
            <a:pathLst>
              <a:path w="2164715" h="2058670">
                <a:moveTo>
                  <a:pt x="0" y="2058670"/>
                </a:moveTo>
                <a:lnTo>
                  <a:pt x="2164715" y="2058670"/>
                </a:lnTo>
                <a:lnTo>
                  <a:pt x="2164715" y="0"/>
                </a:lnTo>
                <a:lnTo>
                  <a:pt x="0" y="0"/>
                </a:lnTo>
                <a:lnTo>
                  <a:pt x="0" y="2058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594610" y="3281553"/>
            <a:ext cx="2164715" cy="1906227"/>
          </a:xfrm>
          <a:prstGeom prst="rect">
            <a:avLst/>
          </a:prstGeom>
          <a:solidFill>
            <a:srgbClr val="FFFFFF"/>
          </a:solidFill>
          <a:ln w="12700">
            <a:solidFill>
              <a:srgbClr val="E2E2E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29235" marR="85725" indent="170180" algn="just">
              <a:lnSpc>
                <a:spcPct val="137500"/>
              </a:lnSpc>
            </a:pP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–</a:t>
            </a:r>
            <a:r>
              <a:rPr sz="1100" spc="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100" b="1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拥有丰富的铁矿</a:t>
            </a:r>
            <a:r>
              <a:rPr sz="11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、</a:t>
            </a:r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基础 金属和非金属矿物储量，有 利于传统和电动车制造</a:t>
            </a:r>
          </a:p>
          <a:p>
            <a:pPr marL="287020" indent="-166370">
              <a:lnSpc>
                <a:spcPct val="100000"/>
              </a:lnSpc>
              <a:spcBef>
                <a:spcPts val="370"/>
              </a:spcBef>
            </a:pP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– </a:t>
            </a:r>
            <a:r>
              <a:rPr sz="1100" spc="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锂的显著地质潜力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，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锂是锂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 marL="287020">
              <a:lnSpc>
                <a:spcPct val="100000"/>
              </a:lnSpc>
              <a:spcBef>
                <a:spcPts val="610"/>
              </a:spcBef>
            </a:pPr>
            <a:r>
              <a:rPr sz="1100" dirty="0" err="1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离子电池的关键元素</a:t>
            </a:r>
            <a:endParaRPr lang="en-US" sz="1100" dirty="0">
              <a:solidFill>
                <a:srgbClr val="1E1E1E"/>
              </a:solidFill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 marL="287020">
              <a:lnSpc>
                <a:spcPct val="100000"/>
              </a:lnSpc>
              <a:spcBef>
                <a:spcPts val="610"/>
              </a:spcBef>
            </a:pPr>
            <a:endParaRPr lang="en-US" sz="1100" dirty="0">
              <a:solidFill>
                <a:srgbClr val="1E1E1E"/>
              </a:solidFill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 marL="287020">
              <a:lnSpc>
                <a:spcPct val="100000"/>
              </a:lnSpc>
              <a:spcBef>
                <a:spcPts val="610"/>
              </a:spcBef>
            </a:pPr>
            <a:endParaRPr lang="en-US" sz="1100" dirty="0">
              <a:solidFill>
                <a:srgbClr val="1E1E1E"/>
              </a:solidFill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 marL="287020">
              <a:lnSpc>
                <a:spcPct val="100000"/>
              </a:lnSpc>
              <a:spcBef>
                <a:spcPts val="610"/>
              </a:spcBef>
            </a:pPr>
            <a:endParaRPr sz="11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4891911" y="3249801"/>
            <a:ext cx="2223024" cy="1027429"/>
          </a:xfrm>
          <a:custGeom>
            <a:avLst/>
            <a:gdLst/>
            <a:ahLst/>
            <a:cxnLst/>
            <a:rect l="l" t="t" r="r" b="b"/>
            <a:pathLst>
              <a:path w="2395220" h="1016000">
                <a:moveTo>
                  <a:pt x="0" y="1016000"/>
                </a:moveTo>
                <a:lnTo>
                  <a:pt x="2395219" y="1016000"/>
                </a:lnTo>
                <a:lnTo>
                  <a:pt x="2395219" y="0"/>
                </a:lnTo>
                <a:lnTo>
                  <a:pt x="0" y="0"/>
                </a:lnTo>
                <a:lnTo>
                  <a:pt x="0" y="1016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965319" y="3306370"/>
            <a:ext cx="2139950" cy="1250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– </a:t>
            </a:r>
            <a:r>
              <a:rPr sz="1100" spc="10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1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摩</a:t>
            </a:r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托车</a:t>
            </a:r>
            <a:r>
              <a:rPr sz="11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和</a:t>
            </a:r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拖拉</a:t>
            </a:r>
            <a:r>
              <a:rPr sz="11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机</a:t>
            </a:r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的</a:t>
            </a:r>
            <a:r>
              <a:rPr sz="1100" b="1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本</a:t>
            </a:r>
            <a:r>
              <a:rPr sz="1100" b="1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地</a:t>
            </a:r>
            <a:r>
              <a:rPr sz="1100" b="1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化率超过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 marL="64135">
              <a:lnSpc>
                <a:spcPct val="100000"/>
              </a:lnSpc>
              <a:spcBef>
                <a:spcPts val="215"/>
              </a:spcBef>
            </a:pPr>
            <a:r>
              <a:rPr sz="1100" b="1" spc="-5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90%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  <a:p>
            <a:pPr marL="64135" marR="5080" indent="-52069">
              <a:lnSpc>
                <a:spcPct val="149100"/>
              </a:lnSpc>
            </a:pP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– </a:t>
            </a:r>
            <a:r>
              <a:rPr sz="1100" spc="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100" b="1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汽</a:t>
            </a:r>
            <a:r>
              <a:rPr sz="1100" b="1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车</a:t>
            </a:r>
            <a:r>
              <a:rPr sz="1100" b="1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零部件</a:t>
            </a:r>
            <a:r>
              <a:rPr sz="1100" b="1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本</a:t>
            </a:r>
            <a:r>
              <a:rPr sz="1100" b="1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地化</a:t>
            </a:r>
            <a:r>
              <a:rPr sz="1100" b="1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率</a:t>
            </a:r>
            <a:r>
              <a:rPr sz="1100" b="1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约</a:t>
            </a:r>
            <a:r>
              <a:rPr sz="1100" b="1" spc="-15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6</a:t>
            </a:r>
            <a:r>
              <a:rPr sz="1100" b="1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0%</a:t>
            </a:r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；高 科技部</a:t>
            </a:r>
            <a:r>
              <a:rPr sz="11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件</a:t>
            </a:r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（如</a:t>
            </a:r>
            <a:r>
              <a:rPr sz="11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发</a:t>
            </a:r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动机</a:t>
            </a:r>
            <a:r>
              <a:rPr sz="11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、安</a:t>
            </a:r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全气囊</a:t>
            </a:r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)</a:t>
            </a:r>
          </a:p>
        </p:txBody>
      </p:sp>
      <p:sp>
        <p:nvSpPr>
          <p:cNvPr id="103" name="object 103"/>
          <p:cNvSpPr txBox="1"/>
          <p:nvPr/>
        </p:nvSpPr>
        <p:spPr>
          <a:xfrm>
            <a:off x="9711435" y="4421600"/>
            <a:ext cx="2023745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–</a:t>
            </a:r>
            <a:r>
              <a:rPr sz="1100" b="1" spc="-24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sz="1100" b="1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试点</a:t>
            </a:r>
            <a:r>
              <a:rPr sz="1100" b="1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充</a:t>
            </a:r>
            <a:r>
              <a:rPr sz="1100" b="1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电站</a:t>
            </a:r>
            <a:r>
              <a:rPr sz="1100" b="1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较</a:t>
            </a:r>
            <a:r>
              <a:rPr sz="1100" b="1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少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，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且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没有集成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9918954" y="4655048"/>
            <a:ext cx="184213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的城市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或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城际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网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络（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例如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，本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9917558" y="4808411"/>
            <a:ext cx="1721485" cy="462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8400"/>
              </a:lnSpc>
            </a:pP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地制造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商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：特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斯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拉工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业（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A- 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ch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arg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e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）。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258621" y="4388868"/>
            <a:ext cx="2199004" cy="94687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n-PK"/>
            </a:defPPr>
          </a:lstStyle>
          <a:p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</a:rPr>
              <a:t>–两轮/三轮车组装具有部分能力</a:t>
            </a:r>
          </a:p>
          <a:p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</a:rPr>
              <a:t>–</a:t>
            </a:r>
            <a:r>
              <a:rPr sz="1100" dirty="0" err="1">
                <a:latin typeface="SimSun" panose="02010600030101010101" pitchFamily="2" charset="-122"/>
                <a:ea typeface="SimSun" panose="02010600030101010101" pitchFamily="2" charset="-122"/>
              </a:rPr>
              <a:t>电动车和电池的本地组装仍然很</a:t>
            </a:r>
            <a:r>
              <a:rPr sz="1100" dirty="0">
                <a:latin typeface="SimSun" panose="02010600030101010101" pitchFamily="2" charset="-122"/>
                <a:ea typeface="SimSun" panose="02010600030101010101" pitchFamily="2" charset="-122"/>
              </a:rPr>
              <a:t> 少</a:t>
            </a:r>
          </a:p>
        </p:txBody>
      </p:sp>
      <p:sp>
        <p:nvSpPr>
          <p:cNvPr id="109" name="object 109"/>
          <p:cNvSpPr txBox="1"/>
          <p:nvPr/>
        </p:nvSpPr>
        <p:spPr>
          <a:xfrm>
            <a:off x="9686099" y="3231879"/>
            <a:ext cx="2184082" cy="103105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endParaRPr lang="en-US" sz="1100" b="1" spc="-15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  <a:p>
            <a:pPr marL="12700" algn="ctr">
              <a:lnSpc>
                <a:spcPct val="100000"/>
              </a:lnSpc>
            </a:pPr>
            <a:endParaRPr lang="en-US" sz="1100" b="1" spc="-15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  <a:p>
            <a:pPr marL="12700" algn="ctr">
              <a:lnSpc>
                <a:spcPct val="100000"/>
              </a:lnSpc>
            </a:pPr>
            <a:r>
              <a:rPr sz="1100" dirty="0" err="1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不适用</a:t>
            </a:r>
            <a:endParaRPr lang="en-US" sz="1100" dirty="0">
              <a:solidFill>
                <a:srgbClr val="1E1E1E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endParaRPr lang="en-US" sz="1100" b="1" spc="-15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  <a:p>
            <a:pPr marL="12700">
              <a:lnSpc>
                <a:spcPct val="100000"/>
              </a:lnSpc>
            </a:pPr>
            <a:endParaRPr lang="en-US" sz="1100" b="1" spc="-15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  <a:p>
            <a:pPr marL="12700">
              <a:lnSpc>
                <a:spcPct val="100000"/>
              </a:lnSpc>
            </a:pPr>
            <a:endParaRPr sz="11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7238589" y="3256495"/>
            <a:ext cx="2223024" cy="99315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65100" marR="5080" indent="-152400" algn="just">
              <a:lnSpc>
                <a:spcPct val="148400"/>
              </a:lnSpc>
            </a:pP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-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在汽车和两轮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/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三轮车以及传统 </a:t>
            </a:r>
            <a:r>
              <a:rPr sz="1100" dirty="0" err="1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汽车的组装方面具有</a:t>
            </a:r>
            <a:r>
              <a:rPr sz="1100" b="1" dirty="0" err="1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高度成熟</a:t>
            </a:r>
            <a:r>
              <a:rPr sz="1100" b="1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 度</a:t>
            </a:r>
            <a:endParaRPr lang="en-US" sz="1100" b="1" dirty="0">
              <a:solidFill>
                <a:srgbClr val="1E1E1E"/>
              </a:solidFill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 marL="165100" marR="5080" indent="-152400" algn="just">
              <a:lnSpc>
                <a:spcPct val="148400"/>
              </a:lnSpc>
            </a:pPr>
            <a:endParaRPr lang="en-US" sz="1100" b="1" dirty="0">
              <a:solidFill>
                <a:srgbClr val="1E1E1E"/>
              </a:solidFill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 marL="165100" marR="5080" indent="-152400" algn="just">
              <a:lnSpc>
                <a:spcPct val="148400"/>
              </a:lnSpc>
            </a:pPr>
            <a:endParaRPr sz="12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9684384" y="2083307"/>
            <a:ext cx="2280285" cy="215444"/>
          </a:xfrm>
          <a:prstGeom prst="rect">
            <a:avLst/>
          </a:prstGeom>
          <a:solidFill>
            <a:srgbClr val="005C2E"/>
          </a:solidFill>
        </p:spPr>
        <p:txBody>
          <a:bodyPr vert="horz" wrap="square" lIns="0" tIns="0" rIns="0" bIns="0" rtlCol="0">
            <a:spAutoFit/>
          </a:bodyPr>
          <a:lstStyle/>
          <a:p>
            <a:pPr marL="682625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充电基</a:t>
            </a:r>
            <a:r>
              <a:rPr sz="1400" b="1" spc="-15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础</a:t>
            </a:r>
            <a:r>
              <a:rPr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设施</a:t>
            </a:r>
            <a:endParaRPr sz="140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4884290" y="4398811"/>
            <a:ext cx="2247902" cy="937578"/>
          </a:xfrm>
          <a:custGeom>
            <a:avLst/>
            <a:gdLst/>
            <a:ahLst/>
            <a:cxnLst/>
            <a:rect l="l" t="t" r="r" b="b"/>
            <a:pathLst>
              <a:path w="2277109" h="1144270">
                <a:moveTo>
                  <a:pt x="0" y="1144269"/>
                </a:moveTo>
                <a:lnTo>
                  <a:pt x="2277110" y="1144269"/>
                </a:lnTo>
                <a:lnTo>
                  <a:pt x="2277110" y="0"/>
                </a:lnTo>
                <a:lnTo>
                  <a:pt x="0" y="0"/>
                </a:lnTo>
                <a:lnTo>
                  <a:pt x="0" y="1144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4951095" y="4280408"/>
            <a:ext cx="2277110" cy="1061847"/>
          </a:xfrm>
          <a:custGeom>
            <a:avLst/>
            <a:gdLst/>
            <a:ahLst/>
            <a:cxnLst/>
            <a:rect l="l" t="t" r="r" b="b"/>
            <a:pathLst>
              <a:path w="2277109" h="1144270">
                <a:moveTo>
                  <a:pt x="0" y="1144269"/>
                </a:moveTo>
                <a:lnTo>
                  <a:pt x="2277110" y="1144269"/>
                </a:lnTo>
                <a:lnTo>
                  <a:pt x="2277110" y="0"/>
                </a:lnTo>
                <a:lnTo>
                  <a:pt x="0" y="0"/>
                </a:lnTo>
                <a:lnTo>
                  <a:pt x="0" y="1144269"/>
                </a:lnTo>
                <a:close/>
              </a:path>
            </a:pathLst>
          </a:custGeom>
          <a:ln w="6350">
            <a:noFill/>
          </a:ln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070982" y="4442088"/>
            <a:ext cx="198247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核心电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动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车及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其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部件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的</a:t>
            </a:r>
            <a:r>
              <a:rPr sz="1100" b="1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本</a:t>
            </a:r>
            <a:r>
              <a:rPr sz="1100" b="1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地化率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024630" y="4648200"/>
            <a:ext cx="2107562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465">
              <a:lnSpc>
                <a:spcPct val="100000"/>
              </a:lnSpc>
            </a:pPr>
            <a:r>
              <a:rPr sz="1100" b="1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极低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 marL="12700" marR="5080">
              <a:lnSpc>
                <a:spcPct val="144500"/>
              </a:lnSpc>
              <a:spcBef>
                <a:spcPts val="275"/>
              </a:spcBef>
            </a:pP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–</a:t>
            </a:r>
            <a:r>
              <a:rPr sz="1100" spc="-24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电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池单元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、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电机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控制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器和电子 控制单元</a:t>
            </a:r>
            <a:r>
              <a:rPr sz="1100" b="1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1</a:t>
            </a:r>
            <a:r>
              <a:rPr sz="1100" b="1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0</a:t>
            </a:r>
            <a:r>
              <a:rPr sz="1100" b="1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0</a:t>
            </a:r>
            <a:r>
              <a:rPr sz="1100" b="1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%</a:t>
            </a:r>
            <a:r>
              <a:rPr sz="1100" b="1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依</a:t>
            </a:r>
            <a:r>
              <a:rPr sz="1100" b="1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赖</a:t>
            </a:r>
            <a:r>
              <a:rPr sz="1100" b="1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进口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graphicFrame>
        <p:nvGraphicFramePr>
          <p:cNvPr id="95" name="object 95"/>
          <p:cNvGraphicFramePr>
            <a:graphicFrameLocks noGrp="1"/>
          </p:cNvGraphicFramePr>
          <p:nvPr/>
        </p:nvGraphicFramePr>
        <p:xfrm>
          <a:off x="385572" y="2662427"/>
          <a:ext cx="2139950" cy="26835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8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975">
                <a:tc gridSpan="2">
                  <a:txBody>
                    <a:bodyPr/>
                    <a:lstStyle/>
                    <a:p>
                      <a:pPr marL="57404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SimSun"/>
                          <a:cs typeface="SimSun"/>
                        </a:rPr>
                        <a:t>描述</a:t>
                      </a:r>
                      <a:endParaRPr sz="1400" dirty="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solidFill>
                      <a:srgbClr val="005C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990">
                <a:tc rowSpan="2">
                  <a:txBody>
                    <a:bodyPr/>
                    <a:lstStyle/>
                    <a:p>
                      <a:pPr marL="350520" marR="154940" indent="-178435">
                        <a:lnSpc>
                          <a:spcPct val="1121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SimSun"/>
                          <a:cs typeface="SimSun"/>
                        </a:rPr>
                        <a:t>巴基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SimSun"/>
                          <a:cs typeface="SimSun"/>
                        </a:rPr>
                        <a:t>斯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SimSun"/>
                          <a:cs typeface="SimSun"/>
                        </a:rPr>
                        <a:t>坦 现状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R w="57657">
                      <a:solidFill>
                        <a:srgbClr val="FFFFFF"/>
                      </a:solidFill>
                      <a:prstDash val="solid"/>
                    </a:lnR>
                    <a:solidFill>
                      <a:srgbClr val="005C2E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1E1E1E"/>
                          </a:solidFill>
                          <a:latin typeface="Microsoft YaHei UI"/>
                          <a:cs typeface="Microsoft YaHei UI"/>
                        </a:rPr>
                        <a:t>传统汽车</a:t>
                      </a:r>
                      <a:endParaRPr sz="1100">
                        <a:latin typeface="Microsoft YaHei UI"/>
                        <a:cs typeface="Microsoft YaHei UI"/>
                      </a:endParaRPr>
                    </a:p>
                  </a:txBody>
                  <a:tcPr marL="0" marR="0" marT="0" marB="0">
                    <a:lnL w="57657">
                      <a:solidFill>
                        <a:srgbClr val="FFFFFF"/>
                      </a:solidFill>
                      <a:prstDash val="solid"/>
                    </a:lnL>
                    <a:lnB w="66166">
                      <a:solidFill>
                        <a:srgbClr val="F5F5F5"/>
                      </a:solidFill>
                      <a:prstDash val="solid"/>
                    </a:lnB>
                    <a:solidFill>
                      <a:srgbClr val="DDEE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45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7657">
                      <a:solidFill>
                        <a:srgbClr val="FFFFFF"/>
                      </a:solidFill>
                      <a:prstDash val="solid"/>
                    </a:lnR>
                    <a:solidFill>
                      <a:srgbClr val="005C2E"/>
                    </a:solidFill>
                  </a:tcPr>
                </a:tc>
                <a:tc>
                  <a:txBody>
                    <a:bodyPr/>
                    <a:lstStyle/>
                    <a:p>
                      <a:pPr marL="248920">
                        <a:lnSpc>
                          <a:spcPct val="100000"/>
                        </a:lnSpc>
                      </a:pPr>
                      <a:r>
                        <a:rPr sz="1050" b="1" dirty="0">
                          <a:latin typeface="Microsoft YaHei UI"/>
                          <a:cs typeface="Microsoft YaHei UI"/>
                        </a:rPr>
                        <a:t>电动</a:t>
                      </a:r>
                      <a:r>
                        <a:rPr sz="1050" b="1" spc="-15" dirty="0">
                          <a:latin typeface="Microsoft YaHei UI"/>
                          <a:cs typeface="Microsoft YaHei UI"/>
                        </a:rPr>
                        <a:t>汽</a:t>
                      </a:r>
                      <a:r>
                        <a:rPr sz="1050" b="1" dirty="0">
                          <a:latin typeface="Microsoft YaHei UI"/>
                          <a:cs typeface="Microsoft YaHei UI"/>
                        </a:rPr>
                        <a:t>车</a:t>
                      </a:r>
                      <a:endParaRPr sz="1050" dirty="0">
                        <a:latin typeface="Microsoft YaHei UI"/>
                        <a:cs typeface="Microsoft YaHei UI"/>
                      </a:endParaRPr>
                    </a:p>
                  </a:txBody>
                  <a:tcPr marL="0" marR="0" marT="0" marB="0">
                    <a:lnL w="57657">
                      <a:solidFill>
                        <a:srgbClr val="FFFFFF"/>
                      </a:solidFill>
                      <a:prstDash val="solid"/>
                    </a:lnL>
                    <a:lnT w="66166">
                      <a:solidFill>
                        <a:srgbClr val="F5F5F5"/>
                      </a:solidFill>
                      <a:prstDash val="solid"/>
                    </a:lnT>
                    <a:solidFill>
                      <a:srgbClr val="DDEE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773" y="1525524"/>
            <a:ext cx="11938227" cy="4936490"/>
          </a:xfrm>
          <a:custGeom>
            <a:avLst/>
            <a:gdLst/>
            <a:ahLst/>
            <a:cxnLst/>
            <a:rect l="l" t="t" r="r" b="b"/>
            <a:pathLst>
              <a:path w="9144000" h="4936490">
                <a:moveTo>
                  <a:pt x="0" y="4936236"/>
                </a:moveTo>
                <a:lnTo>
                  <a:pt x="9144000" y="4936236"/>
                </a:lnTo>
                <a:lnTo>
                  <a:pt x="9144000" y="0"/>
                </a:lnTo>
                <a:lnTo>
                  <a:pt x="0" y="0"/>
                </a:lnTo>
                <a:lnTo>
                  <a:pt x="0" y="4936236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91493" y="96735"/>
            <a:ext cx="376885" cy="571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25435"/>
            <a:ext cx="3180080" cy="4965601"/>
          </a:xfrm>
          <a:custGeom>
            <a:avLst/>
            <a:gdLst/>
            <a:ahLst/>
            <a:cxnLst/>
            <a:rect l="l" t="t" r="r" b="b"/>
            <a:pathLst>
              <a:path w="3180080" h="4801235">
                <a:moveTo>
                  <a:pt x="0" y="4800854"/>
                </a:moveTo>
                <a:lnTo>
                  <a:pt x="3179699" y="4800854"/>
                </a:lnTo>
                <a:lnTo>
                  <a:pt x="3179699" y="0"/>
                </a:lnTo>
                <a:lnTo>
                  <a:pt x="0" y="0"/>
                </a:lnTo>
                <a:lnTo>
                  <a:pt x="0" y="4800854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1525905"/>
          </a:xfrm>
          <a:custGeom>
            <a:avLst/>
            <a:gdLst/>
            <a:ahLst/>
            <a:cxnLst/>
            <a:rect l="l" t="t" r="r" b="b"/>
            <a:pathLst>
              <a:path w="12192000" h="1525905">
                <a:moveTo>
                  <a:pt x="0" y="1525524"/>
                </a:moveTo>
                <a:lnTo>
                  <a:pt x="12192000" y="1525524"/>
                </a:lnTo>
                <a:lnTo>
                  <a:pt x="12192000" y="0"/>
                </a:lnTo>
                <a:lnTo>
                  <a:pt x="0" y="0"/>
                </a:lnTo>
                <a:lnTo>
                  <a:pt x="0" y="1525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860535" y="1843938"/>
            <a:ext cx="3250692" cy="43447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32036" y="1915388"/>
            <a:ext cx="3112770" cy="4205605"/>
          </a:xfrm>
          <a:custGeom>
            <a:avLst/>
            <a:gdLst/>
            <a:ahLst/>
            <a:cxnLst/>
            <a:rect l="l" t="t" r="r" b="b"/>
            <a:pathLst>
              <a:path w="3112770" h="4205605">
                <a:moveTo>
                  <a:pt x="0" y="4205351"/>
                </a:moveTo>
                <a:lnTo>
                  <a:pt x="3112516" y="4205351"/>
                </a:lnTo>
                <a:lnTo>
                  <a:pt x="3112516" y="0"/>
                </a:lnTo>
                <a:lnTo>
                  <a:pt x="0" y="0"/>
                </a:lnTo>
                <a:lnTo>
                  <a:pt x="0" y="42053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74910" y="5119751"/>
            <a:ext cx="1100874" cy="9074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042145" y="2483256"/>
            <a:ext cx="839152" cy="953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037571" y="3258184"/>
            <a:ext cx="1008710" cy="7371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135359" y="2662339"/>
            <a:ext cx="802868" cy="6836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749788" y="5109273"/>
            <a:ext cx="700138" cy="7958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60509" y="4239094"/>
            <a:ext cx="828878" cy="6057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20180" y="4415663"/>
            <a:ext cx="2795905" cy="600710"/>
          </a:xfrm>
          <a:custGeom>
            <a:avLst/>
            <a:gdLst/>
            <a:ahLst/>
            <a:cxnLst/>
            <a:rect l="l" t="t" r="r" b="b"/>
            <a:pathLst>
              <a:path w="2795904" h="600710">
                <a:moveTo>
                  <a:pt x="0" y="600201"/>
                </a:moveTo>
                <a:lnTo>
                  <a:pt x="2795778" y="600201"/>
                </a:lnTo>
                <a:lnTo>
                  <a:pt x="2795778" y="0"/>
                </a:lnTo>
                <a:lnTo>
                  <a:pt x="0" y="0"/>
                </a:lnTo>
                <a:lnTo>
                  <a:pt x="0" y="600201"/>
                </a:lnTo>
                <a:close/>
              </a:path>
            </a:pathLst>
          </a:custGeom>
          <a:solidFill>
            <a:srgbClr val="CCDED4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403338" y="4483696"/>
            <a:ext cx="145211" cy="1288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90054" y="4541139"/>
            <a:ext cx="259079" cy="128905"/>
          </a:xfrm>
          <a:custGeom>
            <a:avLst/>
            <a:gdLst/>
            <a:ahLst/>
            <a:cxnLst/>
            <a:rect l="l" t="t" r="r" b="b"/>
            <a:pathLst>
              <a:path w="259079" h="128904">
                <a:moveTo>
                  <a:pt x="113283" y="0"/>
                </a:moveTo>
                <a:lnTo>
                  <a:pt x="32638" y="0"/>
                </a:lnTo>
                <a:lnTo>
                  <a:pt x="0" y="25908"/>
                </a:lnTo>
                <a:lnTo>
                  <a:pt x="2539" y="36068"/>
                </a:lnTo>
                <a:lnTo>
                  <a:pt x="9651" y="44323"/>
                </a:lnTo>
                <a:lnTo>
                  <a:pt x="20065" y="49784"/>
                </a:lnTo>
                <a:lnTo>
                  <a:pt x="32638" y="51689"/>
                </a:lnTo>
                <a:lnTo>
                  <a:pt x="89915" y="51689"/>
                </a:lnTo>
                <a:lnTo>
                  <a:pt x="97027" y="57403"/>
                </a:lnTo>
                <a:lnTo>
                  <a:pt x="97027" y="72009"/>
                </a:lnTo>
                <a:lnTo>
                  <a:pt x="89915" y="77597"/>
                </a:lnTo>
                <a:lnTo>
                  <a:pt x="32638" y="77597"/>
                </a:lnTo>
                <a:lnTo>
                  <a:pt x="19684" y="79629"/>
                </a:lnTo>
                <a:lnTo>
                  <a:pt x="9397" y="85344"/>
                </a:lnTo>
                <a:lnTo>
                  <a:pt x="2539" y="93472"/>
                </a:lnTo>
                <a:lnTo>
                  <a:pt x="0" y="103505"/>
                </a:lnTo>
                <a:lnTo>
                  <a:pt x="2539" y="113411"/>
                </a:lnTo>
                <a:lnTo>
                  <a:pt x="9397" y="121412"/>
                </a:lnTo>
                <a:lnTo>
                  <a:pt x="19684" y="126873"/>
                </a:lnTo>
                <a:lnTo>
                  <a:pt x="32638" y="128778"/>
                </a:lnTo>
                <a:lnTo>
                  <a:pt x="258571" y="128778"/>
                </a:lnTo>
                <a:lnTo>
                  <a:pt x="258571" y="116459"/>
                </a:lnTo>
                <a:lnTo>
                  <a:pt x="23367" y="116459"/>
                </a:lnTo>
                <a:lnTo>
                  <a:pt x="16255" y="110871"/>
                </a:lnTo>
                <a:lnTo>
                  <a:pt x="16255" y="96139"/>
                </a:lnTo>
                <a:lnTo>
                  <a:pt x="23367" y="90551"/>
                </a:lnTo>
                <a:lnTo>
                  <a:pt x="80771" y="90551"/>
                </a:lnTo>
                <a:lnTo>
                  <a:pt x="93598" y="88519"/>
                </a:lnTo>
                <a:lnTo>
                  <a:pt x="103885" y="83058"/>
                </a:lnTo>
                <a:lnTo>
                  <a:pt x="110870" y="74930"/>
                </a:lnTo>
                <a:lnTo>
                  <a:pt x="113283" y="64643"/>
                </a:lnTo>
                <a:lnTo>
                  <a:pt x="110743" y="54483"/>
                </a:lnTo>
                <a:lnTo>
                  <a:pt x="103631" y="46228"/>
                </a:lnTo>
                <a:lnTo>
                  <a:pt x="93344" y="40767"/>
                </a:lnTo>
                <a:lnTo>
                  <a:pt x="80771" y="38862"/>
                </a:lnTo>
                <a:lnTo>
                  <a:pt x="23367" y="38862"/>
                </a:lnTo>
                <a:lnTo>
                  <a:pt x="16255" y="33147"/>
                </a:lnTo>
                <a:lnTo>
                  <a:pt x="16255" y="18542"/>
                </a:lnTo>
                <a:lnTo>
                  <a:pt x="23367" y="12954"/>
                </a:lnTo>
                <a:lnTo>
                  <a:pt x="113283" y="12954"/>
                </a:lnTo>
                <a:lnTo>
                  <a:pt x="113283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20180" y="3165487"/>
            <a:ext cx="1372870" cy="600710"/>
          </a:xfrm>
          <a:custGeom>
            <a:avLst/>
            <a:gdLst/>
            <a:ahLst/>
            <a:cxnLst/>
            <a:rect l="l" t="t" r="r" b="b"/>
            <a:pathLst>
              <a:path w="1372870" h="600710">
                <a:moveTo>
                  <a:pt x="0" y="600189"/>
                </a:moveTo>
                <a:lnTo>
                  <a:pt x="1372616" y="600189"/>
                </a:lnTo>
                <a:lnTo>
                  <a:pt x="1372616" y="0"/>
                </a:lnTo>
                <a:lnTo>
                  <a:pt x="0" y="0"/>
                </a:lnTo>
                <a:lnTo>
                  <a:pt x="0" y="600189"/>
                </a:lnTo>
                <a:close/>
              </a:path>
            </a:pathLst>
          </a:custGeom>
          <a:solidFill>
            <a:srgbClr val="CCDED4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444231" y="3165487"/>
            <a:ext cx="1372870" cy="600710"/>
          </a:xfrm>
          <a:custGeom>
            <a:avLst/>
            <a:gdLst/>
            <a:ahLst/>
            <a:cxnLst/>
            <a:rect l="l" t="t" r="r" b="b"/>
            <a:pathLst>
              <a:path w="1372870" h="600710">
                <a:moveTo>
                  <a:pt x="0" y="600189"/>
                </a:moveTo>
                <a:lnTo>
                  <a:pt x="1372616" y="600189"/>
                </a:lnTo>
                <a:lnTo>
                  <a:pt x="1372616" y="0"/>
                </a:lnTo>
                <a:lnTo>
                  <a:pt x="0" y="0"/>
                </a:lnTo>
                <a:lnTo>
                  <a:pt x="0" y="600189"/>
                </a:lnTo>
                <a:close/>
              </a:path>
            </a:pathLst>
          </a:custGeom>
          <a:solidFill>
            <a:srgbClr val="CCDED4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028178" y="3202558"/>
            <a:ext cx="52069" cy="64135"/>
          </a:xfrm>
          <a:custGeom>
            <a:avLst/>
            <a:gdLst/>
            <a:ahLst/>
            <a:cxnLst/>
            <a:rect l="l" t="t" r="r" b="b"/>
            <a:pathLst>
              <a:path w="52070" h="64135">
                <a:moveTo>
                  <a:pt x="34671" y="0"/>
                </a:moveTo>
                <a:lnTo>
                  <a:pt x="17272" y="0"/>
                </a:lnTo>
                <a:lnTo>
                  <a:pt x="17272" y="51053"/>
                </a:lnTo>
                <a:lnTo>
                  <a:pt x="0" y="63880"/>
                </a:lnTo>
                <a:lnTo>
                  <a:pt x="51943" y="63880"/>
                </a:lnTo>
                <a:lnTo>
                  <a:pt x="34671" y="51053"/>
                </a:lnTo>
                <a:lnTo>
                  <a:pt x="34671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011541" y="3266440"/>
            <a:ext cx="86360" cy="52069"/>
          </a:xfrm>
          <a:custGeom>
            <a:avLst/>
            <a:gdLst/>
            <a:ahLst/>
            <a:cxnLst/>
            <a:rect l="l" t="t" r="r" b="b"/>
            <a:pathLst>
              <a:path w="86359" h="52070">
                <a:moveTo>
                  <a:pt x="33908" y="25780"/>
                </a:moveTo>
                <a:lnTo>
                  <a:pt x="17398" y="25780"/>
                </a:lnTo>
                <a:lnTo>
                  <a:pt x="17398" y="51688"/>
                </a:lnTo>
                <a:lnTo>
                  <a:pt x="68579" y="51688"/>
                </a:lnTo>
                <a:lnTo>
                  <a:pt x="68579" y="38734"/>
                </a:lnTo>
                <a:lnTo>
                  <a:pt x="33908" y="38734"/>
                </a:lnTo>
                <a:lnTo>
                  <a:pt x="33908" y="25780"/>
                </a:lnTo>
                <a:close/>
              </a:path>
              <a:path w="86359" h="52070">
                <a:moveTo>
                  <a:pt x="68579" y="0"/>
                </a:moveTo>
                <a:lnTo>
                  <a:pt x="68579" y="12953"/>
                </a:lnTo>
                <a:lnTo>
                  <a:pt x="51307" y="12953"/>
                </a:lnTo>
                <a:lnTo>
                  <a:pt x="51307" y="38734"/>
                </a:lnTo>
                <a:lnTo>
                  <a:pt x="68579" y="38734"/>
                </a:lnTo>
                <a:lnTo>
                  <a:pt x="68579" y="25780"/>
                </a:lnTo>
                <a:lnTo>
                  <a:pt x="85978" y="25780"/>
                </a:lnTo>
                <a:lnTo>
                  <a:pt x="85978" y="12953"/>
                </a:lnTo>
                <a:lnTo>
                  <a:pt x="68579" y="0"/>
                </a:lnTo>
                <a:close/>
              </a:path>
              <a:path w="86359" h="52070">
                <a:moveTo>
                  <a:pt x="17398" y="0"/>
                </a:moveTo>
                <a:lnTo>
                  <a:pt x="0" y="12953"/>
                </a:lnTo>
                <a:lnTo>
                  <a:pt x="0" y="25780"/>
                </a:lnTo>
                <a:lnTo>
                  <a:pt x="51307" y="25780"/>
                </a:lnTo>
                <a:lnTo>
                  <a:pt x="51307" y="12953"/>
                </a:lnTo>
                <a:lnTo>
                  <a:pt x="17398" y="12953"/>
                </a:lnTo>
                <a:lnTo>
                  <a:pt x="17398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994142" y="3401377"/>
            <a:ext cx="275590" cy="0"/>
          </a:xfrm>
          <a:custGeom>
            <a:avLst/>
            <a:gdLst/>
            <a:ahLst/>
            <a:cxnLst/>
            <a:rect l="l" t="t" r="r" b="b"/>
            <a:pathLst>
              <a:path w="275590">
                <a:moveTo>
                  <a:pt x="0" y="0"/>
                </a:moveTo>
                <a:lnTo>
                  <a:pt x="275208" y="0"/>
                </a:lnTo>
              </a:path>
            </a:pathLst>
          </a:custGeom>
          <a:ln w="14096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994142" y="3330447"/>
            <a:ext cx="275590" cy="64135"/>
          </a:xfrm>
          <a:custGeom>
            <a:avLst/>
            <a:gdLst/>
            <a:ahLst/>
            <a:cxnLst/>
            <a:rect l="l" t="t" r="r" b="b"/>
            <a:pathLst>
              <a:path w="275590" h="64135">
                <a:moveTo>
                  <a:pt x="39242" y="51562"/>
                </a:moveTo>
                <a:lnTo>
                  <a:pt x="30225" y="51562"/>
                </a:lnTo>
                <a:lnTo>
                  <a:pt x="26415" y="54356"/>
                </a:lnTo>
                <a:lnTo>
                  <a:pt x="26415" y="61087"/>
                </a:lnTo>
                <a:lnTo>
                  <a:pt x="30225" y="63881"/>
                </a:lnTo>
                <a:lnTo>
                  <a:pt x="39242" y="63881"/>
                </a:lnTo>
                <a:lnTo>
                  <a:pt x="43052" y="61087"/>
                </a:lnTo>
                <a:lnTo>
                  <a:pt x="43052" y="54356"/>
                </a:lnTo>
                <a:lnTo>
                  <a:pt x="39242" y="51562"/>
                </a:lnTo>
                <a:close/>
              </a:path>
              <a:path w="275590" h="64135">
                <a:moveTo>
                  <a:pt x="73913" y="51562"/>
                </a:moveTo>
                <a:lnTo>
                  <a:pt x="64134" y="51562"/>
                </a:lnTo>
                <a:lnTo>
                  <a:pt x="60324" y="54356"/>
                </a:lnTo>
                <a:lnTo>
                  <a:pt x="61086" y="57785"/>
                </a:lnTo>
                <a:lnTo>
                  <a:pt x="61086" y="61087"/>
                </a:lnTo>
                <a:lnTo>
                  <a:pt x="64896" y="63881"/>
                </a:lnTo>
                <a:lnTo>
                  <a:pt x="73913" y="63881"/>
                </a:lnTo>
                <a:lnTo>
                  <a:pt x="77723" y="61087"/>
                </a:lnTo>
                <a:lnTo>
                  <a:pt x="77723" y="54356"/>
                </a:lnTo>
                <a:lnTo>
                  <a:pt x="73913" y="51562"/>
                </a:lnTo>
                <a:close/>
              </a:path>
              <a:path w="275590" h="64135">
                <a:moveTo>
                  <a:pt x="107822" y="51562"/>
                </a:moveTo>
                <a:lnTo>
                  <a:pt x="98805" y="51562"/>
                </a:lnTo>
                <a:lnTo>
                  <a:pt x="94995" y="54356"/>
                </a:lnTo>
                <a:lnTo>
                  <a:pt x="94995" y="61087"/>
                </a:lnTo>
                <a:lnTo>
                  <a:pt x="98805" y="63881"/>
                </a:lnTo>
                <a:lnTo>
                  <a:pt x="107822" y="63881"/>
                </a:lnTo>
                <a:lnTo>
                  <a:pt x="111632" y="61087"/>
                </a:lnTo>
                <a:lnTo>
                  <a:pt x="111632" y="54356"/>
                </a:lnTo>
                <a:lnTo>
                  <a:pt x="107822" y="51562"/>
                </a:lnTo>
                <a:close/>
              </a:path>
              <a:path w="275590" h="64135">
                <a:moveTo>
                  <a:pt x="142493" y="51562"/>
                </a:moveTo>
                <a:lnTo>
                  <a:pt x="133476" y="51562"/>
                </a:lnTo>
                <a:lnTo>
                  <a:pt x="129666" y="54356"/>
                </a:lnTo>
                <a:lnTo>
                  <a:pt x="129666" y="61087"/>
                </a:lnTo>
                <a:lnTo>
                  <a:pt x="133476" y="63881"/>
                </a:lnTo>
                <a:lnTo>
                  <a:pt x="142493" y="63881"/>
                </a:lnTo>
                <a:lnTo>
                  <a:pt x="146303" y="61087"/>
                </a:lnTo>
                <a:lnTo>
                  <a:pt x="146303" y="54356"/>
                </a:lnTo>
                <a:lnTo>
                  <a:pt x="142493" y="51562"/>
                </a:lnTo>
                <a:close/>
              </a:path>
              <a:path w="275590" h="64135">
                <a:moveTo>
                  <a:pt x="176402" y="51562"/>
                </a:moveTo>
                <a:lnTo>
                  <a:pt x="167385" y="51562"/>
                </a:lnTo>
                <a:lnTo>
                  <a:pt x="163702" y="54356"/>
                </a:lnTo>
                <a:lnTo>
                  <a:pt x="163702" y="61087"/>
                </a:lnTo>
                <a:lnTo>
                  <a:pt x="167385" y="63881"/>
                </a:lnTo>
                <a:lnTo>
                  <a:pt x="176402" y="63881"/>
                </a:lnTo>
                <a:lnTo>
                  <a:pt x="180212" y="61087"/>
                </a:lnTo>
                <a:lnTo>
                  <a:pt x="180212" y="54356"/>
                </a:lnTo>
                <a:lnTo>
                  <a:pt x="176402" y="51562"/>
                </a:lnTo>
                <a:close/>
              </a:path>
              <a:path w="275590" h="64135">
                <a:moveTo>
                  <a:pt x="211200" y="51562"/>
                </a:moveTo>
                <a:lnTo>
                  <a:pt x="202056" y="51562"/>
                </a:lnTo>
                <a:lnTo>
                  <a:pt x="198373" y="54356"/>
                </a:lnTo>
                <a:lnTo>
                  <a:pt x="198373" y="61087"/>
                </a:lnTo>
                <a:lnTo>
                  <a:pt x="202056" y="63881"/>
                </a:lnTo>
                <a:lnTo>
                  <a:pt x="211200" y="63881"/>
                </a:lnTo>
                <a:lnTo>
                  <a:pt x="214883" y="61087"/>
                </a:lnTo>
                <a:lnTo>
                  <a:pt x="214883" y="54356"/>
                </a:lnTo>
                <a:lnTo>
                  <a:pt x="211200" y="51562"/>
                </a:lnTo>
                <a:close/>
              </a:path>
              <a:path w="275590" h="64135">
                <a:moveTo>
                  <a:pt x="245109" y="51562"/>
                </a:moveTo>
                <a:lnTo>
                  <a:pt x="236727" y="51562"/>
                </a:lnTo>
                <a:lnTo>
                  <a:pt x="233044" y="54356"/>
                </a:lnTo>
                <a:lnTo>
                  <a:pt x="233044" y="61087"/>
                </a:lnTo>
                <a:lnTo>
                  <a:pt x="236727" y="63881"/>
                </a:lnTo>
                <a:lnTo>
                  <a:pt x="245871" y="63881"/>
                </a:lnTo>
                <a:lnTo>
                  <a:pt x="249554" y="61087"/>
                </a:lnTo>
                <a:lnTo>
                  <a:pt x="249554" y="54356"/>
                </a:lnTo>
                <a:lnTo>
                  <a:pt x="245109" y="51562"/>
                </a:lnTo>
                <a:close/>
              </a:path>
              <a:path w="275590" h="64135">
                <a:moveTo>
                  <a:pt x="255650" y="38735"/>
                </a:moveTo>
                <a:lnTo>
                  <a:pt x="19684" y="38735"/>
                </a:lnTo>
                <a:lnTo>
                  <a:pt x="0" y="51562"/>
                </a:lnTo>
                <a:lnTo>
                  <a:pt x="275208" y="51562"/>
                </a:lnTo>
                <a:lnTo>
                  <a:pt x="255650" y="38735"/>
                </a:lnTo>
                <a:close/>
              </a:path>
              <a:path w="275590" h="64135">
                <a:moveTo>
                  <a:pt x="138048" y="508"/>
                </a:moveTo>
                <a:lnTo>
                  <a:pt x="103377" y="508"/>
                </a:lnTo>
                <a:lnTo>
                  <a:pt x="103377" y="38735"/>
                </a:lnTo>
                <a:lnTo>
                  <a:pt x="154558" y="38735"/>
                </a:lnTo>
                <a:lnTo>
                  <a:pt x="154558" y="26289"/>
                </a:lnTo>
                <a:lnTo>
                  <a:pt x="120649" y="26289"/>
                </a:lnTo>
                <a:lnTo>
                  <a:pt x="120649" y="13462"/>
                </a:lnTo>
                <a:lnTo>
                  <a:pt x="138048" y="13462"/>
                </a:lnTo>
                <a:lnTo>
                  <a:pt x="138048" y="508"/>
                </a:lnTo>
                <a:close/>
              </a:path>
              <a:path w="275590" h="64135">
                <a:moveTo>
                  <a:pt x="223900" y="0"/>
                </a:moveTo>
                <a:lnTo>
                  <a:pt x="189229" y="0"/>
                </a:lnTo>
                <a:lnTo>
                  <a:pt x="189229" y="38735"/>
                </a:lnTo>
                <a:lnTo>
                  <a:pt x="240537" y="38735"/>
                </a:lnTo>
                <a:lnTo>
                  <a:pt x="240537" y="25781"/>
                </a:lnTo>
                <a:lnTo>
                  <a:pt x="206628" y="25781"/>
                </a:lnTo>
                <a:lnTo>
                  <a:pt x="206628" y="12827"/>
                </a:lnTo>
                <a:lnTo>
                  <a:pt x="223900" y="12827"/>
                </a:lnTo>
                <a:lnTo>
                  <a:pt x="223900" y="0"/>
                </a:lnTo>
                <a:close/>
              </a:path>
              <a:path w="275590" h="64135">
                <a:moveTo>
                  <a:pt x="154558" y="508"/>
                </a:moveTo>
                <a:lnTo>
                  <a:pt x="138048" y="508"/>
                </a:lnTo>
                <a:lnTo>
                  <a:pt x="138048" y="26289"/>
                </a:lnTo>
                <a:lnTo>
                  <a:pt x="154558" y="26289"/>
                </a:lnTo>
                <a:lnTo>
                  <a:pt x="154558" y="508"/>
                </a:lnTo>
                <a:close/>
              </a:path>
              <a:path w="275590" h="64135">
                <a:moveTo>
                  <a:pt x="240537" y="0"/>
                </a:moveTo>
                <a:lnTo>
                  <a:pt x="223900" y="0"/>
                </a:lnTo>
                <a:lnTo>
                  <a:pt x="223900" y="25781"/>
                </a:lnTo>
                <a:lnTo>
                  <a:pt x="240537" y="25781"/>
                </a:lnTo>
                <a:lnTo>
                  <a:pt x="240537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86981" y="3215728"/>
            <a:ext cx="241350" cy="1916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20180" y="3790569"/>
            <a:ext cx="2795905" cy="600710"/>
          </a:xfrm>
          <a:custGeom>
            <a:avLst/>
            <a:gdLst/>
            <a:ahLst/>
            <a:cxnLst/>
            <a:rect l="l" t="t" r="r" b="b"/>
            <a:pathLst>
              <a:path w="2795904" h="600710">
                <a:moveTo>
                  <a:pt x="0" y="600201"/>
                </a:moveTo>
                <a:lnTo>
                  <a:pt x="2795778" y="600201"/>
                </a:lnTo>
                <a:lnTo>
                  <a:pt x="2795778" y="0"/>
                </a:lnTo>
                <a:lnTo>
                  <a:pt x="0" y="0"/>
                </a:lnTo>
                <a:lnTo>
                  <a:pt x="0" y="600201"/>
                </a:lnTo>
                <a:close/>
              </a:path>
            </a:pathLst>
          </a:custGeom>
          <a:solidFill>
            <a:srgbClr val="CCDED4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315707" y="3858514"/>
            <a:ext cx="52069" cy="64135"/>
          </a:xfrm>
          <a:custGeom>
            <a:avLst/>
            <a:gdLst/>
            <a:ahLst/>
            <a:cxnLst/>
            <a:rect l="l" t="t" r="r" b="b"/>
            <a:pathLst>
              <a:path w="52070" h="64135">
                <a:moveTo>
                  <a:pt x="34671" y="0"/>
                </a:moveTo>
                <a:lnTo>
                  <a:pt x="17272" y="0"/>
                </a:lnTo>
                <a:lnTo>
                  <a:pt x="17272" y="51053"/>
                </a:lnTo>
                <a:lnTo>
                  <a:pt x="0" y="64007"/>
                </a:lnTo>
                <a:lnTo>
                  <a:pt x="51943" y="64007"/>
                </a:lnTo>
                <a:lnTo>
                  <a:pt x="34671" y="51053"/>
                </a:lnTo>
                <a:lnTo>
                  <a:pt x="34671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299070" y="3922521"/>
            <a:ext cx="86360" cy="52069"/>
          </a:xfrm>
          <a:custGeom>
            <a:avLst/>
            <a:gdLst/>
            <a:ahLst/>
            <a:cxnLst/>
            <a:rect l="l" t="t" r="r" b="b"/>
            <a:pathLst>
              <a:path w="86359" h="52070">
                <a:moveTo>
                  <a:pt x="33908" y="25780"/>
                </a:moveTo>
                <a:lnTo>
                  <a:pt x="17398" y="25780"/>
                </a:lnTo>
                <a:lnTo>
                  <a:pt x="17398" y="51561"/>
                </a:lnTo>
                <a:lnTo>
                  <a:pt x="68579" y="51561"/>
                </a:lnTo>
                <a:lnTo>
                  <a:pt x="68579" y="38734"/>
                </a:lnTo>
                <a:lnTo>
                  <a:pt x="33908" y="38734"/>
                </a:lnTo>
                <a:lnTo>
                  <a:pt x="33908" y="25780"/>
                </a:lnTo>
                <a:close/>
              </a:path>
              <a:path w="86359" h="52070">
                <a:moveTo>
                  <a:pt x="68579" y="0"/>
                </a:moveTo>
                <a:lnTo>
                  <a:pt x="68579" y="12953"/>
                </a:lnTo>
                <a:lnTo>
                  <a:pt x="51307" y="12953"/>
                </a:lnTo>
                <a:lnTo>
                  <a:pt x="51307" y="38734"/>
                </a:lnTo>
                <a:lnTo>
                  <a:pt x="68579" y="38734"/>
                </a:lnTo>
                <a:lnTo>
                  <a:pt x="68579" y="25780"/>
                </a:lnTo>
                <a:lnTo>
                  <a:pt x="85978" y="25780"/>
                </a:lnTo>
                <a:lnTo>
                  <a:pt x="85978" y="12953"/>
                </a:lnTo>
                <a:lnTo>
                  <a:pt x="68579" y="0"/>
                </a:lnTo>
                <a:close/>
              </a:path>
              <a:path w="86359" h="52070">
                <a:moveTo>
                  <a:pt x="17398" y="0"/>
                </a:moveTo>
                <a:lnTo>
                  <a:pt x="0" y="12953"/>
                </a:lnTo>
                <a:lnTo>
                  <a:pt x="0" y="25780"/>
                </a:lnTo>
                <a:lnTo>
                  <a:pt x="51307" y="25780"/>
                </a:lnTo>
                <a:lnTo>
                  <a:pt x="51307" y="12953"/>
                </a:lnTo>
                <a:lnTo>
                  <a:pt x="17398" y="12953"/>
                </a:lnTo>
                <a:lnTo>
                  <a:pt x="17398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281671" y="4057459"/>
            <a:ext cx="275590" cy="0"/>
          </a:xfrm>
          <a:custGeom>
            <a:avLst/>
            <a:gdLst/>
            <a:ahLst/>
            <a:cxnLst/>
            <a:rect l="l" t="t" r="r" b="b"/>
            <a:pathLst>
              <a:path w="275590">
                <a:moveTo>
                  <a:pt x="0" y="0"/>
                </a:moveTo>
                <a:lnTo>
                  <a:pt x="275208" y="0"/>
                </a:lnTo>
              </a:path>
            </a:pathLst>
          </a:custGeom>
          <a:ln w="14096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281671" y="3986529"/>
            <a:ext cx="275590" cy="64135"/>
          </a:xfrm>
          <a:custGeom>
            <a:avLst/>
            <a:gdLst/>
            <a:ahLst/>
            <a:cxnLst/>
            <a:rect l="l" t="t" r="r" b="b"/>
            <a:pathLst>
              <a:path w="275590" h="64135">
                <a:moveTo>
                  <a:pt x="39242" y="51562"/>
                </a:moveTo>
                <a:lnTo>
                  <a:pt x="30225" y="51562"/>
                </a:lnTo>
                <a:lnTo>
                  <a:pt x="26415" y="54356"/>
                </a:lnTo>
                <a:lnTo>
                  <a:pt x="26415" y="61087"/>
                </a:lnTo>
                <a:lnTo>
                  <a:pt x="30225" y="63881"/>
                </a:lnTo>
                <a:lnTo>
                  <a:pt x="39242" y="63881"/>
                </a:lnTo>
                <a:lnTo>
                  <a:pt x="43052" y="61087"/>
                </a:lnTo>
                <a:lnTo>
                  <a:pt x="43052" y="54356"/>
                </a:lnTo>
                <a:lnTo>
                  <a:pt x="39242" y="51562"/>
                </a:lnTo>
                <a:close/>
              </a:path>
              <a:path w="275590" h="64135">
                <a:moveTo>
                  <a:pt x="73913" y="51562"/>
                </a:moveTo>
                <a:lnTo>
                  <a:pt x="64134" y="51562"/>
                </a:lnTo>
                <a:lnTo>
                  <a:pt x="60324" y="54356"/>
                </a:lnTo>
                <a:lnTo>
                  <a:pt x="61086" y="57785"/>
                </a:lnTo>
                <a:lnTo>
                  <a:pt x="61086" y="61087"/>
                </a:lnTo>
                <a:lnTo>
                  <a:pt x="64896" y="63881"/>
                </a:lnTo>
                <a:lnTo>
                  <a:pt x="73913" y="63881"/>
                </a:lnTo>
                <a:lnTo>
                  <a:pt x="77723" y="61087"/>
                </a:lnTo>
                <a:lnTo>
                  <a:pt x="77723" y="54356"/>
                </a:lnTo>
                <a:lnTo>
                  <a:pt x="73913" y="51562"/>
                </a:lnTo>
                <a:close/>
              </a:path>
              <a:path w="275590" h="64135">
                <a:moveTo>
                  <a:pt x="107822" y="51562"/>
                </a:moveTo>
                <a:lnTo>
                  <a:pt x="98805" y="51562"/>
                </a:lnTo>
                <a:lnTo>
                  <a:pt x="94995" y="54356"/>
                </a:lnTo>
                <a:lnTo>
                  <a:pt x="94995" y="61087"/>
                </a:lnTo>
                <a:lnTo>
                  <a:pt x="98805" y="63881"/>
                </a:lnTo>
                <a:lnTo>
                  <a:pt x="107822" y="63881"/>
                </a:lnTo>
                <a:lnTo>
                  <a:pt x="111632" y="61087"/>
                </a:lnTo>
                <a:lnTo>
                  <a:pt x="111632" y="54356"/>
                </a:lnTo>
                <a:lnTo>
                  <a:pt x="107822" y="51562"/>
                </a:lnTo>
                <a:close/>
              </a:path>
              <a:path w="275590" h="64135">
                <a:moveTo>
                  <a:pt x="142493" y="51562"/>
                </a:moveTo>
                <a:lnTo>
                  <a:pt x="133476" y="51562"/>
                </a:lnTo>
                <a:lnTo>
                  <a:pt x="129793" y="54356"/>
                </a:lnTo>
                <a:lnTo>
                  <a:pt x="129793" y="61087"/>
                </a:lnTo>
                <a:lnTo>
                  <a:pt x="133476" y="63881"/>
                </a:lnTo>
                <a:lnTo>
                  <a:pt x="142493" y="63881"/>
                </a:lnTo>
                <a:lnTo>
                  <a:pt x="146303" y="61087"/>
                </a:lnTo>
                <a:lnTo>
                  <a:pt x="146303" y="54356"/>
                </a:lnTo>
                <a:lnTo>
                  <a:pt x="142493" y="51562"/>
                </a:lnTo>
                <a:close/>
              </a:path>
              <a:path w="275590" h="64135">
                <a:moveTo>
                  <a:pt x="176529" y="51562"/>
                </a:moveTo>
                <a:lnTo>
                  <a:pt x="167385" y="51562"/>
                </a:lnTo>
                <a:lnTo>
                  <a:pt x="163702" y="54356"/>
                </a:lnTo>
                <a:lnTo>
                  <a:pt x="163702" y="61087"/>
                </a:lnTo>
                <a:lnTo>
                  <a:pt x="167385" y="63881"/>
                </a:lnTo>
                <a:lnTo>
                  <a:pt x="176529" y="63881"/>
                </a:lnTo>
                <a:lnTo>
                  <a:pt x="180212" y="61087"/>
                </a:lnTo>
                <a:lnTo>
                  <a:pt x="180212" y="54356"/>
                </a:lnTo>
                <a:lnTo>
                  <a:pt x="176529" y="51562"/>
                </a:lnTo>
                <a:close/>
              </a:path>
              <a:path w="275590" h="64135">
                <a:moveTo>
                  <a:pt x="211200" y="51562"/>
                </a:moveTo>
                <a:lnTo>
                  <a:pt x="202056" y="51562"/>
                </a:lnTo>
                <a:lnTo>
                  <a:pt x="198373" y="54356"/>
                </a:lnTo>
                <a:lnTo>
                  <a:pt x="198373" y="61087"/>
                </a:lnTo>
                <a:lnTo>
                  <a:pt x="202056" y="63881"/>
                </a:lnTo>
                <a:lnTo>
                  <a:pt x="211200" y="63881"/>
                </a:lnTo>
                <a:lnTo>
                  <a:pt x="214883" y="61087"/>
                </a:lnTo>
                <a:lnTo>
                  <a:pt x="214883" y="54356"/>
                </a:lnTo>
                <a:lnTo>
                  <a:pt x="211200" y="51562"/>
                </a:lnTo>
                <a:close/>
              </a:path>
              <a:path w="275590" h="64135">
                <a:moveTo>
                  <a:pt x="245109" y="51562"/>
                </a:moveTo>
                <a:lnTo>
                  <a:pt x="236727" y="51562"/>
                </a:lnTo>
                <a:lnTo>
                  <a:pt x="233044" y="54356"/>
                </a:lnTo>
                <a:lnTo>
                  <a:pt x="233044" y="61087"/>
                </a:lnTo>
                <a:lnTo>
                  <a:pt x="236727" y="63881"/>
                </a:lnTo>
                <a:lnTo>
                  <a:pt x="245871" y="63881"/>
                </a:lnTo>
                <a:lnTo>
                  <a:pt x="249554" y="61087"/>
                </a:lnTo>
                <a:lnTo>
                  <a:pt x="249554" y="54356"/>
                </a:lnTo>
                <a:lnTo>
                  <a:pt x="245109" y="51562"/>
                </a:lnTo>
                <a:close/>
              </a:path>
              <a:path w="275590" h="64135">
                <a:moveTo>
                  <a:pt x="255650" y="38608"/>
                </a:moveTo>
                <a:lnTo>
                  <a:pt x="19684" y="38608"/>
                </a:lnTo>
                <a:lnTo>
                  <a:pt x="0" y="51562"/>
                </a:lnTo>
                <a:lnTo>
                  <a:pt x="275208" y="51562"/>
                </a:lnTo>
                <a:lnTo>
                  <a:pt x="255650" y="38608"/>
                </a:lnTo>
                <a:close/>
              </a:path>
              <a:path w="275590" h="64135">
                <a:moveTo>
                  <a:pt x="138048" y="508"/>
                </a:moveTo>
                <a:lnTo>
                  <a:pt x="103377" y="508"/>
                </a:lnTo>
                <a:lnTo>
                  <a:pt x="103377" y="38608"/>
                </a:lnTo>
                <a:lnTo>
                  <a:pt x="154558" y="38608"/>
                </a:lnTo>
                <a:lnTo>
                  <a:pt x="154558" y="26289"/>
                </a:lnTo>
                <a:lnTo>
                  <a:pt x="120649" y="26289"/>
                </a:lnTo>
                <a:lnTo>
                  <a:pt x="120649" y="13462"/>
                </a:lnTo>
                <a:lnTo>
                  <a:pt x="138048" y="13462"/>
                </a:lnTo>
                <a:lnTo>
                  <a:pt x="138048" y="508"/>
                </a:lnTo>
                <a:close/>
              </a:path>
              <a:path w="275590" h="64135">
                <a:moveTo>
                  <a:pt x="224027" y="0"/>
                </a:moveTo>
                <a:lnTo>
                  <a:pt x="189229" y="0"/>
                </a:lnTo>
                <a:lnTo>
                  <a:pt x="189229" y="38608"/>
                </a:lnTo>
                <a:lnTo>
                  <a:pt x="240537" y="38608"/>
                </a:lnTo>
                <a:lnTo>
                  <a:pt x="240537" y="25781"/>
                </a:lnTo>
                <a:lnTo>
                  <a:pt x="206628" y="25781"/>
                </a:lnTo>
                <a:lnTo>
                  <a:pt x="206628" y="12827"/>
                </a:lnTo>
                <a:lnTo>
                  <a:pt x="224027" y="12827"/>
                </a:lnTo>
                <a:lnTo>
                  <a:pt x="224027" y="0"/>
                </a:lnTo>
                <a:close/>
              </a:path>
              <a:path w="275590" h="64135">
                <a:moveTo>
                  <a:pt x="154558" y="508"/>
                </a:moveTo>
                <a:lnTo>
                  <a:pt x="138048" y="508"/>
                </a:lnTo>
                <a:lnTo>
                  <a:pt x="138048" y="26289"/>
                </a:lnTo>
                <a:lnTo>
                  <a:pt x="154558" y="26289"/>
                </a:lnTo>
                <a:lnTo>
                  <a:pt x="154558" y="508"/>
                </a:lnTo>
                <a:close/>
              </a:path>
              <a:path w="275590" h="64135">
                <a:moveTo>
                  <a:pt x="240537" y="0"/>
                </a:moveTo>
                <a:lnTo>
                  <a:pt x="224027" y="0"/>
                </a:lnTo>
                <a:lnTo>
                  <a:pt x="224027" y="25781"/>
                </a:lnTo>
                <a:lnTo>
                  <a:pt x="240537" y="25781"/>
                </a:lnTo>
                <a:lnTo>
                  <a:pt x="240537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024117" y="2540507"/>
            <a:ext cx="909319" cy="600710"/>
          </a:xfrm>
          <a:custGeom>
            <a:avLst/>
            <a:gdLst/>
            <a:ahLst/>
            <a:cxnLst/>
            <a:rect l="l" t="t" r="r" b="b"/>
            <a:pathLst>
              <a:path w="909320" h="600710">
                <a:moveTo>
                  <a:pt x="0" y="600201"/>
                </a:moveTo>
                <a:lnTo>
                  <a:pt x="909104" y="600201"/>
                </a:lnTo>
                <a:lnTo>
                  <a:pt x="909104" y="0"/>
                </a:lnTo>
                <a:lnTo>
                  <a:pt x="0" y="0"/>
                </a:lnTo>
                <a:lnTo>
                  <a:pt x="0" y="600201"/>
                </a:lnTo>
                <a:close/>
              </a:path>
            </a:pathLst>
          </a:custGeom>
          <a:solidFill>
            <a:srgbClr val="CCDED4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965568" y="2540507"/>
            <a:ext cx="909319" cy="600710"/>
          </a:xfrm>
          <a:custGeom>
            <a:avLst/>
            <a:gdLst/>
            <a:ahLst/>
            <a:cxnLst/>
            <a:rect l="l" t="t" r="r" b="b"/>
            <a:pathLst>
              <a:path w="909320" h="600710">
                <a:moveTo>
                  <a:pt x="0" y="600201"/>
                </a:moveTo>
                <a:lnTo>
                  <a:pt x="909104" y="600201"/>
                </a:lnTo>
                <a:lnTo>
                  <a:pt x="909104" y="0"/>
                </a:lnTo>
                <a:lnTo>
                  <a:pt x="0" y="0"/>
                </a:lnTo>
                <a:lnTo>
                  <a:pt x="0" y="600201"/>
                </a:lnTo>
                <a:close/>
              </a:path>
            </a:pathLst>
          </a:custGeom>
          <a:solidFill>
            <a:srgbClr val="CCDED4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906893" y="2540507"/>
            <a:ext cx="909319" cy="600710"/>
          </a:xfrm>
          <a:custGeom>
            <a:avLst/>
            <a:gdLst/>
            <a:ahLst/>
            <a:cxnLst/>
            <a:rect l="l" t="t" r="r" b="b"/>
            <a:pathLst>
              <a:path w="909320" h="600710">
                <a:moveTo>
                  <a:pt x="0" y="600201"/>
                </a:moveTo>
                <a:lnTo>
                  <a:pt x="909104" y="600201"/>
                </a:lnTo>
                <a:lnTo>
                  <a:pt x="909104" y="0"/>
                </a:lnTo>
                <a:lnTo>
                  <a:pt x="0" y="0"/>
                </a:lnTo>
                <a:lnTo>
                  <a:pt x="0" y="600201"/>
                </a:lnTo>
                <a:close/>
              </a:path>
            </a:pathLst>
          </a:custGeom>
          <a:solidFill>
            <a:srgbClr val="CCDED4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356222" y="2590800"/>
            <a:ext cx="248488" cy="20346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300468" y="2584538"/>
            <a:ext cx="241350" cy="1916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259064" y="2587498"/>
            <a:ext cx="52069" cy="64135"/>
          </a:xfrm>
          <a:custGeom>
            <a:avLst/>
            <a:gdLst/>
            <a:ahLst/>
            <a:cxnLst/>
            <a:rect l="l" t="t" r="r" b="b"/>
            <a:pathLst>
              <a:path w="52070" h="64135">
                <a:moveTo>
                  <a:pt x="34671" y="0"/>
                </a:moveTo>
                <a:lnTo>
                  <a:pt x="17272" y="0"/>
                </a:lnTo>
                <a:lnTo>
                  <a:pt x="17272" y="51053"/>
                </a:lnTo>
                <a:lnTo>
                  <a:pt x="0" y="63880"/>
                </a:lnTo>
                <a:lnTo>
                  <a:pt x="51943" y="63880"/>
                </a:lnTo>
                <a:lnTo>
                  <a:pt x="34671" y="51053"/>
                </a:lnTo>
                <a:lnTo>
                  <a:pt x="34671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242427" y="2651379"/>
            <a:ext cx="86360" cy="52069"/>
          </a:xfrm>
          <a:custGeom>
            <a:avLst/>
            <a:gdLst/>
            <a:ahLst/>
            <a:cxnLst/>
            <a:rect l="l" t="t" r="r" b="b"/>
            <a:pathLst>
              <a:path w="86359" h="52069">
                <a:moveTo>
                  <a:pt x="33908" y="25907"/>
                </a:moveTo>
                <a:lnTo>
                  <a:pt x="17398" y="25907"/>
                </a:lnTo>
                <a:lnTo>
                  <a:pt x="17398" y="51688"/>
                </a:lnTo>
                <a:lnTo>
                  <a:pt x="68579" y="51688"/>
                </a:lnTo>
                <a:lnTo>
                  <a:pt x="68579" y="38734"/>
                </a:lnTo>
                <a:lnTo>
                  <a:pt x="33908" y="38734"/>
                </a:lnTo>
                <a:lnTo>
                  <a:pt x="33908" y="25907"/>
                </a:lnTo>
                <a:close/>
              </a:path>
              <a:path w="86359" h="52069">
                <a:moveTo>
                  <a:pt x="68579" y="0"/>
                </a:moveTo>
                <a:lnTo>
                  <a:pt x="68579" y="12953"/>
                </a:lnTo>
                <a:lnTo>
                  <a:pt x="51307" y="12953"/>
                </a:lnTo>
                <a:lnTo>
                  <a:pt x="51307" y="38734"/>
                </a:lnTo>
                <a:lnTo>
                  <a:pt x="68579" y="38734"/>
                </a:lnTo>
                <a:lnTo>
                  <a:pt x="68579" y="25907"/>
                </a:lnTo>
                <a:lnTo>
                  <a:pt x="85978" y="25907"/>
                </a:lnTo>
                <a:lnTo>
                  <a:pt x="85978" y="12953"/>
                </a:lnTo>
                <a:lnTo>
                  <a:pt x="68579" y="0"/>
                </a:lnTo>
                <a:close/>
              </a:path>
              <a:path w="86359" h="52069">
                <a:moveTo>
                  <a:pt x="17398" y="0"/>
                </a:moveTo>
                <a:lnTo>
                  <a:pt x="0" y="12953"/>
                </a:lnTo>
                <a:lnTo>
                  <a:pt x="0" y="25907"/>
                </a:lnTo>
                <a:lnTo>
                  <a:pt x="51307" y="25907"/>
                </a:lnTo>
                <a:lnTo>
                  <a:pt x="51307" y="12953"/>
                </a:lnTo>
                <a:lnTo>
                  <a:pt x="17398" y="12953"/>
                </a:lnTo>
                <a:lnTo>
                  <a:pt x="17398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225028" y="2786316"/>
            <a:ext cx="275590" cy="0"/>
          </a:xfrm>
          <a:custGeom>
            <a:avLst/>
            <a:gdLst/>
            <a:ahLst/>
            <a:cxnLst/>
            <a:rect l="l" t="t" r="r" b="b"/>
            <a:pathLst>
              <a:path w="275590">
                <a:moveTo>
                  <a:pt x="0" y="0"/>
                </a:moveTo>
                <a:lnTo>
                  <a:pt x="275208" y="0"/>
                </a:lnTo>
              </a:path>
            </a:pathLst>
          </a:custGeom>
          <a:ln w="14096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225028" y="2715386"/>
            <a:ext cx="275590" cy="64135"/>
          </a:xfrm>
          <a:custGeom>
            <a:avLst/>
            <a:gdLst/>
            <a:ahLst/>
            <a:cxnLst/>
            <a:rect l="l" t="t" r="r" b="b"/>
            <a:pathLst>
              <a:path w="275590" h="64135">
                <a:moveTo>
                  <a:pt x="39242" y="51562"/>
                </a:moveTo>
                <a:lnTo>
                  <a:pt x="30225" y="51562"/>
                </a:lnTo>
                <a:lnTo>
                  <a:pt x="26415" y="54356"/>
                </a:lnTo>
                <a:lnTo>
                  <a:pt x="26415" y="61087"/>
                </a:lnTo>
                <a:lnTo>
                  <a:pt x="30225" y="63881"/>
                </a:lnTo>
                <a:lnTo>
                  <a:pt x="39242" y="63881"/>
                </a:lnTo>
                <a:lnTo>
                  <a:pt x="43052" y="61087"/>
                </a:lnTo>
                <a:lnTo>
                  <a:pt x="43052" y="54356"/>
                </a:lnTo>
                <a:lnTo>
                  <a:pt x="39242" y="51562"/>
                </a:lnTo>
                <a:close/>
              </a:path>
              <a:path w="275590" h="64135">
                <a:moveTo>
                  <a:pt x="73913" y="51562"/>
                </a:moveTo>
                <a:lnTo>
                  <a:pt x="64134" y="51562"/>
                </a:lnTo>
                <a:lnTo>
                  <a:pt x="60324" y="54356"/>
                </a:lnTo>
                <a:lnTo>
                  <a:pt x="61086" y="57785"/>
                </a:lnTo>
                <a:lnTo>
                  <a:pt x="61086" y="61087"/>
                </a:lnTo>
                <a:lnTo>
                  <a:pt x="64896" y="63881"/>
                </a:lnTo>
                <a:lnTo>
                  <a:pt x="73913" y="63881"/>
                </a:lnTo>
                <a:lnTo>
                  <a:pt x="77723" y="61087"/>
                </a:lnTo>
                <a:lnTo>
                  <a:pt x="77723" y="54356"/>
                </a:lnTo>
                <a:lnTo>
                  <a:pt x="73913" y="51562"/>
                </a:lnTo>
                <a:close/>
              </a:path>
              <a:path w="275590" h="64135">
                <a:moveTo>
                  <a:pt x="107822" y="51562"/>
                </a:moveTo>
                <a:lnTo>
                  <a:pt x="98805" y="51562"/>
                </a:lnTo>
                <a:lnTo>
                  <a:pt x="94995" y="54356"/>
                </a:lnTo>
                <a:lnTo>
                  <a:pt x="94995" y="61087"/>
                </a:lnTo>
                <a:lnTo>
                  <a:pt x="98805" y="63881"/>
                </a:lnTo>
                <a:lnTo>
                  <a:pt x="107822" y="63881"/>
                </a:lnTo>
                <a:lnTo>
                  <a:pt x="111632" y="61087"/>
                </a:lnTo>
                <a:lnTo>
                  <a:pt x="111632" y="54356"/>
                </a:lnTo>
                <a:lnTo>
                  <a:pt x="107822" y="51562"/>
                </a:lnTo>
                <a:close/>
              </a:path>
              <a:path w="275590" h="64135">
                <a:moveTo>
                  <a:pt x="142493" y="51562"/>
                </a:moveTo>
                <a:lnTo>
                  <a:pt x="133476" y="51562"/>
                </a:lnTo>
                <a:lnTo>
                  <a:pt x="129666" y="54356"/>
                </a:lnTo>
                <a:lnTo>
                  <a:pt x="129666" y="61087"/>
                </a:lnTo>
                <a:lnTo>
                  <a:pt x="133476" y="63881"/>
                </a:lnTo>
                <a:lnTo>
                  <a:pt x="142493" y="63881"/>
                </a:lnTo>
                <a:lnTo>
                  <a:pt x="146303" y="61087"/>
                </a:lnTo>
                <a:lnTo>
                  <a:pt x="146303" y="54356"/>
                </a:lnTo>
                <a:lnTo>
                  <a:pt x="142493" y="51562"/>
                </a:lnTo>
                <a:close/>
              </a:path>
              <a:path w="275590" h="64135">
                <a:moveTo>
                  <a:pt x="176402" y="51562"/>
                </a:moveTo>
                <a:lnTo>
                  <a:pt x="167385" y="51562"/>
                </a:lnTo>
                <a:lnTo>
                  <a:pt x="163702" y="54356"/>
                </a:lnTo>
                <a:lnTo>
                  <a:pt x="163702" y="61087"/>
                </a:lnTo>
                <a:lnTo>
                  <a:pt x="167385" y="63881"/>
                </a:lnTo>
                <a:lnTo>
                  <a:pt x="176402" y="63881"/>
                </a:lnTo>
                <a:lnTo>
                  <a:pt x="180212" y="61087"/>
                </a:lnTo>
                <a:lnTo>
                  <a:pt x="180212" y="54356"/>
                </a:lnTo>
                <a:lnTo>
                  <a:pt x="176402" y="51562"/>
                </a:lnTo>
                <a:close/>
              </a:path>
              <a:path w="275590" h="64135">
                <a:moveTo>
                  <a:pt x="211200" y="51562"/>
                </a:moveTo>
                <a:lnTo>
                  <a:pt x="202056" y="51562"/>
                </a:lnTo>
                <a:lnTo>
                  <a:pt x="198373" y="54356"/>
                </a:lnTo>
                <a:lnTo>
                  <a:pt x="198373" y="61087"/>
                </a:lnTo>
                <a:lnTo>
                  <a:pt x="202056" y="63881"/>
                </a:lnTo>
                <a:lnTo>
                  <a:pt x="211200" y="63881"/>
                </a:lnTo>
                <a:lnTo>
                  <a:pt x="214883" y="61087"/>
                </a:lnTo>
                <a:lnTo>
                  <a:pt x="214883" y="54356"/>
                </a:lnTo>
                <a:lnTo>
                  <a:pt x="211200" y="51562"/>
                </a:lnTo>
                <a:close/>
              </a:path>
              <a:path w="275590" h="64135">
                <a:moveTo>
                  <a:pt x="245109" y="51562"/>
                </a:moveTo>
                <a:lnTo>
                  <a:pt x="236727" y="51562"/>
                </a:lnTo>
                <a:lnTo>
                  <a:pt x="233044" y="54356"/>
                </a:lnTo>
                <a:lnTo>
                  <a:pt x="233044" y="61087"/>
                </a:lnTo>
                <a:lnTo>
                  <a:pt x="236727" y="63881"/>
                </a:lnTo>
                <a:lnTo>
                  <a:pt x="245871" y="63881"/>
                </a:lnTo>
                <a:lnTo>
                  <a:pt x="249554" y="61087"/>
                </a:lnTo>
                <a:lnTo>
                  <a:pt x="249554" y="54356"/>
                </a:lnTo>
                <a:lnTo>
                  <a:pt x="245109" y="51562"/>
                </a:lnTo>
                <a:close/>
              </a:path>
              <a:path w="275590" h="64135">
                <a:moveTo>
                  <a:pt x="255650" y="38735"/>
                </a:moveTo>
                <a:lnTo>
                  <a:pt x="19684" y="38735"/>
                </a:lnTo>
                <a:lnTo>
                  <a:pt x="0" y="51562"/>
                </a:lnTo>
                <a:lnTo>
                  <a:pt x="275208" y="51562"/>
                </a:lnTo>
                <a:lnTo>
                  <a:pt x="255650" y="38735"/>
                </a:lnTo>
                <a:close/>
              </a:path>
              <a:path w="275590" h="64135">
                <a:moveTo>
                  <a:pt x="138048" y="508"/>
                </a:moveTo>
                <a:lnTo>
                  <a:pt x="103377" y="508"/>
                </a:lnTo>
                <a:lnTo>
                  <a:pt x="103377" y="38735"/>
                </a:lnTo>
                <a:lnTo>
                  <a:pt x="154558" y="38735"/>
                </a:lnTo>
                <a:lnTo>
                  <a:pt x="154558" y="26289"/>
                </a:lnTo>
                <a:lnTo>
                  <a:pt x="120649" y="26289"/>
                </a:lnTo>
                <a:lnTo>
                  <a:pt x="120649" y="13462"/>
                </a:lnTo>
                <a:lnTo>
                  <a:pt x="138048" y="13462"/>
                </a:lnTo>
                <a:lnTo>
                  <a:pt x="138048" y="508"/>
                </a:lnTo>
                <a:close/>
              </a:path>
              <a:path w="275590" h="64135">
                <a:moveTo>
                  <a:pt x="223900" y="0"/>
                </a:moveTo>
                <a:lnTo>
                  <a:pt x="189229" y="0"/>
                </a:lnTo>
                <a:lnTo>
                  <a:pt x="189229" y="38735"/>
                </a:lnTo>
                <a:lnTo>
                  <a:pt x="240537" y="38735"/>
                </a:lnTo>
                <a:lnTo>
                  <a:pt x="240537" y="25781"/>
                </a:lnTo>
                <a:lnTo>
                  <a:pt x="206628" y="25781"/>
                </a:lnTo>
                <a:lnTo>
                  <a:pt x="206628" y="12954"/>
                </a:lnTo>
                <a:lnTo>
                  <a:pt x="223900" y="12954"/>
                </a:lnTo>
                <a:lnTo>
                  <a:pt x="223900" y="0"/>
                </a:lnTo>
                <a:close/>
              </a:path>
              <a:path w="275590" h="64135">
                <a:moveTo>
                  <a:pt x="154558" y="508"/>
                </a:moveTo>
                <a:lnTo>
                  <a:pt x="138048" y="508"/>
                </a:lnTo>
                <a:lnTo>
                  <a:pt x="138048" y="26289"/>
                </a:lnTo>
                <a:lnTo>
                  <a:pt x="154558" y="26289"/>
                </a:lnTo>
                <a:lnTo>
                  <a:pt x="154558" y="508"/>
                </a:lnTo>
                <a:close/>
              </a:path>
              <a:path w="275590" h="64135">
                <a:moveTo>
                  <a:pt x="240537" y="0"/>
                </a:moveTo>
                <a:lnTo>
                  <a:pt x="223900" y="0"/>
                </a:lnTo>
                <a:lnTo>
                  <a:pt x="223900" y="25781"/>
                </a:lnTo>
                <a:lnTo>
                  <a:pt x="240537" y="25781"/>
                </a:lnTo>
                <a:lnTo>
                  <a:pt x="240537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020180" y="5665584"/>
            <a:ext cx="2795905" cy="680720"/>
          </a:xfrm>
          <a:custGeom>
            <a:avLst/>
            <a:gdLst/>
            <a:ahLst/>
            <a:cxnLst/>
            <a:rect l="l" t="t" r="r" b="b"/>
            <a:pathLst>
              <a:path w="2795904" h="680720">
                <a:moveTo>
                  <a:pt x="0" y="680478"/>
                </a:moveTo>
                <a:lnTo>
                  <a:pt x="2795778" y="680478"/>
                </a:lnTo>
                <a:lnTo>
                  <a:pt x="2795778" y="0"/>
                </a:lnTo>
                <a:lnTo>
                  <a:pt x="0" y="0"/>
                </a:lnTo>
                <a:lnTo>
                  <a:pt x="0" y="680478"/>
                </a:lnTo>
                <a:close/>
              </a:path>
            </a:pathLst>
          </a:custGeom>
          <a:solidFill>
            <a:srgbClr val="CCDED4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019800" y="5666232"/>
            <a:ext cx="2796540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55485" y="5993246"/>
            <a:ext cx="72517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零部件</a:t>
            </a:r>
            <a:r>
              <a:rPr sz="1100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制</a:t>
            </a:r>
            <a:r>
              <a:rPr sz="110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造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298563" y="5763412"/>
            <a:ext cx="241350" cy="19168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020180" y="5040579"/>
            <a:ext cx="2795905" cy="600710"/>
          </a:xfrm>
          <a:custGeom>
            <a:avLst/>
            <a:gdLst/>
            <a:ahLst/>
            <a:cxnLst/>
            <a:rect l="l" t="t" r="r" b="b"/>
            <a:pathLst>
              <a:path w="2795904" h="600710">
                <a:moveTo>
                  <a:pt x="0" y="600201"/>
                </a:moveTo>
                <a:lnTo>
                  <a:pt x="2795778" y="600201"/>
                </a:lnTo>
                <a:lnTo>
                  <a:pt x="2795778" y="0"/>
                </a:lnTo>
                <a:lnTo>
                  <a:pt x="0" y="0"/>
                </a:lnTo>
                <a:lnTo>
                  <a:pt x="0" y="600201"/>
                </a:lnTo>
                <a:close/>
              </a:path>
            </a:pathLst>
          </a:custGeom>
          <a:solidFill>
            <a:srgbClr val="CCDED4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315707" y="5108575"/>
            <a:ext cx="52069" cy="64135"/>
          </a:xfrm>
          <a:custGeom>
            <a:avLst/>
            <a:gdLst/>
            <a:ahLst/>
            <a:cxnLst/>
            <a:rect l="l" t="t" r="r" b="b"/>
            <a:pathLst>
              <a:path w="52070" h="64135">
                <a:moveTo>
                  <a:pt x="34671" y="0"/>
                </a:moveTo>
                <a:lnTo>
                  <a:pt x="17272" y="0"/>
                </a:lnTo>
                <a:lnTo>
                  <a:pt x="17272" y="51053"/>
                </a:lnTo>
                <a:lnTo>
                  <a:pt x="0" y="64007"/>
                </a:lnTo>
                <a:lnTo>
                  <a:pt x="51943" y="64007"/>
                </a:lnTo>
                <a:lnTo>
                  <a:pt x="34671" y="51053"/>
                </a:lnTo>
                <a:lnTo>
                  <a:pt x="34671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299070" y="5172583"/>
            <a:ext cx="86360" cy="52069"/>
          </a:xfrm>
          <a:custGeom>
            <a:avLst/>
            <a:gdLst/>
            <a:ahLst/>
            <a:cxnLst/>
            <a:rect l="l" t="t" r="r" b="b"/>
            <a:pathLst>
              <a:path w="86359" h="52070">
                <a:moveTo>
                  <a:pt x="33908" y="25780"/>
                </a:moveTo>
                <a:lnTo>
                  <a:pt x="17398" y="25780"/>
                </a:lnTo>
                <a:lnTo>
                  <a:pt x="17398" y="51561"/>
                </a:lnTo>
                <a:lnTo>
                  <a:pt x="68579" y="51561"/>
                </a:lnTo>
                <a:lnTo>
                  <a:pt x="68579" y="38607"/>
                </a:lnTo>
                <a:lnTo>
                  <a:pt x="33908" y="38607"/>
                </a:lnTo>
                <a:lnTo>
                  <a:pt x="33908" y="25780"/>
                </a:lnTo>
                <a:close/>
              </a:path>
              <a:path w="86359" h="52070">
                <a:moveTo>
                  <a:pt x="68579" y="0"/>
                </a:moveTo>
                <a:lnTo>
                  <a:pt x="68579" y="12826"/>
                </a:lnTo>
                <a:lnTo>
                  <a:pt x="51307" y="12826"/>
                </a:lnTo>
                <a:lnTo>
                  <a:pt x="51307" y="38607"/>
                </a:lnTo>
                <a:lnTo>
                  <a:pt x="68579" y="38607"/>
                </a:lnTo>
                <a:lnTo>
                  <a:pt x="68579" y="25780"/>
                </a:lnTo>
                <a:lnTo>
                  <a:pt x="85978" y="25780"/>
                </a:lnTo>
                <a:lnTo>
                  <a:pt x="85978" y="12826"/>
                </a:lnTo>
                <a:lnTo>
                  <a:pt x="68579" y="0"/>
                </a:lnTo>
                <a:close/>
              </a:path>
              <a:path w="86359" h="52070">
                <a:moveTo>
                  <a:pt x="17398" y="0"/>
                </a:moveTo>
                <a:lnTo>
                  <a:pt x="0" y="12826"/>
                </a:lnTo>
                <a:lnTo>
                  <a:pt x="0" y="25780"/>
                </a:lnTo>
                <a:lnTo>
                  <a:pt x="51307" y="25780"/>
                </a:lnTo>
                <a:lnTo>
                  <a:pt x="51307" y="12826"/>
                </a:lnTo>
                <a:lnTo>
                  <a:pt x="17398" y="12826"/>
                </a:lnTo>
                <a:lnTo>
                  <a:pt x="17398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281671" y="5307457"/>
            <a:ext cx="275590" cy="0"/>
          </a:xfrm>
          <a:custGeom>
            <a:avLst/>
            <a:gdLst/>
            <a:ahLst/>
            <a:cxnLst/>
            <a:rect l="l" t="t" r="r" b="b"/>
            <a:pathLst>
              <a:path w="275590">
                <a:moveTo>
                  <a:pt x="0" y="0"/>
                </a:moveTo>
                <a:lnTo>
                  <a:pt x="275208" y="0"/>
                </a:lnTo>
              </a:path>
            </a:pathLst>
          </a:custGeom>
          <a:ln w="14223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281671" y="5236464"/>
            <a:ext cx="275590" cy="64135"/>
          </a:xfrm>
          <a:custGeom>
            <a:avLst/>
            <a:gdLst/>
            <a:ahLst/>
            <a:cxnLst/>
            <a:rect l="l" t="t" r="r" b="b"/>
            <a:pathLst>
              <a:path w="275590" h="64135">
                <a:moveTo>
                  <a:pt x="39242" y="51689"/>
                </a:moveTo>
                <a:lnTo>
                  <a:pt x="30225" y="51689"/>
                </a:lnTo>
                <a:lnTo>
                  <a:pt x="26415" y="54483"/>
                </a:lnTo>
                <a:lnTo>
                  <a:pt x="26415" y="61214"/>
                </a:lnTo>
                <a:lnTo>
                  <a:pt x="30225" y="64008"/>
                </a:lnTo>
                <a:lnTo>
                  <a:pt x="39242" y="64008"/>
                </a:lnTo>
                <a:lnTo>
                  <a:pt x="43052" y="61214"/>
                </a:lnTo>
                <a:lnTo>
                  <a:pt x="43052" y="54483"/>
                </a:lnTo>
                <a:lnTo>
                  <a:pt x="39242" y="51689"/>
                </a:lnTo>
                <a:close/>
              </a:path>
              <a:path w="275590" h="64135">
                <a:moveTo>
                  <a:pt x="73913" y="51689"/>
                </a:moveTo>
                <a:lnTo>
                  <a:pt x="64134" y="51689"/>
                </a:lnTo>
                <a:lnTo>
                  <a:pt x="60324" y="54483"/>
                </a:lnTo>
                <a:lnTo>
                  <a:pt x="61086" y="57785"/>
                </a:lnTo>
                <a:lnTo>
                  <a:pt x="61086" y="61214"/>
                </a:lnTo>
                <a:lnTo>
                  <a:pt x="64896" y="64008"/>
                </a:lnTo>
                <a:lnTo>
                  <a:pt x="73913" y="64008"/>
                </a:lnTo>
                <a:lnTo>
                  <a:pt x="77723" y="61214"/>
                </a:lnTo>
                <a:lnTo>
                  <a:pt x="77723" y="54483"/>
                </a:lnTo>
                <a:lnTo>
                  <a:pt x="73913" y="51689"/>
                </a:lnTo>
                <a:close/>
              </a:path>
              <a:path w="275590" h="64135">
                <a:moveTo>
                  <a:pt x="107822" y="51689"/>
                </a:moveTo>
                <a:lnTo>
                  <a:pt x="98805" y="51689"/>
                </a:lnTo>
                <a:lnTo>
                  <a:pt x="94995" y="54483"/>
                </a:lnTo>
                <a:lnTo>
                  <a:pt x="94995" y="61214"/>
                </a:lnTo>
                <a:lnTo>
                  <a:pt x="98805" y="64008"/>
                </a:lnTo>
                <a:lnTo>
                  <a:pt x="107822" y="64008"/>
                </a:lnTo>
                <a:lnTo>
                  <a:pt x="111632" y="61214"/>
                </a:lnTo>
                <a:lnTo>
                  <a:pt x="111632" y="54483"/>
                </a:lnTo>
                <a:lnTo>
                  <a:pt x="107822" y="51689"/>
                </a:lnTo>
                <a:close/>
              </a:path>
              <a:path w="275590" h="64135">
                <a:moveTo>
                  <a:pt x="142493" y="51689"/>
                </a:moveTo>
                <a:lnTo>
                  <a:pt x="133476" y="51689"/>
                </a:lnTo>
                <a:lnTo>
                  <a:pt x="129793" y="54483"/>
                </a:lnTo>
                <a:lnTo>
                  <a:pt x="129793" y="61214"/>
                </a:lnTo>
                <a:lnTo>
                  <a:pt x="133476" y="64008"/>
                </a:lnTo>
                <a:lnTo>
                  <a:pt x="142493" y="64008"/>
                </a:lnTo>
                <a:lnTo>
                  <a:pt x="146303" y="61214"/>
                </a:lnTo>
                <a:lnTo>
                  <a:pt x="146303" y="54483"/>
                </a:lnTo>
                <a:lnTo>
                  <a:pt x="142493" y="51689"/>
                </a:lnTo>
                <a:close/>
              </a:path>
              <a:path w="275590" h="64135">
                <a:moveTo>
                  <a:pt x="176529" y="51689"/>
                </a:moveTo>
                <a:lnTo>
                  <a:pt x="167385" y="51689"/>
                </a:lnTo>
                <a:lnTo>
                  <a:pt x="163702" y="54483"/>
                </a:lnTo>
                <a:lnTo>
                  <a:pt x="163702" y="61214"/>
                </a:lnTo>
                <a:lnTo>
                  <a:pt x="167385" y="64008"/>
                </a:lnTo>
                <a:lnTo>
                  <a:pt x="176529" y="64008"/>
                </a:lnTo>
                <a:lnTo>
                  <a:pt x="180212" y="61214"/>
                </a:lnTo>
                <a:lnTo>
                  <a:pt x="180212" y="54483"/>
                </a:lnTo>
                <a:lnTo>
                  <a:pt x="176529" y="51689"/>
                </a:lnTo>
                <a:close/>
              </a:path>
              <a:path w="275590" h="64135">
                <a:moveTo>
                  <a:pt x="211200" y="51689"/>
                </a:moveTo>
                <a:lnTo>
                  <a:pt x="202056" y="51689"/>
                </a:lnTo>
                <a:lnTo>
                  <a:pt x="198373" y="54483"/>
                </a:lnTo>
                <a:lnTo>
                  <a:pt x="198373" y="61214"/>
                </a:lnTo>
                <a:lnTo>
                  <a:pt x="202056" y="64008"/>
                </a:lnTo>
                <a:lnTo>
                  <a:pt x="211200" y="64008"/>
                </a:lnTo>
                <a:lnTo>
                  <a:pt x="214883" y="61214"/>
                </a:lnTo>
                <a:lnTo>
                  <a:pt x="214883" y="54483"/>
                </a:lnTo>
                <a:lnTo>
                  <a:pt x="211200" y="51689"/>
                </a:lnTo>
                <a:close/>
              </a:path>
              <a:path w="275590" h="64135">
                <a:moveTo>
                  <a:pt x="245109" y="51689"/>
                </a:moveTo>
                <a:lnTo>
                  <a:pt x="236727" y="51689"/>
                </a:lnTo>
                <a:lnTo>
                  <a:pt x="233044" y="54483"/>
                </a:lnTo>
                <a:lnTo>
                  <a:pt x="233044" y="61214"/>
                </a:lnTo>
                <a:lnTo>
                  <a:pt x="236727" y="64008"/>
                </a:lnTo>
                <a:lnTo>
                  <a:pt x="245871" y="64008"/>
                </a:lnTo>
                <a:lnTo>
                  <a:pt x="249554" y="61214"/>
                </a:lnTo>
                <a:lnTo>
                  <a:pt x="249554" y="54483"/>
                </a:lnTo>
                <a:lnTo>
                  <a:pt x="245109" y="51689"/>
                </a:lnTo>
                <a:close/>
              </a:path>
              <a:path w="275590" h="64135">
                <a:moveTo>
                  <a:pt x="255650" y="38735"/>
                </a:moveTo>
                <a:lnTo>
                  <a:pt x="19684" y="38735"/>
                </a:lnTo>
                <a:lnTo>
                  <a:pt x="0" y="51689"/>
                </a:lnTo>
                <a:lnTo>
                  <a:pt x="275208" y="51689"/>
                </a:lnTo>
                <a:lnTo>
                  <a:pt x="255650" y="38735"/>
                </a:lnTo>
                <a:close/>
              </a:path>
              <a:path w="275590" h="64135">
                <a:moveTo>
                  <a:pt x="138048" y="635"/>
                </a:moveTo>
                <a:lnTo>
                  <a:pt x="103377" y="635"/>
                </a:lnTo>
                <a:lnTo>
                  <a:pt x="103377" y="38735"/>
                </a:lnTo>
                <a:lnTo>
                  <a:pt x="154558" y="38735"/>
                </a:lnTo>
                <a:lnTo>
                  <a:pt x="154558" y="26416"/>
                </a:lnTo>
                <a:lnTo>
                  <a:pt x="120649" y="26416"/>
                </a:lnTo>
                <a:lnTo>
                  <a:pt x="120649" y="13462"/>
                </a:lnTo>
                <a:lnTo>
                  <a:pt x="138048" y="13462"/>
                </a:lnTo>
                <a:lnTo>
                  <a:pt x="138048" y="635"/>
                </a:lnTo>
                <a:close/>
              </a:path>
              <a:path w="275590" h="64135">
                <a:moveTo>
                  <a:pt x="224027" y="0"/>
                </a:moveTo>
                <a:lnTo>
                  <a:pt x="189229" y="0"/>
                </a:lnTo>
                <a:lnTo>
                  <a:pt x="189229" y="38735"/>
                </a:lnTo>
                <a:lnTo>
                  <a:pt x="240537" y="38735"/>
                </a:lnTo>
                <a:lnTo>
                  <a:pt x="240537" y="25781"/>
                </a:lnTo>
                <a:lnTo>
                  <a:pt x="206628" y="25781"/>
                </a:lnTo>
                <a:lnTo>
                  <a:pt x="206628" y="12954"/>
                </a:lnTo>
                <a:lnTo>
                  <a:pt x="224027" y="12954"/>
                </a:lnTo>
                <a:lnTo>
                  <a:pt x="224027" y="0"/>
                </a:lnTo>
                <a:close/>
              </a:path>
              <a:path w="275590" h="64135">
                <a:moveTo>
                  <a:pt x="154558" y="635"/>
                </a:moveTo>
                <a:lnTo>
                  <a:pt x="138048" y="635"/>
                </a:lnTo>
                <a:lnTo>
                  <a:pt x="138048" y="26416"/>
                </a:lnTo>
                <a:lnTo>
                  <a:pt x="154558" y="26416"/>
                </a:lnTo>
                <a:lnTo>
                  <a:pt x="154558" y="635"/>
                </a:lnTo>
                <a:close/>
              </a:path>
              <a:path w="275590" h="64135">
                <a:moveTo>
                  <a:pt x="240537" y="0"/>
                </a:moveTo>
                <a:lnTo>
                  <a:pt x="224027" y="0"/>
                </a:lnTo>
                <a:lnTo>
                  <a:pt x="224027" y="25781"/>
                </a:lnTo>
                <a:lnTo>
                  <a:pt x="240537" y="25781"/>
                </a:lnTo>
                <a:lnTo>
                  <a:pt x="240537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020180" y="1910714"/>
            <a:ext cx="1372870" cy="600710"/>
          </a:xfrm>
          <a:custGeom>
            <a:avLst/>
            <a:gdLst/>
            <a:ahLst/>
            <a:cxnLst/>
            <a:rect l="l" t="t" r="r" b="b"/>
            <a:pathLst>
              <a:path w="1372870" h="600710">
                <a:moveTo>
                  <a:pt x="0" y="600201"/>
                </a:moveTo>
                <a:lnTo>
                  <a:pt x="1372616" y="600201"/>
                </a:lnTo>
                <a:lnTo>
                  <a:pt x="1372616" y="0"/>
                </a:lnTo>
                <a:lnTo>
                  <a:pt x="0" y="0"/>
                </a:lnTo>
                <a:lnTo>
                  <a:pt x="0" y="600201"/>
                </a:lnTo>
                <a:close/>
              </a:path>
            </a:pathLst>
          </a:custGeom>
          <a:solidFill>
            <a:srgbClr val="CCDED4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444231" y="1910714"/>
            <a:ext cx="1372870" cy="600710"/>
          </a:xfrm>
          <a:custGeom>
            <a:avLst/>
            <a:gdLst/>
            <a:ahLst/>
            <a:cxnLst/>
            <a:rect l="l" t="t" r="r" b="b"/>
            <a:pathLst>
              <a:path w="1372870" h="600710">
                <a:moveTo>
                  <a:pt x="0" y="600201"/>
                </a:moveTo>
                <a:lnTo>
                  <a:pt x="1372616" y="600201"/>
                </a:lnTo>
                <a:lnTo>
                  <a:pt x="1372616" y="0"/>
                </a:lnTo>
                <a:lnTo>
                  <a:pt x="0" y="0"/>
                </a:lnTo>
                <a:lnTo>
                  <a:pt x="0" y="600201"/>
                </a:lnTo>
                <a:close/>
              </a:path>
            </a:pathLst>
          </a:custGeom>
          <a:solidFill>
            <a:srgbClr val="CCDED4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028178" y="1947672"/>
            <a:ext cx="52069" cy="64135"/>
          </a:xfrm>
          <a:custGeom>
            <a:avLst/>
            <a:gdLst/>
            <a:ahLst/>
            <a:cxnLst/>
            <a:rect l="l" t="t" r="r" b="b"/>
            <a:pathLst>
              <a:path w="52070" h="64135">
                <a:moveTo>
                  <a:pt x="34671" y="0"/>
                </a:moveTo>
                <a:lnTo>
                  <a:pt x="17272" y="0"/>
                </a:lnTo>
                <a:lnTo>
                  <a:pt x="17272" y="51054"/>
                </a:lnTo>
                <a:lnTo>
                  <a:pt x="0" y="64008"/>
                </a:lnTo>
                <a:lnTo>
                  <a:pt x="51943" y="64008"/>
                </a:lnTo>
                <a:lnTo>
                  <a:pt x="34671" y="51054"/>
                </a:lnTo>
                <a:lnTo>
                  <a:pt x="34671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011541" y="2011679"/>
            <a:ext cx="86360" cy="52069"/>
          </a:xfrm>
          <a:custGeom>
            <a:avLst/>
            <a:gdLst/>
            <a:ahLst/>
            <a:cxnLst/>
            <a:rect l="l" t="t" r="r" b="b"/>
            <a:pathLst>
              <a:path w="86359" h="52069">
                <a:moveTo>
                  <a:pt x="33908" y="25780"/>
                </a:moveTo>
                <a:lnTo>
                  <a:pt x="17398" y="25780"/>
                </a:lnTo>
                <a:lnTo>
                  <a:pt x="17398" y="51561"/>
                </a:lnTo>
                <a:lnTo>
                  <a:pt x="68579" y="51561"/>
                </a:lnTo>
                <a:lnTo>
                  <a:pt x="68579" y="38607"/>
                </a:lnTo>
                <a:lnTo>
                  <a:pt x="33908" y="38607"/>
                </a:lnTo>
                <a:lnTo>
                  <a:pt x="33908" y="25780"/>
                </a:lnTo>
                <a:close/>
              </a:path>
              <a:path w="86359" h="52069">
                <a:moveTo>
                  <a:pt x="68579" y="0"/>
                </a:moveTo>
                <a:lnTo>
                  <a:pt x="68579" y="12826"/>
                </a:lnTo>
                <a:lnTo>
                  <a:pt x="51307" y="12826"/>
                </a:lnTo>
                <a:lnTo>
                  <a:pt x="51307" y="38607"/>
                </a:lnTo>
                <a:lnTo>
                  <a:pt x="68579" y="38607"/>
                </a:lnTo>
                <a:lnTo>
                  <a:pt x="68579" y="25780"/>
                </a:lnTo>
                <a:lnTo>
                  <a:pt x="85978" y="25780"/>
                </a:lnTo>
                <a:lnTo>
                  <a:pt x="85978" y="12826"/>
                </a:lnTo>
                <a:lnTo>
                  <a:pt x="68579" y="0"/>
                </a:lnTo>
                <a:close/>
              </a:path>
              <a:path w="86359" h="52069">
                <a:moveTo>
                  <a:pt x="17398" y="0"/>
                </a:moveTo>
                <a:lnTo>
                  <a:pt x="0" y="12826"/>
                </a:lnTo>
                <a:lnTo>
                  <a:pt x="0" y="25780"/>
                </a:lnTo>
                <a:lnTo>
                  <a:pt x="51307" y="25780"/>
                </a:lnTo>
                <a:lnTo>
                  <a:pt x="51307" y="12826"/>
                </a:lnTo>
                <a:lnTo>
                  <a:pt x="17398" y="12826"/>
                </a:lnTo>
                <a:lnTo>
                  <a:pt x="17398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994142" y="2146554"/>
            <a:ext cx="275590" cy="0"/>
          </a:xfrm>
          <a:custGeom>
            <a:avLst/>
            <a:gdLst/>
            <a:ahLst/>
            <a:cxnLst/>
            <a:rect l="l" t="t" r="r" b="b"/>
            <a:pathLst>
              <a:path w="275590">
                <a:moveTo>
                  <a:pt x="0" y="0"/>
                </a:moveTo>
                <a:lnTo>
                  <a:pt x="275208" y="0"/>
                </a:lnTo>
              </a:path>
            </a:pathLst>
          </a:custGeom>
          <a:ln w="14223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994142" y="2075560"/>
            <a:ext cx="275590" cy="64135"/>
          </a:xfrm>
          <a:custGeom>
            <a:avLst/>
            <a:gdLst/>
            <a:ahLst/>
            <a:cxnLst/>
            <a:rect l="l" t="t" r="r" b="b"/>
            <a:pathLst>
              <a:path w="275590" h="64135">
                <a:moveTo>
                  <a:pt x="39242" y="51562"/>
                </a:moveTo>
                <a:lnTo>
                  <a:pt x="30225" y="51562"/>
                </a:lnTo>
                <a:lnTo>
                  <a:pt x="26415" y="54356"/>
                </a:lnTo>
                <a:lnTo>
                  <a:pt x="26415" y="61214"/>
                </a:lnTo>
                <a:lnTo>
                  <a:pt x="30225" y="64008"/>
                </a:lnTo>
                <a:lnTo>
                  <a:pt x="39242" y="64008"/>
                </a:lnTo>
                <a:lnTo>
                  <a:pt x="43052" y="61214"/>
                </a:lnTo>
                <a:lnTo>
                  <a:pt x="43052" y="54356"/>
                </a:lnTo>
                <a:lnTo>
                  <a:pt x="39242" y="51562"/>
                </a:lnTo>
                <a:close/>
              </a:path>
              <a:path w="275590" h="64135">
                <a:moveTo>
                  <a:pt x="73913" y="51562"/>
                </a:moveTo>
                <a:lnTo>
                  <a:pt x="64134" y="51562"/>
                </a:lnTo>
                <a:lnTo>
                  <a:pt x="60324" y="54356"/>
                </a:lnTo>
                <a:lnTo>
                  <a:pt x="61086" y="57785"/>
                </a:lnTo>
                <a:lnTo>
                  <a:pt x="61086" y="61214"/>
                </a:lnTo>
                <a:lnTo>
                  <a:pt x="64896" y="64008"/>
                </a:lnTo>
                <a:lnTo>
                  <a:pt x="73913" y="64008"/>
                </a:lnTo>
                <a:lnTo>
                  <a:pt x="77723" y="61214"/>
                </a:lnTo>
                <a:lnTo>
                  <a:pt x="77723" y="54356"/>
                </a:lnTo>
                <a:lnTo>
                  <a:pt x="73913" y="51562"/>
                </a:lnTo>
                <a:close/>
              </a:path>
              <a:path w="275590" h="64135">
                <a:moveTo>
                  <a:pt x="107822" y="51562"/>
                </a:moveTo>
                <a:lnTo>
                  <a:pt x="98805" y="51562"/>
                </a:lnTo>
                <a:lnTo>
                  <a:pt x="94995" y="54356"/>
                </a:lnTo>
                <a:lnTo>
                  <a:pt x="94995" y="61214"/>
                </a:lnTo>
                <a:lnTo>
                  <a:pt x="98805" y="64008"/>
                </a:lnTo>
                <a:lnTo>
                  <a:pt x="107822" y="64008"/>
                </a:lnTo>
                <a:lnTo>
                  <a:pt x="111632" y="61214"/>
                </a:lnTo>
                <a:lnTo>
                  <a:pt x="111632" y="54356"/>
                </a:lnTo>
                <a:lnTo>
                  <a:pt x="107822" y="51562"/>
                </a:lnTo>
                <a:close/>
              </a:path>
              <a:path w="275590" h="64135">
                <a:moveTo>
                  <a:pt x="142493" y="51562"/>
                </a:moveTo>
                <a:lnTo>
                  <a:pt x="133476" y="51562"/>
                </a:lnTo>
                <a:lnTo>
                  <a:pt x="129666" y="54356"/>
                </a:lnTo>
                <a:lnTo>
                  <a:pt x="129666" y="61214"/>
                </a:lnTo>
                <a:lnTo>
                  <a:pt x="133476" y="64008"/>
                </a:lnTo>
                <a:lnTo>
                  <a:pt x="142493" y="64008"/>
                </a:lnTo>
                <a:lnTo>
                  <a:pt x="146303" y="61214"/>
                </a:lnTo>
                <a:lnTo>
                  <a:pt x="146303" y="54356"/>
                </a:lnTo>
                <a:lnTo>
                  <a:pt x="142493" y="51562"/>
                </a:lnTo>
                <a:close/>
              </a:path>
              <a:path w="275590" h="64135">
                <a:moveTo>
                  <a:pt x="176402" y="51562"/>
                </a:moveTo>
                <a:lnTo>
                  <a:pt x="167385" y="51562"/>
                </a:lnTo>
                <a:lnTo>
                  <a:pt x="163702" y="54356"/>
                </a:lnTo>
                <a:lnTo>
                  <a:pt x="163702" y="61214"/>
                </a:lnTo>
                <a:lnTo>
                  <a:pt x="167385" y="64008"/>
                </a:lnTo>
                <a:lnTo>
                  <a:pt x="176402" y="64008"/>
                </a:lnTo>
                <a:lnTo>
                  <a:pt x="180212" y="61214"/>
                </a:lnTo>
                <a:lnTo>
                  <a:pt x="180212" y="54356"/>
                </a:lnTo>
                <a:lnTo>
                  <a:pt x="176402" y="51562"/>
                </a:lnTo>
                <a:close/>
              </a:path>
              <a:path w="275590" h="64135">
                <a:moveTo>
                  <a:pt x="211200" y="51562"/>
                </a:moveTo>
                <a:lnTo>
                  <a:pt x="202056" y="51562"/>
                </a:lnTo>
                <a:lnTo>
                  <a:pt x="198373" y="54356"/>
                </a:lnTo>
                <a:lnTo>
                  <a:pt x="198373" y="61214"/>
                </a:lnTo>
                <a:lnTo>
                  <a:pt x="202056" y="64008"/>
                </a:lnTo>
                <a:lnTo>
                  <a:pt x="211200" y="64008"/>
                </a:lnTo>
                <a:lnTo>
                  <a:pt x="214883" y="61214"/>
                </a:lnTo>
                <a:lnTo>
                  <a:pt x="214883" y="54356"/>
                </a:lnTo>
                <a:lnTo>
                  <a:pt x="211200" y="51562"/>
                </a:lnTo>
                <a:close/>
              </a:path>
              <a:path w="275590" h="64135">
                <a:moveTo>
                  <a:pt x="245109" y="51562"/>
                </a:moveTo>
                <a:lnTo>
                  <a:pt x="236727" y="51562"/>
                </a:lnTo>
                <a:lnTo>
                  <a:pt x="233044" y="54356"/>
                </a:lnTo>
                <a:lnTo>
                  <a:pt x="233044" y="61214"/>
                </a:lnTo>
                <a:lnTo>
                  <a:pt x="236727" y="64008"/>
                </a:lnTo>
                <a:lnTo>
                  <a:pt x="245871" y="64008"/>
                </a:lnTo>
                <a:lnTo>
                  <a:pt x="249554" y="61214"/>
                </a:lnTo>
                <a:lnTo>
                  <a:pt x="249554" y="54356"/>
                </a:lnTo>
                <a:lnTo>
                  <a:pt x="245109" y="51562"/>
                </a:lnTo>
                <a:close/>
              </a:path>
              <a:path w="275590" h="64135">
                <a:moveTo>
                  <a:pt x="255650" y="38735"/>
                </a:moveTo>
                <a:lnTo>
                  <a:pt x="19684" y="38735"/>
                </a:lnTo>
                <a:lnTo>
                  <a:pt x="0" y="51562"/>
                </a:lnTo>
                <a:lnTo>
                  <a:pt x="275208" y="51562"/>
                </a:lnTo>
                <a:lnTo>
                  <a:pt x="255650" y="38735"/>
                </a:lnTo>
                <a:close/>
              </a:path>
              <a:path w="275590" h="64135">
                <a:moveTo>
                  <a:pt x="138048" y="508"/>
                </a:moveTo>
                <a:lnTo>
                  <a:pt x="103377" y="508"/>
                </a:lnTo>
                <a:lnTo>
                  <a:pt x="103377" y="38735"/>
                </a:lnTo>
                <a:lnTo>
                  <a:pt x="154558" y="38735"/>
                </a:lnTo>
                <a:lnTo>
                  <a:pt x="154558" y="26416"/>
                </a:lnTo>
                <a:lnTo>
                  <a:pt x="120649" y="26416"/>
                </a:lnTo>
                <a:lnTo>
                  <a:pt x="120649" y="13462"/>
                </a:lnTo>
                <a:lnTo>
                  <a:pt x="138048" y="13462"/>
                </a:lnTo>
                <a:lnTo>
                  <a:pt x="138048" y="508"/>
                </a:lnTo>
                <a:close/>
              </a:path>
              <a:path w="275590" h="64135">
                <a:moveTo>
                  <a:pt x="223900" y="0"/>
                </a:moveTo>
                <a:lnTo>
                  <a:pt x="189229" y="0"/>
                </a:lnTo>
                <a:lnTo>
                  <a:pt x="189229" y="38735"/>
                </a:lnTo>
                <a:lnTo>
                  <a:pt x="240537" y="38735"/>
                </a:lnTo>
                <a:lnTo>
                  <a:pt x="240537" y="25781"/>
                </a:lnTo>
                <a:lnTo>
                  <a:pt x="206628" y="25781"/>
                </a:lnTo>
                <a:lnTo>
                  <a:pt x="206628" y="12954"/>
                </a:lnTo>
                <a:lnTo>
                  <a:pt x="223900" y="12954"/>
                </a:lnTo>
                <a:lnTo>
                  <a:pt x="223900" y="0"/>
                </a:lnTo>
                <a:close/>
              </a:path>
              <a:path w="275590" h="64135">
                <a:moveTo>
                  <a:pt x="154558" y="508"/>
                </a:moveTo>
                <a:lnTo>
                  <a:pt x="138048" y="508"/>
                </a:lnTo>
                <a:lnTo>
                  <a:pt x="138048" y="26416"/>
                </a:lnTo>
                <a:lnTo>
                  <a:pt x="154558" y="26416"/>
                </a:lnTo>
                <a:lnTo>
                  <a:pt x="154558" y="508"/>
                </a:lnTo>
                <a:close/>
              </a:path>
              <a:path w="275590" h="64135">
                <a:moveTo>
                  <a:pt x="240537" y="0"/>
                </a:moveTo>
                <a:lnTo>
                  <a:pt x="223900" y="0"/>
                </a:lnTo>
                <a:lnTo>
                  <a:pt x="223900" y="25781"/>
                </a:lnTo>
                <a:lnTo>
                  <a:pt x="240537" y="25781"/>
                </a:lnTo>
                <a:lnTo>
                  <a:pt x="240537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586981" y="1960968"/>
            <a:ext cx="241350" cy="1916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0473181" y="4181475"/>
            <a:ext cx="1377187" cy="7743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9989311" y="2159431"/>
            <a:ext cx="854417" cy="6407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367398" y="2215198"/>
            <a:ext cx="65532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零</a:t>
            </a:r>
            <a:r>
              <a:rPr sz="1000" spc="-1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部</a:t>
            </a:r>
            <a:r>
              <a:rPr sz="1000" spc="-2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件</a:t>
            </a:r>
            <a:r>
              <a:rPr sz="1000" spc="-1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制造</a:t>
            </a:r>
            <a:endParaRPr sz="10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960781" y="2208312"/>
            <a:ext cx="30607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组装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6088657" y="2822880"/>
            <a:ext cx="84554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原才料和采矿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7086600" y="2830830"/>
            <a:ext cx="73279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.</a:t>
            </a:r>
            <a:r>
              <a:rPr sz="900"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零部件制造商</a:t>
            </a:r>
            <a:endParaRPr sz="9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175253" y="2803162"/>
            <a:ext cx="39306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组装</a:t>
            </a:r>
            <a:r>
              <a:rPr sz="1000" spc="-2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ly</a:t>
            </a:r>
            <a:endParaRPr sz="1000" dirty="0"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367398" y="3477070"/>
            <a:ext cx="65532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零</a:t>
            </a:r>
            <a:r>
              <a:rPr sz="1000" spc="-1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部</a:t>
            </a:r>
            <a:r>
              <a:rPr sz="1000" spc="-2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件</a:t>
            </a:r>
            <a:r>
              <a:rPr sz="1000" spc="-1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制造</a:t>
            </a:r>
            <a:endParaRPr sz="100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298563" y="4084128"/>
            <a:ext cx="2755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组装</a:t>
            </a:r>
            <a:endParaRPr sz="10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979028" y="3429000"/>
            <a:ext cx="30607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组装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7026020" y="4713288"/>
            <a:ext cx="78613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充电基</a:t>
            </a:r>
            <a:r>
              <a:rPr sz="100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础</a:t>
            </a:r>
            <a:r>
              <a:rPr sz="1000" spc="-1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设施</a:t>
            </a:r>
            <a:endParaRPr sz="10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270632" y="5371534"/>
            <a:ext cx="2787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组装</a:t>
            </a:r>
          </a:p>
        </p:txBody>
      </p:sp>
      <p:sp>
        <p:nvSpPr>
          <p:cNvPr id="66" name="object 66"/>
          <p:cNvSpPr txBox="1">
            <a:spLocks noGrp="1"/>
          </p:cNvSpPr>
          <p:nvPr>
            <p:ph type="title"/>
          </p:nvPr>
        </p:nvSpPr>
        <p:spPr>
          <a:xfrm>
            <a:off x="368300" y="366284"/>
            <a:ext cx="11455400" cy="536462"/>
          </a:xfrm>
          <a:prstGeom prst="rect">
            <a:avLst/>
          </a:prstGeom>
        </p:spPr>
        <p:txBody>
          <a:bodyPr vert="horz" wrap="square" lIns="0" tIns="226474" rIns="0" bIns="0" rtlCol="0">
            <a:spAutoFit/>
          </a:bodyPr>
          <a:lstStyle/>
          <a:p>
            <a:pPr marL="123825">
              <a:lnSpc>
                <a:spcPct val="100000"/>
              </a:lnSpc>
            </a:pPr>
            <a:r>
              <a:rPr dirty="0">
                <a:latin typeface="SimSun" panose="02010600030101010101" pitchFamily="2" charset="-122"/>
                <a:ea typeface="SimSun" panose="02010600030101010101" pitchFamily="2" charset="-122"/>
              </a:rPr>
              <a:t>巴基斯</a:t>
            </a:r>
            <a:r>
              <a:rPr spc="-15" dirty="0">
                <a:latin typeface="SimSun" panose="02010600030101010101" pitchFamily="2" charset="-122"/>
                <a:ea typeface="SimSun" panose="02010600030101010101" pitchFamily="2" charset="-122"/>
              </a:rPr>
              <a:t>坦</a:t>
            </a:r>
            <a:r>
              <a:rPr dirty="0">
                <a:latin typeface="SimSun" panose="02010600030101010101" pitchFamily="2" charset="-122"/>
                <a:ea typeface="SimSun" panose="02010600030101010101" pitchFamily="2" charset="-122"/>
              </a:rPr>
              <a:t>已</a:t>
            </a:r>
            <a:r>
              <a:rPr spc="-15" dirty="0">
                <a:latin typeface="SimSun" panose="02010600030101010101" pitchFamily="2" charset="-122"/>
                <a:ea typeface="SimSun" panose="02010600030101010101" pitchFamily="2" charset="-122"/>
              </a:rPr>
              <a:t>确</a:t>
            </a:r>
            <a:r>
              <a:rPr dirty="0">
                <a:latin typeface="SimSun" panose="02010600030101010101" pitchFamily="2" charset="-122"/>
                <a:ea typeface="SimSun" panose="02010600030101010101" pitchFamily="2" charset="-122"/>
              </a:rPr>
              <a:t>定汽车</a:t>
            </a:r>
            <a:r>
              <a:rPr spc="-15" dirty="0">
                <a:latin typeface="SimSun" panose="02010600030101010101" pitchFamily="2" charset="-122"/>
                <a:ea typeface="SimSun" panose="02010600030101010101" pitchFamily="2" charset="-122"/>
              </a:rPr>
              <a:t>行</a:t>
            </a:r>
            <a:r>
              <a:rPr dirty="0">
                <a:latin typeface="SimSun" panose="02010600030101010101" pitchFamily="2" charset="-122"/>
                <a:ea typeface="SimSun" panose="02010600030101010101" pitchFamily="2" charset="-122"/>
              </a:rPr>
              <a:t>业</a:t>
            </a:r>
            <a:r>
              <a:rPr spc="-15" dirty="0">
                <a:latin typeface="SimSun" panose="02010600030101010101" pitchFamily="2" charset="-122"/>
                <a:ea typeface="SimSun" panose="02010600030101010101" pitchFamily="2" charset="-122"/>
              </a:rPr>
              <a:t>七</a:t>
            </a:r>
            <a:r>
              <a:rPr dirty="0">
                <a:latin typeface="SimSun" panose="02010600030101010101" pitchFamily="2" charset="-122"/>
                <a:ea typeface="SimSun" panose="02010600030101010101" pitchFamily="2" charset="-122"/>
              </a:rPr>
              <a:t>个值得</a:t>
            </a:r>
            <a:r>
              <a:rPr spc="-15" dirty="0">
                <a:latin typeface="SimSun" panose="02010600030101010101" pitchFamily="2" charset="-122"/>
                <a:ea typeface="SimSun" panose="02010600030101010101" pitchFamily="2" charset="-122"/>
              </a:rPr>
              <a:t>投</a:t>
            </a:r>
            <a:r>
              <a:rPr dirty="0">
                <a:latin typeface="SimSun" panose="02010600030101010101" pitchFamily="2" charset="-122"/>
                <a:ea typeface="SimSun" panose="02010600030101010101" pitchFamily="2" charset="-122"/>
              </a:rPr>
              <a:t>资</a:t>
            </a:r>
            <a:r>
              <a:rPr spc="-15" dirty="0"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dirty="0">
                <a:latin typeface="SimSun" panose="02010600030101010101" pitchFamily="2" charset="-122"/>
                <a:ea typeface="SimSun" panose="02010600030101010101" pitchFamily="2" charset="-122"/>
              </a:rPr>
              <a:t>机会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467359" y="6491036"/>
            <a:ext cx="1657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13</a:t>
            </a:r>
            <a:endParaRPr sz="1000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1305031" y="224027"/>
            <a:ext cx="643127" cy="65671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447800" y="6515100"/>
            <a:ext cx="100203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来源：</a:t>
            </a:r>
            <a:r>
              <a:rPr sz="7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上</a:t>
            </a:r>
            <a:r>
              <a:rPr sz="7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海国</a:t>
            </a:r>
            <a:r>
              <a:rPr sz="7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际</a:t>
            </a:r>
            <a:r>
              <a:rPr sz="7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金融</a:t>
            </a:r>
            <a:r>
              <a:rPr sz="7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中</a:t>
            </a:r>
            <a:r>
              <a:rPr sz="7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心</a:t>
            </a:r>
            <a:endParaRPr sz="70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graphicFrame>
        <p:nvGraphicFramePr>
          <p:cNvPr id="69" name="object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132939"/>
              </p:ext>
            </p:extLst>
          </p:nvPr>
        </p:nvGraphicFramePr>
        <p:xfrm>
          <a:off x="369061" y="1525436"/>
          <a:ext cx="4898672" cy="47889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4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8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211">
                <a:tc>
                  <a:txBody>
                    <a:bodyPr/>
                    <a:lstStyle/>
                    <a:p>
                      <a:endParaRPr lang="en-PK" sz="1000" dirty="0">
                        <a:latin typeface="SimSun" panose="02010600030101010101" pitchFamily="2" charset="-122"/>
                        <a:ea typeface="SimSun" panose="02010600030101010101" pitchFamily="2" charset="-122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5C2F"/>
                      </a:solidFill>
                      <a:prstDash val="solid"/>
                    </a:lnL>
                    <a:lnT w="2794">
                      <a:solidFill>
                        <a:srgbClr val="005C2F"/>
                      </a:solidFill>
                      <a:prstDash val="solid"/>
                    </a:lnT>
                    <a:lnB w="42545">
                      <a:solidFill>
                        <a:srgbClr val="005C2E"/>
                      </a:solidFill>
                      <a:prstDash val="solid"/>
                    </a:lnB>
                    <a:solidFill>
                      <a:srgbClr val="005C2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 dirty="0">
                        <a:latin typeface="SimSun" panose="02010600030101010101" pitchFamily="2" charset="-122"/>
                        <a:ea typeface="SimSun" panose="02010600030101010101" pitchFamily="2" charset="-122"/>
                        <a:cs typeface="Arial"/>
                      </a:endParaRPr>
                    </a:p>
                  </a:txBody>
                  <a:tcPr marL="0" marR="0" marT="0" marB="0">
                    <a:lnT w="2794">
                      <a:solidFill>
                        <a:srgbClr val="005C2F"/>
                      </a:solidFill>
                      <a:prstDash val="solid"/>
                    </a:lnT>
                    <a:lnB w="42545">
                      <a:solidFill>
                        <a:srgbClr val="005C2E"/>
                      </a:solidFill>
                      <a:prstDash val="solid"/>
                    </a:lnB>
                    <a:solidFill>
                      <a:srgbClr val="005C2F"/>
                    </a:solidFill>
                  </a:tcPr>
                </a:tc>
                <a:tc>
                  <a:txBody>
                    <a:bodyPr/>
                    <a:lstStyle/>
                    <a:p>
                      <a:pPr marL="104076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Microsoft YaHei"/>
                        </a:rPr>
                        <a:t>投资机会</a:t>
                      </a:r>
                      <a:endParaRPr sz="1400" dirty="0">
                        <a:latin typeface="SimSun" panose="02010600030101010101" pitchFamily="2" charset="-122"/>
                        <a:ea typeface="SimSun" panose="02010600030101010101" pitchFamily="2" charset="-122"/>
                        <a:cs typeface="Microsoft YaHei"/>
                      </a:endParaRPr>
                    </a:p>
                  </a:txBody>
                  <a:tcPr marL="0" marR="0" marT="0" marB="0">
                    <a:lnT w="2794">
                      <a:solidFill>
                        <a:srgbClr val="005C2F"/>
                      </a:solidFill>
                      <a:prstDash val="solid"/>
                    </a:lnT>
                    <a:lnB w="42545">
                      <a:solidFill>
                        <a:srgbClr val="005C2E"/>
                      </a:solidFill>
                      <a:prstDash val="solid"/>
                    </a:lnB>
                    <a:solidFill>
                      <a:srgbClr val="005C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562"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sz="1150" b="1" i="1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Microsoft YaHei UI"/>
                        </a:rPr>
                        <a:t>传统汽车</a:t>
                      </a:r>
                      <a:endParaRPr sz="1150" dirty="0">
                        <a:latin typeface="SimSun" panose="02010600030101010101" pitchFamily="2" charset="-122"/>
                        <a:ea typeface="SimSun" panose="02010600030101010101" pitchFamily="2" charset="-122"/>
                        <a:cs typeface="Microsoft YaHei UI"/>
                      </a:endParaRPr>
                    </a:p>
                  </a:txBody>
                  <a:tcPr marL="0" marR="0" marT="0" marB="0">
                    <a:lnT w="42545" cap="flat" cmpd="sng" algn="ctr">
                      <a:solidFill>
                        <a:srgbClr val="005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EEC6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rgbClr val="005C2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/>
                        </a:rPr>
                        <a:t>1</a:t>
                      </a:r>
                      <a:endParaRPr sz="2800" dirty="0">
                        <a:latin typeface="SimSun" panose="02010600030101010101" pitchFamily="2" charset="-122"/>
                        <a:ea typeface="SimSun" panose="02010600030101010101" pitchFamily="2" charset="-122"/>
                        <a:cs typeface="Arial"/>
                      </a:endParaRPr>
                    </a:p>
                  </a:txBody>
                  <a:tcPr marL="0" marR="0" marT="0" marB="0">
                    <a:lnT w="42545" cap="flat" cmpd="sng" algn="ctr">
                      <a:solidFill>
                        <a:srgbClr val="005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5C2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Microsoft YaHei"/>
                        </a:rPr>
                        <a:t>紧凑型轿车生产和组装，用于国内和区域出口</a:t>
                      </a:r>
                      <a:endParaRPr sz="1200" dirty="0">
                        <a:latin typeface="SimSun" panose="02010600030101010101" pitchFamily="2" charset="-122"/>
                        <a:ea typeface="SimSun" panose="02010600030101010101" pitchFamily="2" charset="-122"/>
                        <a:cs typeface="Microsoft YaHei"/>
                      </a:endParaRPr>
                    </a:p>
                  </a:txBody>
                  <a:tcPr marL="0" marR="0" marT="0" marB="0">
                    <a:lnR w="7366">
                      <a:solidFill>
                        <a:srgbClr val="000000"/>
                      </a:solidFill>
                      <a:prstDash val="solid"/>
                    </a:lnR>
                    <a:lnT w="42545" cap="flat" cmpd="sng" algn="ctr">
                      <a:solidFill>
                        <a:srgbClr val="005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124">
                <a:tc rowSpan="4">
                  <a:txBody>
                    <a:bodyPr/>
                    <a:lstStyle/>
                    <a:p>
                      <a:pPr marL="383540" algn="l">
                        <a:lnSpc>
                          <a:spcPct val="100000"/>
                        </a:lnSpc>
                      </a:pPr>
                      <a:endParaRPr lang="en-US" sz="1150" b="1" i="1" spc="-15" dirty="0">
                        <a:solidFill>
                          <a:srgbClr val="1E1E1E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pPr marL="383540" algn="l">
                        <a:lnSpc>
                          <a:spcPct val="100000"/>
                        </a:lnSpc>
                      </a:pPr>
                      <a:endParaRPr lang="en-US" altLang="ja-JP" sz="1150" b="1" i="1" spc="-15" dirty="0">
                        <a:solidFill>
                          <a:srgbClr val="1E1E1E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pPr marL="383540" algn="l">
                        <a:lnSpc>
                          <a:spcPct val="100000"/>
                        </a:lnSpc>
                      </a:pPr>
                      <a:endParaRPr lang="en-US" altLang="ja-JP" sz="1150" b="1" i="1" spc="-15" dirty="0">
                        <a:solidFill>
                          <a:srgbClr val="1E1E1E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pPr marL="383540" algn="l">
                        <a:lnSpc>
                          <a:spcPct val="100000"/>
                        </a:lnSpc>
                      </a:pPr>
                      <a:endParaRPr lang="en-US" altLang="ja-JP" sz="1150" b="1" i="1" spc="-15" dirty="0">
                        <a:solidFill>
                          <a:srgbClr val="1E1E1E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pPr marL="383540" algn="l">
                        <a:lnSpc>
                          <a:spcPct val="100000"/>
                        </a:lnSpc>
                      </a:pPr>
                      <a:endParaRPr lang="en-US" altLang="ja-JP" sz="1150" b="1" i="1" spc="-15" dirty="0">
                        <a:solidFill>
                          <a:srgbClr val="1E1E1E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pPr marL="383540" algn="l">
                        <a:lnSpc>
                          <a:spcPct val="100000"/>
                        </a:lnSpc>
                      </a:pPr>
                      <a:r>
                        <a:rPr lang="ja-JP" altLang="en-US" sz="1150" b="1" i="1" spc="-15" dirty="0">
                          <a:solidFill>
                            <a:srgbClr val="1E1E1E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电动汽车</a:t>
                      </a:r>
                      <a:r>
                        <a:rPr lang="en-US" altLang="ja-JP" sz="1450" b="1" i="1" spc="-10" dirty="0">
                          <a:solidFill>
                            <a:srgbClr val="1E1E1E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(</a:t>
                      </a:r>
                      <a:r>
                        <a:rPr lang="en-US" sz="1450" b="1" i="1" spc="-10" dirty="0">
                          <a:solidFill>
                            <a:srgbClr val="1E1E1E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1450" b="1" i="1" spc="-20" dirty="0">
                          <a:solidFill>
                            <a:srgbClr val="1E1E1E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450" b="1" i="1" spc="-10" dirty="0">
                          <a:solidFill>
                            <a:srgbClr val="1E1E1E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450" b="1" i="1" dirty="0">
                          <a:solidFill>
                            <a:srgbClr val="1E1E1E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)</a:t>
                      </a:r>
                      <a:endParaRPr lang="en-US" sz="145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rgbClr val="DDEEC6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rgbClr val="005C2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/>
                        </a:rPr>
                        <a:t>2</a:t>
                      </a:r>
                      <a:endParaRPr sz="2800">
                        <a:latin typeface="SimSun" panose="02010600030101010101" pitchFamily="2" charset="-122"/>
                        <a:ea typeface="SimSun" panose="02010600030101010101" pitchFamily="2" charset="-122"/>
                        <a:cs typeface="Arial"/>
                      </a:endParaRPr>
                    </a:p>
                  </a:txBody>
                  <a:tcPr marL="0" marR="0" marT="0" marB="0"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5C2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Microsoft YaHei"/>
                        </a:rPr>
                        <a:t>锂电池组集成</a:t>
                      </a:r>
                      <a:r>
                        <a:rPr sz="1200" b="1" dirty="0">
                          <a:solidFill>
                            <a:srgbClr val="005C2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/>
                        </a:rPr>
                        <a:t>/</a:t>
                      </a:r>
                      <a:r>
                        <a:rPr sz="1200" b="1" dirty="0">
                          <a:solidFill>
                            <a:srgbClr val="005C2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Microsoft YaHei"/>
                        </a:rPr>
                        <a:t>组装</a:t>
                      </a:r>
                      <a:endParaRPr sz="1200" dirty="0">
                        <a:latin typeface="SimSun" panose="02010600030101010101" pitchFamily="2" charset="-122"/>
                        <a:ea typeface="SimSun" panose="02010600030101010101" pitchFamily="2" charset="-122"/>
                        <a:cs typeface="Microsoft YaHei"/>
                      </a:endParaRPr>
                    </a:p>
                  </a:txBody>
                  <a:tcPr marL="0" marR="0" marT="0" marB="0"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0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DEEC6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rgbClr val="005C2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/>
                        </a:rPr>
                        <a:t>3</a:t>
                      </a:r>
                      <a:endParaRPr sz="2800">
                        <a:latin typeface="SimSun" panose="02010600030101010101" pitchFamily="2" charset="-122"/>
                        <a:ea typeface="SimSun" panose="02010600030101010101" pitchFamily="2" charset="-122"/>
                        <a:cs typeface="Arial"/>
                      </a:endParaRPr>
                    </a:p>
                  </a:txBody>
                  <a:tcPr marL="0" marR="0" marT="0" marB="0"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5C2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Microsoft YaHei"/>
                        </a:rPr>
                        <a:t>本地生产和组装两轮</a:t>
                      </a:r>
                      <a:r>
                        <a:rPr sz="1200" b="1" dirty="0">
                          <a:solidFill>
                            <a:srgbClr val="005C2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/>
                        </a:rPr>
                        <a:t>/</a:t>
                      </a:r>
                      <a:r>
                        <a:rPr sz="1200" b="1" dirty="0">
                          <a:solidFill>
                            <a:srgbClr val="005C2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Microsoft YaHei"/>
                        </a:rPr>
                        <a:t>三轮电动汽车</a:t>
                      </a:r>
                      <a:endParaRPr sz="1200">
                        <a:latin typeface="SimSun" panose="02010600030101010101" pitchFamily="2" charset="-122"/>
                        <a:ea typeface="SimSun" panose="02010600030101010101" pitchFamily="2" charset="-122"/>
                        <a:cs typeface="Microsoft YaHei"/>
                      </a:endParaRPr>
                    </a:p>
                  </a:txBody>
                  <a:tcPr marL="0" marR="0" marT="0" marB="0"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362">
                <a:tc vMerge="1">
                  <a:txBody>
                    <a:bodyPr/>
                    <a:lstStyle/>
                    <a:p>
                      <a:endParaRPr sz="1200" dirty="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solidFill>
                      <a:srgbClr val="DDEEC6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rgbClr val="005C2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/>
                        </a:rPr>
                        <a:t>4</a:t>
                      </a:r>
                      <a:endParaRPr sz="2800">
                        <a:latin typeface="SimSun" panose="02010600030101010101" pitchFamily="2" charset="-122"/>
                        <a:ea typeface="SimSun" panose="02010600030101010101" pitchFamily="2" charset="-122"/>
                        <a:cs typeface="Arial"/>
                      </a:endParaRPr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385522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Microsoft YaHei"/>
                        </a:rPr>
                        <a:t>小型电动汽车和混合动力汽车的本地组装（</a:t>
                      </a:r>
                      <a:r>
                        <a:rPr sz="1200" b="1" dirty="0">
                          <a:solidFill>
                            <a:srgbClr val="385522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/>
                        </a:rPr>
                        <a:t>4</a:t>
                      </a:r>
                      <a:r>
                        <a:rPr sz="1200" b="1" spc="-5" dirty="0">
                          <a:solidFill>
                            <a:srgbClr val="385522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/>
                        </a:rPr>
                        <a:t>W</a:t>
                      </a:r>
                      <a:r>
                        <a:rPr sz="1200" b="1" dirty="0">
                          <a:solidFill>
                            <a:srgbClr val="385522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Microsoft YaHei"/>
                        </a:rPr>
                        <a:t>）</a:t>
                      </a:r>
                      <a:endParaRPr sz="1200">
                        <a:latin typeface="SimSun" panose="02010600030101010101" pitchFamily="2" charset="-122"/>
                        <a:ea typeface="SimSun" panose="02010600030101010101" pitchFamily="2" charset="-122"/>
                        <a:cs typeface="Microsoft YaHei"/>
                      </a:endParaRPr>
                    </a:p>
                  </a:txBody>
                  <a:tcPr marL="0" marR="0" marT="0" marB="0"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125">
                <a:tc vMerge="1">
                  <a:txBody>
                    <a:bodyPr/>
                    <a:lstStyle/>
                    <a:p>
                      <a:endParaRPr sz="1200" dirty="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solidFill>
                      <a:srgbClr val="DDEEC6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rgbClr val="005C2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/>
                        </a:rPr>
                        <a:t>5</a:t>
                      </a:r>
                      <a:endParaRPr sz="2800">
                        <a:latin typeface="SimSun" panose="02010600030101010101" pitchFamily="2" charset="-122"/>
                        <a:ea typeface="SimSun" panose="02010600030101010101" pitchFamily="2" charset="-122"/>
                        <a:cs typeface="Arial"/>
                      </a:endParaRPr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10795" indent="126364">
                        <a:lnSpc>
                          <a:spcPct val="143300"/>
                        </a:lnSpc>
                      </a:pPr>
                      <a:r>
                        <a:rPr sz="1200" b="1" dirty="0">
                          <a:solidFill>
                            <a:srgbClr val="005C2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Microsoft YaHei"/>
                        </a:rPr>
                        <a:t>电动汽车充电基础设施：城市</a:t>
                      </a:r>
                      <a:r>
                        <a:rPr sz="1200" b="1" dirty="0">
                          <a:solidFill>
                            <a:srgbClr val="005C2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/>
                        </a:rPr>
                        <a:t>/</a:t>
                      </a:r>
                      <a:r>
                        <a:rPr sz="1200" b="1" dirty="0">
                          <a:solidFill>
                            <a:srgbClr val="005C2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Microsoft YaHei"/>
                        </a:rPr>
                        <a:t>高速公路电零部件制造 动汽车充电和电池更换走廊</a:t>
                      </a:r>
                      <a:endParaRPr sz="1200">
                        <a:latin typeface="SimSun" panose="02010600030101010101" pitchFamily="2" charset="-122"/>
                        <a:ea typeface="SimSun" panose="02010600030101010101" pitchFamily="2" charset="-122"/>
                        <a:cs typeface="Microsoft YaHei"/>
                      </a:endParaRPr>
                    </a:p>
                  </a:txBody>
                  <a:tcPr marL="0" marR="0" marT="0" marB="0"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2528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1050" b="1" i="1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Microsoft YaHei"/>
                        </a:rPr>
                        <a:t>跨平台</a:t>
                      </a:r>
                      <a:r>
                        <a:rPr sz="1050" b="1" i="1" spc="1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Microsoft YaHei"/>
                        </a:rPr>
                        <a:t>汽</a:t>
                      </a:r>
                      <a:r>
                        <a:rPr sz="1050" b="1" i="1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Microsoft YaHei"/>
                        </a:rPr>
                        <a:t>车零</a:t>
                      </a:r>
                      <a:r>
                        <a:rPr sz="1050" b="1" i="1" spc="1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Microsoft YaHei"/>
                        </a:rPr>
                        <a:t>部</a:t>
                      </a:r>
                      <a:r>
                        <a:rPr sz="1050" b="1" i="1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Microsoft YaHei"/>
                        </a:rPr>
                        <a:t>件</a:t>
                      </a:r>
                      <a:endParaRPr sz="1050">
                        <a:latin typeface="SimSun" panose="02010600030101010101" pitchFamily="2" charset="-122"/>
                        <a:ea typeface="SimSun" panose="02010600030101010101" pitchFamily="2" charset="-122"/>
                        <a:cs typeface="Microsoft YaHe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050" b="1" i="1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Microsoft YaHei"/>
                        </a:rPr>
                        <a:t>（传统</a:t>
                      </a:r>
                      <a:r>
                        <a:rPr sz="1050" b="1" i="1" spc="1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Microsoft YaHei"/>
                        </a:rPr>
                        <a:t>汽</a:t>
                      </a:r>
                      <a:r>
                        <a:rPr sz="1050" b="1" i="1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Microsoft YaHei"/>
                        </a:rPr>
                        <a:t>车和</a:t>
                      </a:r>
                      <a:r>
                        <a:rPr sz="1050" b="1" i="1" spc="1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Microsoft YaHei"/>
                        </a:rPr>
                        <a:t>电</a:t>
                      </a:r>
                      <a:r>
                        <a:rPr sz="1050" b="1" i="1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Microsoft YaHei"/>
                        </a:rPr>
                        <a:t>动</a:t>
                      </a:r>
                      <a:endParaRPr sz="1050">
                        <a:latin typeface="SimSun" panose="02010600030101010101" pitchFamily="2" charset="-122"/>
                        <a:ea typeface="SimSun" panose="02010600030101010101" pitchFamily="2" charset="-122"/>
                        <a:cs typeface="Microsoft YaHei"/>
                      </a:endParaRPr>
                    </a:p>
                  </a:txBody>
                  <a:tcPr marL="0" marR="0" marT="0" marB="0">
                    <a:solidFill>
                      <a:srgbClr val="DDEEC6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rgbClr val="005C2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/>
                        </a:rPr>
                        <a:t>6</a:t>
                      </a:r>
                      <a:endParaRPr sz="2800">
                        <a:latin typeface="SimSun" panose="02010600030101010101" pitchFamily="2" charset="-122"/>
                        <a:ea typeface="SimSun" panose="02010600030101010101" pitchFamily="2" charset="-122"/>
                        <a:cs typeface="Arial"/>
                      </a:endParaRPr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227329" marR="12065">
                        <a:lnSpc>
                          <a:spcPct val="143300"/>
                        </a:lnSpc>
                      </a:pPr>
                      <a:r>
                        <a:rPr sz="1200" b="1" dirty="0">
                          <a:solidFill>
                            <a:srgbClr val="005C2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Microsoft YaHei"/>
                        </a:rPr>
                        <a:t>电机控制器和高科技部件</a:t>
                      </a:r>
                      <a:r>
                        <a:rPr sz="1200" b="1" dirty="0">
                          <a:solidFill>
                            <a:srgbClr val="005C2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/>
                        </a:rPr>
                        <a:t>/</a:t>
                      </a:r>
                      <a:r>
                        <a:rPr sz="1200" b="1" dirty="0">
                          <a:solidFill>
                            <a:srgbClr val="005C2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Microsoft YaHei"/>
                        </a:rPr>
                        <a:t>电子控制单元及电力电子的 本地组装</a:t>
                      </a:r>
                      <a:endParaRPr sz="1200">
                        <a:latin typeface="SimSun" panose="02010600030101010101" pitchFamily="2" charset="-122"/>
                        <a:ea typeface="SimSun" panose="02010600030101010101" pitchFamily="2" charset="-122"/>
                        <a:cs typeface="Microsoft YaHei"/>
                      </a:endParaRPr>
                    </a:p>
                  </a:txBody>
                  <a:tcPr marL="0" marR="0" marT="0" marB="0"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1887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1050" b="1" i="1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Microsoft YaHei"/>
                        </a:rPr>
                        <a:t>汽车）</a:t>
                      </a:r>
                      <a:endParaRPr sz="1050">
                        <a:latin typeface="SimSun" panose="02010600030101010101" pitchFamily="2" charset="-122"/>
                        <a:ea typeface="SimSun" panose="02010600030101010101" pitchFamily="2" charset="-122"/>
                        <a:cs typeface="Microsoft YaHei"/>
                      </a:endParaRPr>
                    </a:p>
                  </a:txBody>
                  <a:tcPr marL="0" marR="0" marT="0" marB="0">
                    <a:solidFill>
                      <a:srgbClr val="DDEEC6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rgbClr val="005C2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/>
                        </a:rPr>
                        <a:t>7</a:t>
                      </a:r>
                      <a:endParaRPr sz="2800">
                        <a:latin typeface="SimSun" panose="02010600030101010101" pitchFamily="2" charset="-122"/>
                        <a:ea typeface="SimSun" panose="02010600030101010101" pitchFamily="2" charset="-122"/>
                        <a:cs typeface="Arial"/>
                      </a:endParaRPr>
                    </a:p>
                  </a:txBody>
                  <a:tcPr marL="0" marR="0" marT="0" marB="0"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5C2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Microsoft YaHei"/>
                        </a:rPr>
                        <a:t>用于拖拉机和卡车的高强度部件（电动和非电动）</a:t>
                      </a:r>
                      <a:endParaRPr sz="1200" dirty="0">
                        <a:latin typeface="SimSun" panose="02010600030101010101" pitchFamily="2" charset="-122"/>
                        <a:ea typeface="SimSun" panose="02010600030101010101" pitchFamily="2" charset="-122"/>
                        <a:cs typeface="Microsoft YaHei"/>
                      </a:endParaRPr>
                    </a:p>
                  </a:txBody>
                  <a:tcPr marL="0" marR="0" marT="0" marB="0"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743">
                <a:tc gridSpan="3">
                  <a:txBody>
                    <a:bodyPr/>
                    <a:lstStyle/>
                    <a:p>
                      <a:endParaRPr sz="1200" dirty="0">
                        <a:latin typeface="SimSun" panose="02010600030101010101" pitchFamily="2" charset="-122"/>
                        <a:ea typeface="SimSun" panose="02010600030101010101" pitchFamily="2" charset="-122"/>
                        <a:cs typeface="Microsoft YaHe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0" name="object 70"/>
          <p:cNvGraphicFramePr>
            <a:graphicFrameLocks noGrp="1"/>
          </p:cNvGraphicFramePr>
          <p:nvPr/>
        </p:nvGraphicFramePr>
        <p:xfrm>
          <a:off x="5984684" y="1517459"/>
          <a:ext cx="6057645" cy="2963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1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35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Microsoft YaHei UI"/>
                          <a:cs typeface="Microsoft YaHei UI"/>
                        </a:rPr>
                        <a:t>投资领域</a:t>
                      </a:r>
                      <a:endParaRPr sz="1400">
                        <a:latin typeface="Microsoft YaHei UI"/>
                        <a:cs typeface="Microsoft YaHei UI"/>
                      </a:endParaRPr>
                    </a:p>
                  </a:txBody>
                  <a:tcPr marL="0" marR="0" marT="0" marB="0">
                    <a:lnL w="2794">
                      <a:solidFill>
                        <a:srgbClr val="005C2F"/>
                      </a:solidFill>
                      <a:prstDash val="solid"/>
                    </a:lnL>
                    <a:lnR w="1270">
                      <a:solidFill>
                        <a:srgbClr val="005C2F"/>
                      </a:solidFill>
                      <a:prstDash val="solid"/>
                    </a:lnR>
                    <a:lnT w="2794">
                      <a:solidFill>
                        <a:srgbClr val="005C2F"/>
                      </a:solidFill>
                      <a:prstDash val="solid"/>
                    </a:lnT>
                    <a:lnB w="42545">
                      <a:solidFill>
                        <a:srgbClr val="005C2E"/>
                      </a:solidFill>
                      <a:prstDash val="solid"/>
                    </a:lnB>
                    <a:solidFill>
                      <a:srgbClr val="005C2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Microsoft YaHei UI"/>
                        <a:cs typeface="Microsoft YaHei UI"/>
                      </a:endParaRPr>
                    </a:p>
                  </a:txBody>
                  <a:tcPr marL="0" marR="0" marT="0" marB="0">
                    <a:lnL w="1270">
                      <a:solidFill>
                        <a:srgbClr val="005C2F"/>
                      </a:solidFill>
                      <a:prstDash val="solid"/>
                    </a:lnL>
                    <a:lnR w="2794">
                      <a:solidFill>
                        <a:srgbClr val="005C2F"/>
                      </a:solidFill>
                      <a:prstDash val="solid"/>
                    </a:ln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10401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Microsoft YaHei UI"/>
                          <a:cs typeface="Microsoft YaHei UI"/>
                        </a:rPr>
                        <a:t>现有汽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Microsoft YaHei UI"/>
                          <a:cs typeface="Microsoft YaHei UI"/>
                        </a:rPr>
                        <a:t>车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Microsoft YaHei UI"/>
                          <a:cs typeface="Microsoft YaHei UI"/>
                        </a:rPr>
                        <a:t>厂商</a:t>
                      </a:r>
                      <a:endParaRPr sz="1400" dirty="0">
                        <a:latin typeface="Microsoft YaHei UI"/>
                        <a:cs typeface="Microsoft YaHei UI"/>
                      </a:endParaRPr>
                    </a:p>
                  </a:txBody>
                  <a:tcPr marL="0" marR="0" marT="0" marB="0">
                    <a:lnL w="2794">
                      <a:solidFill>
                        <a:srgbClr val="005C2F"/>
                      </a:solidFill>
                      <a:prstDash val="solid"/>
                    </a:lnL>
                    <a:lnT w="2794">
                      <a:solidFill>
                        <a:srgbClr val="005C2F"/>
                      </a:solidFill>
                      <a:prstDash val="solid"/>
                    </a:lnT>
                    <a:lnB w="42545">
                      <a:solidFill>
                        <a:srgbClr val="005C2E"/>
                      </a:solidFill>
                      <a:prstDash val="solid"/>
                    </a:lnB>
                    <a:solidFill>
                      <a:srgbClr val="005C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1A44D-37FD-28A6-DCCB-1384CB864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ECBE168-438C-BF60-0171-7DDFA128934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ECBE168-438C-BF60-0171-7DDFA12893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87BBC83-6A3E-D747-90C9-A9F33A5CC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marL="12700" marR="5080" lvl="0" indent="0" defTabSz="914400" rtl="0" eaLnBrk="1" fontAlgn="auto" latinLnBrk="0" hangingPunct="1">
              <a:lnSpc>
                <a:spcPct val="1347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C2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巴基斯</a:t>
            </a:r>
            <a:r>
              <a:rPr kumimoji="0" lang="zh-CN" altLang="en-US" sz="2000" b="1" i="0" u="none" strike="noStrike" kern="1200" cap="none" spc="-15" normalizeH="0" baseline="0" noProof="0" dirty="0">
                <a:ln>
                  <a:noFill/>
                </a:ln>
                <a:solidFill>
                  <a:srgbClr val="005C2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坦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C2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为</a:t>
            </a:r>
            <a:r>
              <a:rPr kumimoji="0" lang="zh-CN" altLang="en-US" sz="2000" b="1" i="0" u="none" strike="noStrike" kern="1200" cap="none" spc="-15" normalizeH="0" baseline="0" noProof="0" dirty="0">
                <a:ln>
                  <a:noFill/>
                </a:ln>
                <a:solidFill>
                  <a:srgbClr val="005C2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汽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C2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车行业 的投资</a:t>
            </a:r>
            <a:r>
              <a:rPr kumimoji="0" lang="zh-CN" altLang="en-US" sz="2000" b="1" i="0" u="none" strike="noStrike" kern="1200" cap="none" spc="-15" normalizeH="0" baseline="0" noProof="0" dirty="0">
                <a:ln>
                  <a:noFill/>
                </a:ln>
                <a:solidFill>
                  <a:srgbClr val="005C2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者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C2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提</a:t>
            </a:r>
            <a:r>
              <a:rPr kumimoji="0" lang="zh-CN" altLang="en-US" sz="2000" b="1" i="0" u="none" strike="noStrike" kern="1200" cap="none" spc="-15" normalizeH="0" baseline="0" noProof="0" dirty="0">
                <a:ln>
                  <a:noFill/>
                </a:ln>
                <a:solidFill>
                  <a:srgbClr val="005C2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供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C2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了一个 有利的</a:t>
            </a:r>
            <a:r>
              <a:rPr kumimoji="0" lang="zh-CN" altLang="en-US" sz="2000" b="1" i="0" u="none" strike="noStrike" kern="1200" cap="none" spc="-15" normalizeH="0" baseline="0" noProof="0" dirty="0">
                <a:ln>
                  <a:noFill/>
                </a:ln>
                <a:solidFill>
                  <a:srgbClr val="005C2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环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C2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境。</a:t>
            </a:r>
            <a:b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</a:b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F50AC2F-196F-881F-A24B-509817E9E1CF}"/>
              </a:ext>
            </a:extLst>
          </p:cNvPr>
          <p:cNvSpPr txBox="1">
            <a:spLocks/>
          </p:cNvSpPr>
          <p:nvPr/>
        </p:nvSpPr>
        <p:spPr>
          <a:xfrm>
            <a:off x="3429000" y="380999"/>
            <a:ext cx="8382000" cy="2215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800" b="1" kern="120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-2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键推动</a:t>
            </a:r>
            <a:r>
              <a:rPr kumimoji="0" lang="zh-CN" altLang="en-US" sz="1600" b="1" i="0" u="none" strike="noStrike" kern="1200" cap="none" spc="-1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因</a:t>
            </a:r>
            <a:r>
              <a:rPr kumimoji="0" lang="zh-CN" altLang="en-US" sz="1600" b="1" i="0" u="none" strike="noStrike" kern="1200" cap="none" spc="-2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素和</a:t>
            </a:r>
            <a:r>
              <a:rPr kumimoji="0" lang="zh-CN" altLang="en-US" sz="1600" b="1" i="0" u="none" strike="noStrike" kern="1200" cap="none" spc="-1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激</a:t>
            </a:r>
            <a:r>
              <a:rPr kumimoji="0" lang="zh-CN" altLang="en-US" sz="1600" b="1" i="0" u="none" strike="noStrike" kern="1200" cap="none" spc="-2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励措施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5C3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Process0">
            <a:extLst>
              <a:ext uri="{FF2B5EF4-FFF2-40B4-BE49-F238E27FC236}">
                <a16:creationId xmlns:a16="http://schemas.microsoft.com/office/drawing/2014/main" id="{43D423FB-E3DA-178E-3E2C-87D8CDD6F02B}"/>
              </a:ext>
            </a:extLst>
          </p:cNvPr>
          <p:cNvSpPr/>
          <p:nvPr/>
        </p:nvSpPr>
        <p:spPr>
          <a:xfrm>
            <a:off x="9906000" y="762000"/>
            <a:ext cx="2286000" cy="609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0" tIns="182880" rIns="38100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</a:b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" name="Process0">
            <a:extLst>
              <a:ext uri="{FF2B5EF4-FFF2-40B4-BE49-F238E27FC236}">
                <a16:creationId xmlns:a16="http://schemas.microsoft.com/office/drawing/2014/main" id="{6C2E9420-3068-0F87-CF54-462395BF0838}"/>
              </a:ext>
            </a:extLst>
          </p:cNvPr>
          <p:cNvSpPr/>
          <p:nvPr/>
        </p:nvSpPr>
        <p:spPr>
          <a:xfrm>
            <a:off x="7620000" y="762000"/>
            <a:ext cx="2286000" cy="6096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0" tIns="182880" rIns="18288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税收减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免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和税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收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假期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 marL="203200" marR="24765" lvl="0" indent="-19050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–</a:t>
            </a:r>
            <a:r>
              <a:rPr kumimoji="0" lang="zh-CN" altLang="en-US" sz="1300" b="0" i="0" u="none" strike="noStrike" kern="1200" cap="none" spc="-29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截至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2</a:t>
            </a:r>
            <a:r>
              <a:rPr kumimoji="0" lang="en-US" altLang="zh-CN" sz="1300" b="0" i="0" u="none" strike="noStrike" kern="120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02</a:t>
            </a:r>
            <a:r>
              <a:rPr kumimoji="0" lang="en-US" altLang="zh-CN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6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年</a:t>
            </a:r>
            <a:r>
              <a:rPr kumimoji="0" lang="en-US" altLang="zh-CN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6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月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，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电动 车特定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部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件（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电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池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、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电 机、控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制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器）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仅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需</a:t>
            </a:r>
            <a:r>
              <a:rPr kumimoji="0" lang="en-US" altLang="zh-CN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1%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的海关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关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税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 marL="203200" marR="5080" lvl="0" indent="-190500" algn="l" defTabSz="914400" rtl="0" eaLnBrk="1" fontAlgn="auto" latinLnBrk="0" hangingPunct="1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–</a:t>
            </a:r>
            <a:r>
              <a:rPr kumimoji="0" lang="zh-CN" altLang="en-US" sz="1300" b="0" i="0" u="none" strike="noStrike" kern="1200" cap="none" spc="-29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电动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车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：两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轮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和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三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轮车 销售税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为</a:t>
            </a:r>
            <a:r>
              <a:rPr kumimoji="0" lang="en-US" altLang="zh-CN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1%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；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四轮混 合动力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车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为</a:t>
            </a:r>
            <a:r>
              <a:rPr kumimoji="0" lang="en-US" altLang="zh-CN" sz="1300" b="0" i="0" u="none" strike="noStrike" kern="120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8.</a:t>
            </a:r>
            <a:r>
              <a:rPr kumimoji="0" lang="en-US" altLang="zh-CN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5</a:t>
            </a:r>
            <a:r>
              <a:rPr kumimoji="0" lang="en-US" altLang="zh-CN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%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  <a:p>
            <a:pPr marL="203200" marR="5080" lvl="0" indent="-190500" algn="l" defTabSz="914400" rtl="0" eaLnBrk="1" fontAlgn="auto" latinLnBrk="0" hangingPunct="1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–</a:t>
            </a:r>
            <a:r>
              <a:rPr kumimoji="0" lang="zh-CN" altLang="en-US" sz="1300" b="0" i="0" u="none" strike="noStrike" kern="1200" cap="none" spc="-29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为普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通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民众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购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买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多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种电 动车类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型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提供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补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贴：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 marL="203200" marR="13970" lvl="0" indent="-99060" algn="l" defTabSz="914400" rtl="0" eaLnBrk="1" fontAlgn="auto" latinLnBrk="0" hangingPunct="1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- 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两轮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车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：</a:t>
            </a:r>
            <a:r>
              <a:rPr kumimoji="0" lang="en-US" altLang="zh-CN" sz="1300" b="0" i="0" u="none" strike="noStrike" kern="120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65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,</a:t>
            </a:r>
            <a:r>
              <a:rPr kumimoji="0" lang="en-US" altLang="zh-CN" sz="1300" b="0" i="0" u="none" strike="noStrike" kern="120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00</a:t>
            </a:r>
            <a:r>
              <a:rPr kumimoji="0" lang="en-US" altLang="zh-CN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0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巴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基斯 坦卢比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 marL="203200" marR="86995" lvl="0" indent="-9906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- 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三轮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车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：</a:t>
            </a:r>
            <a:r>
              <a:rPr kumimoji="0" lang="en-US" altLang="zh-CN" sz="1300" b="0" i="0" u="none" strike="noStrike" kern="120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4</a:t>
            </a:r>
            <a:r>
              <a:rPr kumimoji="0" lang="en-US" altLang="zh-CN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0</a:t>
            </a:r>
            <a:r>
              <a:rPr kumimoji="0" lang="en-US" altLang="zh-CN" sz="1300" b="0" i="0" u="none" strike="noStrike" kern="120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0,00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0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巴基 斯坦卢比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 marL="103505" marR="0" lvl="0" indent="0" algn="l" defTabSz="914400" rtl="0" eaLnBrk="1" fontAlgn="auto" latinLnBrk="0" hangingPunct="1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- 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四轮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车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：每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千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瓦时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 marL="13335" marR="0" lvl="0" indent="0" algn="ctr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15,00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0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巴基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斯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坦卢比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9" name="Process0">
            <a:extLst>
              <a:ext uri="{FF2B5EF4-FFF2-40B4-BE49-F238E27FC236}">
                <a16:creationId xmlns:a16="http://schemas.microsoft.com/office/drawing/2014/main" id="{2A70C1E0-7F2F-6E53-51EA-9D30B1D19144}"/>
              </a:ext>
            </a:extLst>
          </p:cNvPr>
          <p:cNvSpPr/>
          <p:nvPr/>
        </p:nvSpPr>
        <p:spPr>
          <a:xfrm>
            <a:off x="5334000" y="762000"/>
            <a:ext cx="2286000" cy="6096000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0" tIns="182880" rIns="38100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300" b="1" i="0" u="none" strike="noStrike" kern="1200" cap="none" spc="-15" normalizeH="0" baseline="0" noProof="0" dirty="0">
                <a:ln>
                  <a:noFill/>
                </a:ln>
                <a:solidFill>
                  <a:srgbClr val="005C2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公共便利</a:t>
            </a:r>
            <a:endParaRPr kumimoji="0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</a:b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203200" marR="5080" lvl="0" indent="-190500" algn="l" defTabSz="914400" rtl="0" eaLnBrk="1" fontAlgn="auto" latinLnBrk="0" hangingPunct="1">
              <a:lnSpc>
                <a:spcPct val="13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SEC</a:t>
            </a:r>
            <a:r>
              <a:rPr kumimoji="0" lang="en-US" altLang="zh-CN" sz="1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P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-</a:t>
            </a:r>
            <a:r>
              <a:rPr kumimoji="0" lang="en-US" altLang="zh-CN" sz="1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XS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（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投诉管 理系统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）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：</a:t>
            </a:r>
            <a:r>
              <a:rPr kumimoji="0" lang="en-US" altLang="zh-CN" sz="1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SE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C</a:t>
            </a:r>
            <a:r>
              <a:rPr kumimoji="0" lang="en-US" altLang="zh-CN" sz="1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P-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kumimoji="0" lang="en-US" altLang="zh-CN" sz="1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XS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已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投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入运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营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，旨 在通过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用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户友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好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的 平台快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速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解决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用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户</a:t>
            </a:r>
            <a:r>
              <a:rPr kumimoji="0" lang="zh-CN" altLang="en-US" sz="1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 查询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–</a:t>
            </a:r>
            <a:r>
              <a:rPr kumimoji="0" lang="zh-CN" altLang="en-US" sz="1300" b="0" i="0" u="none" strike="noStrike" kern="1200" cap="none" spc="-2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kumimoji="0" lang="en-US" altLang="zh-CN" sz="1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SEC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P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于</a:t>
            </a:r>
            <a:r>
              <a:rPr kumimoji="0" lang="en-US" altLang="zh-CN" sz="1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2</a:t>
            </a:r>
            <a:r>
              <a:rPr kumimoji="0" lang="en-US" altLang="zh-CN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0</a:t>
            </a:r>
            <a:r>
              <a:rPr kumimoji="0" lang="en-US" altLang="zh-CN" sz="1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22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年</a:t>
            </a:r>
            <a:r>
              <a:rPr kumimoji="0" lang="en-US" altLang="zh-CN" sz="1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8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  <a:p>
            <a:pPr marL="203200" marR="59690" lvl="0" indent="0" algn="l" defTabSz="914400" rtl="0" eaLnBrk="1" fontAlgn="auto" latinLnBrk="0" hangingPunct="1">
              <a:lnSpc>
                <a:spcPts val="21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月为中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国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投资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者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启 用微信</a:t>
            </a:r>
            <a:r>
              <a:rPr kumimoji="0" lang="zh-CN" altLang="en-US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服</a:t>
            </a:r>
            <a:r>
              <a:rPr kumimoji="0" lang="zh-CN" altLang="en-US" sz="1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务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14" name="Process0">
            <a:extLst>
              <a:ext uri="{FF2B5EF4-FFF2-40B4-BE49-F238E27FC236}">
                <a16:creationId xmlns:a16="http://schemas.microsoft.com/office/drawing/2014/main" id="{178358EE-0C37-7CF1-0263-96B722F59EF4}"/>
              </a:ext>
            </a:extLst>
          </p:cNvPr>
          <p:cNvSpPr/>
          <p:nvPr/>
        </p:nvSpPr>
        <p:spPr>
          <a:xfrm>
            <a:off x="3048000" y="762000"/>
            <a:ext cx="2286000" cy="6096000"/>
          </a:xfrm>
          <a:prstGeom prst="rect">
            <a:avLst/>
          </a:pr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0" tIns="182880" rIns="38100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300" b="1" i="0" u="none" strike="noStrike" kern="1200" cap="none" spc="-15" normalizeH="0" baseline="0" noProof="0" dirty="0">
                <a:ln>
                  <a:noFill/>
                </a:ln>
                <a:solidFill>
                  <a:srgbClr val="005C2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营商便</a:t>
            </a:r>
            <a:r>
              <a:rPr kumimoji="0" lang="ja-JP" altLang="en-US" sz="1300" b="1" i="0" u="none" strike="noStrike" kern="1200" cap="none" spc="-5" normalizeH="0" baseline="0" noProof="0" dirty="0">
                <a:ln>
                  <a:noFill/>
                </a:ln>
                <a:solidFill>
                  <a:srgbClr val="005C2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利</a:t>
            </a:r>
            <a:r>
              <a:rPr kumimoji="0" lang="ja-JP" altLang="en-US" sz="1300" b="1" i="0" u="none" strike="noStrike" kern="1200" cap="none" spc="-15" normalizeH="0" baseline="0" noProof="0" dirty="0">
                <a:ln>
                  <a:noFill/>
                </a:ln>
                <a:solidFill>
                  <a:srgbClr val="005C2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度</a:t>
            </a:r>
            <a:endParaRPr kumimoji="0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</a:b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E1E1E"/>
              </a:buClr>
              <a:buSzPct val="100000"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86637E-1F18-3FE5-5DF6-7CB710F1A9D8}"/>
              </a:ext>
            </a:extLst>
          </p:cNvPr>
          <p:cNvSpPr/>
          <p:nvPr/>
        </p:nvSpPr>
        <p:spPr>
          <a:xfrm>
            <a:off x="3429000" y="6276975"/>
            <a:ext cx="837882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6" name="Graphic 14">
            <a:extLst>
              <a:ext uri="{FF2B5EF4-FFF2-40B4-BE49-F238E27FC236}">
                <a16:creationId xmlns:a16="http://schemas.microsoft.com/office/drawing/2014/main" id="{B4B3612A-493B-FE60-1F78-279B04EB5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23000" y="5954825"/>
            <a:ext cx="526183" cy="526183"/>
          </a:xfrm>
          <a:prstGeom prst="rect">
            <a:avLst/>
          </a:prstGeom>
        </p:spPr>
      </p:pic>
      <p:pic>
        <p:nvPicPr>
          <p:cNvPr id="17" name="Graphic 15">
            <a:extLst>
              <a:ext uri="{FF2B5EF4-FFF2-40B4-BE49-F238E27FC236}">
                <a16:creationId xmlns:a16="http://schemas.microsoft.com/office/drawing/2014/main" id="{83C6D0F1-5FC6-EDE2-7348-C188827696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22531" y="5951608"/>
            <a:ext cx="519339" cy="526183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0CEA46-51E9-8102-5F0D-FAC745E04BEA}"/>
              </a:ext>
            </a:extLst>
          </p:cNvPr>
          <p:cNvSpPr/>
          <p:nvPr/>
        </p:nvSpPr>
        <p:spPr>
          <a:xfrm>
            <a:off x="8485045" y="5925299"/>
            <a:ext cx="536889" cy="578801"/>
          </a:xfrm>
          <a:custGeom>
            <a:avLst/>
            <a:gdLst>
              <a:gd name="connsiteX0" fmla="*/ 242888 w 762000"/>
              <a:gd name="connsiteY0" fmla="*/ 252413 h 714375"/>
              <a:gd name="connsiteX1" fmla="*/ 47625 w 762000"/>
              <a:gd name="connsiteY1" fmla="*/ 416719 h 714375"/>
              <a:gd name="connsiteX2" fmla="*/ 47625 w 762000"/>
              <a:gd name="connsiteY2" fmla="*/ 666750 h 714375"/>
              <a:gd name="connsiteX3" fmla="*/ 711994 w 762000"/>
              <a:gd name="connsiteY3" fmla="*/ 666750 h 714375"/>
              <a:gd name="connsiteX4" fmla="*/ 711994 w 762000"/>
              <a:gd name="connsiteY4" fmla="*/ 319087 h 714375"/>
              <a:gd name="connsiteX5" fmla="*/ 604838 w 762000"/>
              <a:gd name="connsiteY5" fmla="*/ 440531 h 714375"/>
              <a:gd name="connsiteX6" fmla="*/ 578644 w 762000"/>
              <a:gd name="connsiteY6" fmla="*/ 471487 h 714375"/>
              <a:gd name="connsiteX7" fmla="*/ 545306 w 762000"/>
              <a:gd name="connsiteY7" fmla="*/ 450056 h 714375"/>
              <a:gd name="connsiteX8" fmla="*/ 238125 w 762000"/>
              <a:gd name="connsiteY8" fmla="*/ 190500 h 714375"/>
              <a:gd name="connsiteX9" fmla="*/ 571500 w 762000"/>
              <a:gd name="connsiteY9" fmla="*/ 407194 h 714375"/>
              <a:gd name="connsiteX10" fmla="*/ 762000 w 762000"/>
              <a:gd name="connsiteY10" fmla="*/ 190500 h 714375"/>
              <a:gd name="connsiteX11" fmla="*/ 762000 w 762000"/>
              <a:gd name="connsiteY11" fmla="*/ 714375 h 714375"/>
              <a:gd name="connsiteX12" fmla="*/ 0 w 762000"/>
              <a:gd name="connsiteY12" fmla="*/ 714375 h 714375"/>
              <a:gd name="connsiteX13" fmla="*/ 0 w 762000"/>
              <a:gd name="connsiteY13" fmla="*/ 392906 h 714375"/>
              <a:gd name="connsiteX14" fmla="*/ 209550 w 762000"/>
              <a:gd name="connsiteY14" fmla="*/ 0 h 714375"/>
              <a:gd name="connsiteX15" fmla="*/ 538163 w 762000"/>
              <a:gd name="connsiteY15" fmla="*/ 211931 h 714375"/>
              <a:gd name="connsiteX16" fmla="*/ 683011 w 762000"/>
              <a:gd name="connsiteY16" fmla="*/ 47625 h 714375"/>
              <a:gd name="connsiteX17" fmla="*/ 642937 w 762000"/>
              <a:gd name="connsiteY17" fmla="*/ 47625 h 714375"/>
              <a:gd name="connsiteX18" fmla="*/ 642937 w 762000"/>
              <a:gd name="connsiteY18" fmla="*/ 0 h 714375"/>
              <a:gd name="connsiteX19" fmla="*/ 762000 w 762000"/>
              <a:gd name="connsiteY19" fmla="*/ 0 h 714375"/>
              <a:gd name="connsiteX20" fmla="*/ 762000 w 762000"/>
              <a:gd name="connsiteY20" fmla="*/ 119063 h 714375"/>
              <a:gd name="connsiteX21" fmla="*/ 714375 w 762000"/>
              <a:gd name="connsiteY21" fmla="*/ 119063 h 714375"/>
              <a:gd name="connsiteX22" fmla="*/ 714375 w 762000"/>
              <a:gd name="connsiteY22" fmla="*/ 83373 h 714375"/>
              <a:gd name="connsiteX23" fmla="*/ 545306 w 762000"/>
              <a:gd name="connsiteY23" fmla="*/ 273844 h 714375"/>
              <a:gd name="connsiteX24" fmla="*/ 211931 w 762000"/>
              <a:gd name="connsiteY24" fmla="*/ 59531 h 714375"/>
              <a:gd name="connsiteX25" fmla="*/ 0 w 762000"/>
              <a:gd name="connsiteY25" fmla="*/ 240506 h 714375"/>
              <a:gd name="connsiteX26" fmla="*/ 0 w 762000"/>
              <a:gd name="connsiteY26" fmla="*/ 176212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62000" h="714375">
                <a:moveTo>
                  <a:pt x="242888" y="252413"/>
                </a:moveTo>
                <a:lnTo>
                  <a:pt x="47625" y="416719"/>
                </a:lnTo>
                <a:lnTo>
                  <a:pt x="47625" y="666750"/>
                </a:lnTo>
                <a:lnTo>
                  <a:pt x="711994" y="666750"/>
                </a:lnTo>
                <a:lnTo>
                  <a:pt x="711994" y="319087"/>
                </a:lnTo>
                <a:lnTo>
                  <a:pt x="604838" y="440531"/>
                </a:lnTo>
                <a:lnTo>
                  <a:pt x="578644" y="471487"/>
                </a:lnTo>
                <a:lnTo>
                  <a:pt x="545306" y="450056"/>
                </a:lnTo>
                <a:close/>
                <a:moveTo>
                  <a:pt x="238125" y="190500"/>
                </a:moveTo>
                <a:lnTo>
                  <a:pt x="571500" y="407194"/>
                </a:lnTo>
                <a:lnTo>
                  <a:pt x="762000" y="190500"/>
                </a:lnTo>
                <a:lnTo>
                  <a:pt x="762000" y="714375"/>
                </a:lnTo>
                <a:lnTo>
                  <a:pt x="0" y="714375"/>
                </a:lnTo>
                <a:lnTo>
                  <a:pt x="0" y="392906"/>
                </a:lnTo>
                <a:close/>
                <a:moveTo>
                  <a:pt x="209550" y="0"/>
                </a:moveTo>
                <a:lnTo>
                  <a:pt x="538163" y="211931"/>
                </a:lnTo>
                <a:lnTo>
                  <a:pt x="683011" y="47625"/>
                </a:lnTo>
                <a:lnTo>
                  <a:pt x="642937" y="47625"/>
                </a:lnTo>
                <a:lnTo>
                  <a:pt x="642937" y="0"/>
                </a:lnTo>
                <a:lnTo>
                  <a:pt x="762000" y="0"/>
                </a:lnTo>
                <a:lnTo>
                  <a:pt x="762000" y="119063"/>
                </a:lnTo>
                <a:lnTo>
                  <a:pt x="714375" y="119063"/>
                </a:lnTo>
                <a:lnTo>
                  <a:pt x="714375" y="83373"/>
                </a:lnTo>
                <a:lnTo>
                  <a:pt x="545306" y="273844"/>
                </a:lnTo>
                <a:lnTo>
                  <a:pt x="211931" y="59531"/>
                </a:lnTo>
                <a:lnTo>
                  <a:pt x="0" y="240506"/>
                </a:lnTo>
                <a:lnTo>
                  <a:pt x="0" y="176212"/>
                </a:lnTo>
                <a:close/>
              </a:path>
            </a:pathLst>
          </a:custGeom>
          <a:solidFill>
            <a:schemeClr val="tx2"/>
          </a:solidFill>
          <a:ln w="238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9" name="Graphic 17">
            <a:extLst>
              <a:ext uri="{FF2B5EF4-FFF2-40B4-BE49-F238E27FC236}">
                <a16:creationId xmlns:a16="http://schemas.microsoft.com/office/drawing/2014/main" id="{80334E94-A681-6FD2-4DBE-39A2D1A978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13200" y="5954825"/>
            <a:ext cx="526183" cy="526183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E831AF9D-C5D9-E7D7-83D6-90A932424337}"/>
              </a:ext>
            </a:extLst>
          </p:cNvPr>
          <p:cNvSpPr txBox="1"/>
          <p:nvPr/>
        </p:nvSpPr>
        <p:spPr>
          <a:xfrm>
            <a:off x="3226054" y="1613947"/>
            <a:ext cx="1885950" cy="1040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2565" marR="5080" lvl="0" indent="-190500" algn="just" defTabSz="914400" rtl="0" eaLnBrk="1" fontAlgn="auto" latinLnBrk="0" hangingPunct="1">
              <a:lnSpc>
                <a:spcPct val="13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–</a:t>
            </a:r>
            <a:r>
              <a:rPr kumimoji="0" sz="1300" b="0" i="0" u="none" strike="noStrike" kern="1200" cap="none" spc="-29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单一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窗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口操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作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平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台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，旨 在快速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办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理监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管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许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可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、 基础设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施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提供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和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部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际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协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 调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7EDD3C3B-6223-2B72-4864-2542C9B95494}"/>
              </a:ext>
            </a:extLst>
          </p:cNvPr>
          <p:cNvSpPr txBox="1"/>
          <p:nvPr/>
        </p:nvSpPr>
        <p:spPr>
          <a:xfrm>
            <a:off x="3226054" y="2760621"/>
            <a:ext cx="1813560" cy="500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2565" marR="5080" lvl="0" indent="-190500" algn="l" defTabSz="914400" rtl="0" eaLnBrk="1" fontAlgn="auto" latinLnBrk="0" hangingPunct="1">
              <a:lnSpc>
                <a:spcPct val="13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–</a:t>
            </a:r>
            <a:r>
              <a:rPr kumimoji="0" sz="1300" b="0" i="0" u="none" strike="noStrike" kern="1200" cap="none" spc="-29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允许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1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00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%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外资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股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权投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 资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6388D4FA-CA97-F028-E6E9-A3B411D2A0BF}"/>
              </a:ext>
            </a:extLst>
          </p:cNvPr>
          <p:cNvSpPr txBox="1"/>
          <p:nvPr/>
        </p:nvSpPr>
        <p:spPr>
          <a:xfrm>
            <a:off x="8038144" y="924748"/>
            <a:ext cx="134493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-15" normalizeH="0" baseline="0" noProof="0" dirty="0">
                <a:ln>
                  <a:noFill/>
                </a:ln>
                <a:solidFill>
                  <a:srgbClr val="005C2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税收和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srgbClr val="005C2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财</a:t>
            </a:r>
            <a:r>
              <a:rPr kumimoji="0" sz="1300" b="1" i="0" u="none" strike="noStrike" kern="1200" cap="none" spc="-15" normalizeH="0" baseline="0" noProof="0" dirty="0">
                <a:ln>
                  <a:noFill/>
                </a:ln>
                <a:solidFill>
                  <a:srgbClr val="005C2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政激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srgbClr val="005C2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励</a:t>
            </a:r>
            <a:r>
              <a:rPr kumimoji="0" sz="1300" b="1" i="0" u="none" strike="noStrike" kern="1200" cap="none" spc="-15" normalizeH="0" baseline="0" noProof="0" dirty="0">
                <a:ln>
                  <a:noFill/>
                </a:ln>
                <a:solidFill>
                  <a:srgbClr val="005C2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措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2153E565-F271-3A2F-AE1F-A5DDE3656230}"/>
              </a:ext>
            </a:extLst>
          </p:cNvPr>
          <p:cNvSpPr txBox="1"/>
          <p:nvPr/>
        </p:nvSpPr>
        <p:spPr>
          <a:xfrm>
            <a:off x="10085069" y="1574672"/>
            <a:ext cx="1982470" cy="298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63690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特别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经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济区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–</a:t>
            </a:r>
            <a:r>
              <a:rPr kumimoji="0" sz="1300" b="0" i="0" u="none" strike="noStrike" kern="1200" cap="none" spc="-29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保证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电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力稳定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 marL="190500" marR="55244" lvl="0" indent="-178435" algn="l" defTabSz="914400" rtl="0" eaLnBrk="1" fontAlgn="auto" latinLnBrk="0" hangingPunct="1">
              <a:lnSpc>
                <a:spcPct val="1354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–</a:t>
            </a:r>
            <a:r>
              <a:rPr kumimoji="0" sz="1300" b="0" i="0" u="none" strike="noStrike" kern="1200" cap="none" spc="-29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工业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基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础设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施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/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土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地激励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 措施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 marL="190500" marR="5080" lvl="0" indent="-178435" algn="l" defTabSz="914400" rtl="0" eaLnBrk="1" fontAlgn="auto" latinLnBrk="0" hangingPunct="1">
              <a:lnSpc>
                <a:spcPct val="1356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–</a:t>
            </a:r>
            <a:r>
              <a:rPr kumimoji="0" sz="1300" b="0" i="0" u="none" strike="noStrike" kern="1200" cap="none" spc="-29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特别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经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济区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电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价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通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常在 每千瓦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时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10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-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1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5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巴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基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斯坦 卢比（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0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.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03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5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-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0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.0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5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美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元）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 之间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 marL="190500" marR="95250" lvl="0" indent="-178435" algn="just" defTabSz="914400" rtl="0" eaLnBrk="1" fontAlgn="auto" latinLnBrk="0" hangingPunct="1">
              <a:lnSpc>
                <a:spcPct val="13540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–</a:t>
            </a:r>
            <a:r>
              <a:rPr kumimoji="0" sz="1300" b="0" i="0" u="none" strike="noStrike" kern="1200" cap="none" spc="-29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工业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用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水价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格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约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为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每加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 仑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0.10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-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0.20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巴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基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斯坦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卢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 比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id="{F055566F-AB4B-5347-0580-AB9FE6532B5B}"/>
              </a:ext>
            </a:extLst>
          </p:cNvPr>
          <p:cNvSpPr txBox="1"/>
          <p:nvPr/>
        </p:nvSpPr>
        <p:spPr>
          <a:xfrm>
            <a:off x="10250145" y="924748"/>
            <a:ext cx="134493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-15" normalizeH="0" baseline="0" noProof="0" dirty="0">
                <a:ln>
                  <a:noFill/>
                </a:ln>
                <a:solidFill>
                  <a:srgbClr val="005C2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基础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srgbClr val="005C2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设</a:t>
            </a:r>
            <a:r>
              <a:rPr kumimoji="0" sz="1300" b="1" i="0" u="none" strike="noStrike" kern="1200" cap="none" spc="-15" normalizeH="0" baseline="0" noProof="0" dirty="0">
                <a:ln>
                  <a:noFill/>
                </a:ln>
                <a:solidFill>
                  <a:srgbClr val="005C2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施激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srgbClr val="005C2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励</a:t>
            </a:r>
            <a:r>
              <a:rPr kumimoji="0" sz="1300" b="1" i="0" u="none" strike="noStrike" kern="1200" cap="none" spc="-15" normalizeH="0" baseline="0" noProof="0" dirty="0">
                <a:ln>
                  <a:noFill/>
                </a:ln>
                <a:solidFill>
                  <a:srgbClr val="005C2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措施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C01C80-6A73-B13B-FDE8-2192CA51E284}"/>
              </a:ext>
            </a:extLst>
          </p:cNvPr>
          <p:cNvSpPr txBox="1"/>
          <p:nvPr/>
        </p:nvSpPr>
        <p:spPr>
          <a:xfrm>
            <a:off x="3254042" y="6547571"/>
            <a:ext cx="6097836" cy="22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3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巴基斯</a:t>
            </a:r>
            <a:r>
              <a:rPr kumimoji="0" lang="zh-CN" altLang="en-US" sz="7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坦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为</a:t>
            </a:r>
            <a:r>
              <a:rPr kumimoji="0" lang="zh-CN" altLang="en-US" sz="7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汽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车行业 的投资</a:t>
            </a:r>
            <a:r>
              <a:rPr kumimoji="0" lang="zh-CN" altLang="en-US" sz="7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者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提</a:t>
            </a:r>
            <a:r>
              <a:rPr kumimoji="0" lang="zh-CN" altLang="en-US" sz="7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供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了一个 有利的</a:t>
            </a:r>
            <a:r>
              <a:rPr kumimoji="0" lang="zh-CN" altLang="en-US" sz="700" b="0" i="0" u="none" strike="noStrike" kern="120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环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境。</a:t>
            </a:r>
          </a:p>
        </p:txBody>
      </p:sp>
      <p:sp>
        <p:nvSpPr>
          <p:cNvPr id="10" name="object 21">
            <a:extLst>
              <a:ext uri="{FF2B5EF4-FFF2-40B4-BE49-F238E27FC236}">
                <a16:creationId xmlns:a16="http://schemas.microsoft.com/office/drawing/2014/main" id="{363B4D16-6DA3-8D0E-B135-3E6E0EBE94F4}"/>
              </a:ext>
            </a:extLst>
          </p:cNvPr>
          <p:cNvSpPr txBox="1"/>
          <p:nvPr/>
        </p:nvSpPr>
        <p:spPr>
          <a:xfrm>
            <a:off x="381000" y="6351700"/>
            <a:ext cx="156845" cy="1524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0" dirty="0">
                <a:solidFill>
                  <a:srgbClr val="1E1E1E"/>
                </a:solidFill>
                <a:latin typeface="Arial"/>
                <a:cs typeface="Arial"/>
              </a:rPr>
              <a:t>13</a:t>
            </a:r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1089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533400"/>
            <a:ext cx="134556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55" dirty="0">
                <a:solidFill>
                  <a:srgbClr val="00660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谢谢</a:t>
            </a:r>
            <a:endParaRPr sz="4000" b="1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02350" y="0"/>
            <a:ext cx="6089142" cy="6857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556" y="5660020"/>
            <a:ext cx="1126108" cy="1121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8682" y="1524000"/>
            <a:ext cx="9013825" cy="5334000"/>
          </a:xfrm>
          <a:custGeom>
            <a:avLst/>
            <a:gdLst/>
            <a:ahLst/>
            <a:cxnLst/>
            <a:rect l="l" t="t" r="r" b="b"/>
            <a:pathLst>
              <a:path w="9013825" h="5334000">
                <a:moveTo>
                  <a:pt x="0" y="5334000"/>
                </a:moveTo>
                <a:lnTo>
                  <a:pt x="9013317" y="5334000"/>
                </a:lnTo>
                <a:lnTo>
                  <a:pt x="9013317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524000"/>
            <a:ext cx="3178810" cy="533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>
              <a:lnSpc>
                <a:spcPct val="100000"/>
              </a:lnSpc>
            </a:pPr>
            <a:r>
              <a:rPr sz="1000" dirty="0">
                <a:solidFill>
                  <a:srgbClr val="1E1E1E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92128" y="94488"/>
            <a:ext cx="374903" cy="573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3178810" cy="5334000"/>
          </a:xfrm>
          <a:custGeom>
            <a:avLst/>
            <a:gdLst/>
            <a:ahLst/>
            <a:cxnLst/>
            <a:rect l="l" t="t" r="r" b="b"/>
            <a:pathLst>
              <a:path w="3178810" h="5334000">
                <a:moveTo>
                  <a:pt x="0" y="5334000"/>
                </a:moveTo>
                <a:lnTo>
                  <a:pt x="3178683" y="5334000"/>
                </a:lnTo>
                <a:lnTo>
                  <a:pt x="3178683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1524000"/>
          </a:xfrm>
          <a:custGeom>
            <a:avLst/>
            <a:gdLst/>
            <a:ahLst/>
            <a:cxnLst/>
            <a:rect l="l" t="t" r="r" b="b"/>
            <a:pathLst>
              <a:path w="12192000" h="1524000">
                <a:moveTo>
                  <a:pt x="0" y="1523619"/>
                </a:moveTo>
                <a:lnTo>
                  <a:pt x="12192000" y="1523619"/>
                </a:lnTo>
                <a:lnTo>
                  <a:pt x="12192000" y="0"/>
                </a:lnTo>
                <a:lnTo>
                  <a:pt x="0" y="0"/>
                </a:lnTo>
                <a:lnTo>
                  <a:pt x="0" y="1523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4145279"/>
            <a:ext cx="11603990" cy="2032635"/>
          </a:xfrm>
          <a:custGeom>
            <a:avLst/>
            <a:gdLst/>
            <a:ahLst/>
            <a:cxnLst/>
            <a:rect l="l" t="t" r="r" b="b"/>
            <a:pathLst>
              <a:path w="11603990" h="2032635">
                <a:moveTo>
                  <a:pt x="0" y="2032508"/>
                </a:moveTo>
                <a:lnTo>
                  <a:pt x="11603609" y="2032508"/>
                </a:lnTo>
                <a:lnTo>
                  <a:pt x="11603609" y="0"/>
                </a:lnTo>
                <a:lnTo>
                  <a:pt x="0" y="0"/>
                </a:lnTo>
                <a:lnTo>
                  <a:pt x="0" y="203250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8300" y="378235"/>
            <a:ext cx="114554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>
              <a:lnSpc>
                <a:spcPct val="100000"/>
              </a:lnSpc>
            </a:pPr>
            <a:r>
              <a:rPr sz="3200" b="1" spc="2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巴基</a:t>
            </a:r>
            <a:r>
              <a:rPr sz="3200" b="1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斯坦</a:t>
            </a:r>
            <a:r>
              <a:rPr sz="3200" b="1" spc="-2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近</a:t>
            </a:r>
            <a:r>
              <a:rPr sz="3200" b="1" spc="-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期</a:t>
            </a:r>
            <a:r>
              <a:rPr sz="3200" b="1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改</a:t>
            </a:r>
            <a:r>
              <a:rPr sz="3200" b="1" spc="-2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革</a:t>
            </a:r>
            <a:r>
              <a:rPr sz="3200" b="1" spc="1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的</a:t>
            </a:r>
            <a:r>
              <a:rPr sz="3200" b="1" spc="-2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经济和充满活力且才华横溢的人</a:t>
            </a:r>
            <a:r>
              <a:rPr sz="3200" b="1"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口</a:t>
            </a:r>
            <a:r>
              <a:rPr sz="3200" b="1" spc="2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，</a:t>
            </a:r>
            <a:r>
              <a:rPr sz="3200" b="1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增</a:t>
            </a:r>
            <a:r>
              <a:rPr sz="3200" b="1" spc="-2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algun Gothic"/>
              </a:rPr>
              <a:t>强了</a:t>
            </a:r>
            <a:r>
              <a:rPr sz="3200" b="1" spc="-2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该国作为投资目的地的吸引力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1000" y="1594103"/>
            <a:ext cx="11603990" cy="307777"/>
          </a:xfrm>
          <a:prstGeom prst="rect">
            <a:avLst/>
          </a:prstGeom>
          <a:solidFill>
            <a:srgbClr val="005C2E"/>
          </a:solidFill>
        </p:spPr>
        <p:txBody>
          <a:bodyPr vert="horz" wrap="square" lIns="0" tIns="0" rIns="0" bIns="0" rtlCol="0">
            <a:spAutoFit/>
          </a:bodyPr>
          <a:lstStyle/>
          <a:p>
            <a:pPr marL="6350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SimSun"/>
                <a:cs typeface="SimSun"/>
              </a:rPr>
              <a:t>巴基斯坦价值主张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5796" y="4281039"/>
            <a:ext cx="153766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b="1" spc="-15" dirty="0">
                <a:solidFill>
                  <a:srgbClr val="1E1E1E"/>
                </a:solidFill>
                <a:latin typeface="SimSun"/>
                <a:cs typeface="SimSun"/>
              </a:rPr>
              <a:t>充满活力的人 口结构和人才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09216" y="4206240"/>
            <a:ext cx="2395220" cy="1911350"/>
          </a:xfrm>
          <a:custGeom>
            <a:avLst/>
            <a:gdLst/>
            <a:ahLst/>
            <a:cxnLst/>
            <a:rect l="l" t="t" r="r" b="b"/>
            <a:pathLst>
              <a:path w="2395220" h="1911350">
                <a:moveTo>
                  <a:pt x="0" y="1910969"/>
                </a:moveTo>
                <a:lnTo>
                  <a:pt x="2395220" y="1910969"/>
                </a:lnTo>
                <a:lnTo>
                  <a:pt x="2395220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06420" y="4353020"/>
            <a:ext cx="1415415" cy="6721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2440" marR="5080" indent="-460375" algn="ctr">
              <a:lnSpc>
                <a:spcPct val="111700"/>
              </a:lnSpc>
            </a:pP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2.55</a:t>
            </a:r>
            <a:r>
              <a:rPr sz="1400" b="1" spc="-2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亿</a:t>
            </a:r>
            <a:r>
              <a:rPr sz="1400" spc="-120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endParaRPr lang="en-US" sz="1400" spc="-120" dirty="0">
              <a:solidFill>
                <a:srgbClr val="1E1E1E"/>
              </a:solidFill>
              <a:latin typeface="SimSun"/>
              <a:cs typeface="SimSun"/>
            </a:endParaRPr>
          </a:p>
          <a:p>
            <a:pPr marL="472440" marR="5080" indent="-460375"/>
            <a:r>
              <a:rPr sz="1400" spc="-50" dirty="0" err="1">
                <a:solidFill>
                  <a:srgbClr val="1E1E1E"/>
                </a:solidFill>
                <a:latin typeface="SimSun"/>
                <a:cs typeface="SimSun"/>
              </a:rPr>
              <a:t>人口庞大且不</a:t>
            </a:r>
            <a:r>
              <a:rPr sz="1400" dirty="0" err="1">
                <a:solidFill>
                  <a:srgbClr val="1E1E1E"/>
                </a:solidFill>
                <a:latin typeface="SimSun"/>
                <a:cs typeface="SimSun"/>
              </a:rPr>
              <a:t>断</a:t>
            </a:r>
            <a:endParaRPr lang="en-US" sz="1400" dirty="0">
              <a:solidFill>
                <a:srgbClr val="1E1E1E"/>
              </a:solidFill>
              <a:latin typeface="SimSun"/>
              <a:cs typeface="SimSun"/>
            </a:endParaRPr>
          </a:p>
          <a:p>
            <a:pPr marL="472440" marR="5080" indent="-460375" algn="ctr"/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增长</a:t>
            </a:r>
            <a:r>
              <a:rPr sz="1400" spc="-15" baseline="24305" dirty="0">
                <a:solidFill>
                  <a:srgbClr val="1E1E1E"/>
                </a:solidFill>
                <a:latin typeface="SimSun"/>
                <a:cs typeface="SimSun"/>
              </a:rPr>
              <a:t>7</a:t>
            </a:r>
            <a:endParaRPr sz="1400" baseline="24305" dirty="0">
              <a:latin typeface="SimSun"/>
              <a:cs typeface="SimSu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84191" y="4206240"/>
            <a:ext cx="2398395" cy="1911350"/>
          </a:xfrm>
          <a:custGeom>
            <a:avLst/>
            <a:gdLst/>
            <a:ahLst/>
            <a:cxnLst/>
            <a:rect l="l" t="t" r="r" b="b"/>
            <a:pathLst>
              <a:path w="2398395" h="1911350">
                <a:moveTo>
                  <a:pt x="0" y="1910969"/>
                </a:moveTo>
                <a:lnTo>
                  <a:pt x="2398267" y="1910969"/>
                </a:lnTo>
                <a:lnTo>
                  <a:pt x="2398267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87771" y="4378785"/>
            <a:ext cx="1009015" cy="697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64%</a:t>
            </a:r>
          </a:p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1400" spc="5" dirty="0">
                <a:solidFill>
                  <a:srgbClr val="1E1E1E"/>
                </a:solidFill>
                <a:latin typeface="Arial"/>
                <a:cs typeface="Arial"/>
              </a:rPr>
              <a:t>3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岁以下人口</a:t>
            </a:r>
            <a:r>
              <a:rPr sz="1400" spc="-7" baseline="24305" dirty="0">
                <a:solidFill>
                  <a:srgbClr val="1E1E1E"/>
                </a:solidFill>
                <a:latin typeface="SimSun"/>
                <a:cs typeface="SimSun"/>
              </a:rPr>
              <a:t>7</a:t>
            </a:r>
            <a:endParaRPr sz="1400" baseline="24305" dirty="0">
              <a:latin typeface="SimSun"/>
              <a:cs typeface="SimSu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062216" y="4206240"/>
            <a:ext cx="2395220" cy="1911350"/>
          </a:xfrm>
          <a:custGeom>
            <a:avLst/>
            <a:gdLst/>
            <a:ahLst/>
            <a:cxnLst/>
            <a:rect l="l" t="t" r="r" b="b"/>
            <a:pathLst>
              <a:path w="2395220" h="1911350">
                <a:moveTo>
                  <a:pt x="0" y="1910969"/>
                </a:moveTo>
                <a:lnTo>
                  <a:pt x="2395220" y="1910969"/>
                </a:lnTo>
                <a:lnTo>
                  <a:pt x="2395220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500873" y="4377531"/>
            <a:ext cx="149796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400" spc="-15" dirty="0" err="1">
                <a:solidFill>
                  <a:srgbClr val="1E1E1E"/>
                </a:solidFill>
                <a:latin typeface="SimSun"/>
                <a:cs typeface="SimSun"/>
              </a:rPr>
              <a:t>全球第</a:t>
            </a:r>
            <a:endParaRPr lang="en-US" sz="1400" spc="-15" dirty="0">
              <a:solidFill>
                <a:srgbClr val="1E1E1E"/>
              </a:solidFill>
              <a:latin typeface="SimSun"/>
              <a:cs typeface="SimSun"/>
            </a:endParaRPr>
          </a:p>
          <a:p>
            <a:pPr marL="12700" algn="ctr">
              <a:lnSpc>
                <a:spcPct val="100000"/>
              </a:lnSpc>
            </a:pPr>
            <a:r>
              <a:rPr sz="14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七大</a:t>
            </a:r>
            <a:endParaRPr lang="en-US" sz="1400" b="1" spc="-20" dirty="0">
              <a:solidFill>
                <a:srgbClr val="005C2E"/>
              </a:solidFill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劳动力</a:t>
            </a:r>
            <a:r>
              <a:rPr sz="1400" baseline="24691" dirty="0">
                <a:solidFill>
                  <a:srgbClr val="1E1E1E"/>
                </a:solidFill>
                <a:latin typeface="SimSun"/>
                <a:cs typeface="SimSun"/>
              </a:rPr>
              <a:t>8</a:t>
            </a:r>
            <a:endParaRPr sz="1400" baseline="24691" dirty="0">
              <a:latin typeface="SimSun"/>
              <a:cs typeface="SimSu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537192" y="4206240"/>
            <a:ext cx="2398395" cy="1911350"/>
          </a:xfrm>
          <a:custGeom>
            <a:avLst/>
            <a:gdLst/>
            <a:ahLst/>
            <a:cxnLst/>
            <a:rect l="l" t="t" r="r" b="b"/>
            <a:pathLst>
              <a:path w="2398395" h="1911350">
                <a:moveTo>
                  <a:pt x="0" y="1910969"/>
                </a:moveTo>
                <a:lnTo>
                  <a:pt x="2398268" y="1910969"/>
                </a:lnTo>
                <a:lnTo>
                  <a:pt x="2398268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868281" y="4368894"/>
            <a:ext cx="169278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400" dirty="0" err="1">
                <a:solidFill>
                  <a:srgbClr val="1E1E1E"/>
                </a:solidFill>
                <a:latin typeface="SimSun"/>
                <a:cs typeface="SimSun"/>
              </a:rPr>
              <a:t>每年有</a:t>
            </a:r>
            <a:endParaRPr lang="en-US" sz="1400" dirty="0">
              <a:solidFill>
                <a:srgbClr val="1E1E1E"/>
              </a:solidFill>
              <a:latin typeface="SimSun"/>
              <a:cs typeface="SimSun"/>
            </a:endParaRPr>
          </a:p>
          <a:p>
            <a:pPr marL="12700" algn="ctr">
              <a:lnSpc>
                <a:spcPct val="100000"/>
              </a:lnSpc>
            </a:pP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200</a:t>
            </a:r>
            <a:r>
              <a:rPr sz="1400" b="1" spc="-2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万</a:t>
            </a:r>
            <a:endParaRPr lang="en-US" sz="1400" b="1" spc="-20" dirty="0">
              <a:solidFill>
                <a:srgbClr val="005C2E"/>
              </a:solidFill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大学生入学</a:t>
            </a:r>
            <a:r>
              <a:rPr sz="1200" spc="-7" baseline="24305" dirty="0">
                <a:solidFill>
                  <a:srgbClr val="1E1E1E"/>
                </a:solidFill>
                <a:latin typeface="SimSun"/>
                <a:cs typeface="SimSun"/>
              </a:rPr>
              <a:t>9</a:t>
            </a:r>
            <a:endParaRPr sz="1200" baseline="24305" dirty="0">
              <a:latin typeface="SimSun"/>
              <a:cs typeface="SimSu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16633" y="5646546"/>
            <a:ext cx="146050" cy="229870"/>
          </a:xfrm>
          <a:custGeom>
            <a:avLst/>
            <a:gdLst/>
            <a:ahLst/>
            <a:cxnLst/>
            <a:rect l="l" t="t" r="r" b="b"/>
            <a:pathLst>
              <a:path w="146050" h="229870">
                <a:moveTo>
                  <a:pt x="95884" y="0"/>
                </a:moveTo>
                <a:lnTo>
                  <a:pt x="0" y="0"/>
                </a:lnTo>
                <a:lnTo>
                  <a:pt x="39496" y="229425"/>
                </a:lnTo>
                <a:lnTo>
                  <a:pt x="100329" y="229425"/>
                </a:lnTo>
                <a:lnTo>
                  <a:pt x="82549" y="127431"/>
                </a:lnTo>
                <a:lnTo>
                  <a:pt x="145668" y="127431"/>
                </a:lnTo>
                <a:lnTo>
                  <a:pt x="95884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99183" y="5773978"/>
            <a:ext cx="97790" cy="102235"/>
          </a:xfrm>
          <a:custGeom>
            <a:avLst/>
            <a:gdLst/>
            <a:ahLst/>
            <a:cxnLst/>
            <a:rect l="l" t="t" r="r" b="b"/>
            <a:pathLst>
              <a:path w="97789" h="102235">
                <a:moveTo>
                  <a:pt x="63118" y="0"/>
                </a:moveTo>
                <a:lnTo>
                  <a:pt x="0" y="0"/>
                </a:lnTo>
                <a:lnTo>
                  <a:pt x="39877" y="101993"/>
                </a:lnTo>
                <a:lnTo>
                  <a:pt x="41909" y="101993"/>
                </a:lnTo>
                <a:lnTo>
                  <a:pt x="97789" y="89039"/>
                </a:lnTo>
                <a:lnTo>
                  <a:pt x="6311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17155" y="5646546"/>
            <a:ext cx="147320" cy="229870"/>
          </a:xfrm>
          <a:custGeom>
            <a:avLst/>
            <a:gdLst/>
            <a:ahLst/>
            <a:cxnLst/>
            <a:rect l="l" t="t" r="r" b="b"/>
            <a:pathLst>
              <a:path w="147319" h="229870">
                <a:moveTo>
                  <a:pt x="96278" y="0"/>
                </a:moveTo>
                <a:lnTo>
                  <a:pt x="0" y="0"/>
                </a:lnTo>
                <a:lnTo>
                  <a:pt x="39535" y="229425"/>
                </a:lnTo>
                <a:lnTo>
                  <a:pt x="100215" y="229425"/>
                </a:lnTo>
                <a:lnTo>
                  <a:pt x="83832" y="134607"/>
                </a:lnTo>
                <a:lnTo>
                  <a:pt x="146824" y="134607"/>
                </a:lnTo>
                <a:lnTo>
                  <a:pt x="9627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0988" y="5781154"/>
            <a:ext cx="128270" cy="95250"/>
          </a:xfrm>
          <a:custGeom>
            <a:avLst/>
            <a:gdLst/>
            <a:ahLst/>
            <a:cxnLst/>
            <a:rect l="l" t="t" r="r" b="b"/>
            <a:pathLst>
              <a:path w="128269" h="95250">
                <a:moveTo>
                  <a:pt x="62991" y="0"/>
                </a:moveTo>
                <a:lnTo>
                  <a:pt x="0" y="0"/>
                </a:lnTo>
                <a:lnTo>
                  <a:pt x="35686" y="94818"/>
                </a:lnTo>
                <a:lnTo>
                  <a:pt x="94233" y="94818"/>
                </a:lnTo>
                <a:lnTo>
                  <a:pt x="127888" y="5308"/>
                </a:lnTo>
                <a:lnTo>
                  <a:pt x="65023" y="5308"/>
                </a:lnTo>
                <a:lnTo>
                  <a:pt x="62991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14272" y="5782068"/>
            <a:ext cx="77470" cy="93980"/>
          </a:xfrm>
          <a:custGeom>
            <a:avLst/>
            <a:gdLst/>
            <a:ahLst/>
            <a:cxnLst/>
            <a:rect l="l" t="t" r="r" b="b"/>
            <a:pathLst>
              <a:path w="77469" h="93979">
                <a:moveTo>
                  <a:pt x="77088" y="0"/>
                </a:moveTo>
                <a:lnTo>
                  <a:pt x="16255" y="0"/>
                </a:lnTo>
                <a:lnTo>
                  <a:pt x="0" y="93903"/>
                </a:lnTo>
                <a:lnTo>
                  <a:pt x="60959" y="93903"/>
                </a:lnTo>
                <a:lnTo>
                  <a:pt x="7708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66011" y="5646546"/>
            <a:ext cx="149225" cy="140335"/>
          </a:xfrm>
          <a:custGeom>
            <a:avLst/>
            <a:gdLst/>
            <a:ahLst/>
            <a:cxnLst/>
            <a:rect l="l" t="t" r="r" b="b"/>
            <a:pathLst>
              <a:path w="149225" h="140335">
                <a:moveTo>
                  <a:pt x="148716" y="0"/>
                </a:moveTo>
                <a:lnTo>
                  <a:pt x="52450" y="0"/>
                </a:lnTo>
                <a:lnTo>
                  <a:pt x="0" y="139915"/>
                </a:lnTo>
                <a:lnTo>
                  <a:pt x="62864" y="139915"/>
                </a:lnTo>
                <a:lnTo>
                  <a:pt x="64515" y="135521"/>
                </a:lnTo>
                <a:lnTo>
                  <a:pt x="125348" y="135521"/>
                </a:lnTo>
                <a:lnTo>
                  <a:pt x="148716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7765" y="5646546"/>
            <a:ext cx="147320" cy="229870"/>
          </a:xfrm>
          <a:custGeom>
            <a:avLst/>
            <a:gdLst/>
            <a:ahLst/>
            <a:cxnLst/>
            <a:rect l="l" t="t" r="r" b="b"/>
            <a:pathLst>
              <a:path w="147319" h="229870">
                <a:moveTo>
                  <a:pt x="95973" y="0"/>
                </a:moveTo>
                <a:lnTo>
                  <a:pt x="0" y="0"/>
                </a:lnTo>
                <a:lnTo>
                  <a:pt x="39535" y="229425"/>
                </a:lnTo>
                <a:lnTo>
                  <a:pt x="100203" y="229425"/>
                </a:lnTo>
                <a:lnTo>
                  <a:pt x="83896" y="134607"/>
                </a:lnTo>
                <a:lnTo>
                  <a:pt x="146786" y="134607"/>
                </a:lnTo>
                <a:lnTo>
                  <a:pt x="95973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01661" y="5781154"/>
            <a:ext cx="127635" cy="95250"/>
          </a:xfrm>
          <a:custGeom>
            <a:avLst/>
            <a:gdLst/>
            <a:ahLst/>
            <a:cxnLst/>
            <a:rect l="l" t="t" r="r" b="b"/>
            <a:pathLst>
              <a:path w="127634" h="95250">
                <a:moveTo>
                  <a:pt x="62890" y="0"/>
                </a:moveTo>
                <a:lnTo>
                  <a:pt x="0" y="0"/>
                </a:lnTo>
                <a:lnTo>
                  <a:pt x="35623" y="94818"/>
                </a:lnTo>
                <a:lnTo>
                  <a:pt x="94170" y="94818"/>
                </a:lnTo>
                <a:lnTo>
                  <a:pt x="127546" y="5308"/>
                </a:lnTo>
                <a:lnTo>
                  <a:pt x="64896" y="5308"/>
                </a:lnTo>
                <a:lnTo>
                  <a:pt x="6289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4844" y="5782068"/>
            <a:ext cx="77470" cy="93980"/>
          </a:xfrm>
          <a:custGeom>
            <a:avLst/>
            <a:gdLst/>
            <a:ahLst/>
            <a:cxnLst/>
            <a:rect l="l" t="t" r="r" b="b"/>
            <a:pathLst>
              <a:path w="77469" h="93979">
                <a:moveTo>
                  <a:pt x="76962" y="0"/>
                </a:moveTo>
                <a:lnTo>
                  <a:pt x="16002" y="0"/>
                </a:lnTo>
                <a:lnTo>
                  <a:pt x="0" y="93903"/>
                </a:lnTo>
                <a:lnTo>
                  <a:pt x="60667" y="93903"/>
                </a:lnTo>
                <a:lnTo>
                  <a:pt x="76962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6558" y="5646546"/>
            <a:ext cx="149225" cy="140335"/>
          </a:xfrm>
          <a:custGeom>
            <a:avLst/>
            <a:gdLst/>
            <a:ahLst/>
            <a:cxnLst/>
            <a:rect l="l" t="t" r="r" b="b"/>
            <a:pathLst>
              <a:path w="149225" h="140335">
                <a:moveTo>
                  <a:pt x="148780" y="0"/>
                </a:moveTo>
                <a:lnTo>
                  <a:pt x="52514" y="0"/>
                </a:lnTo>
                <a:lnTo>
                  <a:pt x="0" y="139915"/>
                </a:lnTo>
                <a:lnTo>
                  <a:pt x="62649" y="139915"/>
                </a:lnTo>
                <a:lnTo>
                  <a:pt x="64287" y="135521"/>
                </a:lnTo>
                <a:lnTo>
                  <a:pt x="125247" y="135521"/>
                </a:lnTo>
                <a:lnTo>
                  <a:pt x="14878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5177" y="5646546"/>
            <a:ext cx="180975" cy="229870"/>
          </a:xfrm>
          <a:custGeom>
            <a:avLst/>
            <a:gdLst/>
            <a:ahLst/>
            <a:cxnLst/>
            <a:rect l="l" t="t" r="r" b="b"/>
            <a:pathLst>
              <a:path w="180975" h="229870">
                <a:moveTo>
                  <a:pt x="180479" y="0"/>
                </a:moveTo>
                <a:lnTo>
                  <a:pt x="84505" y="0"/>
                </a:lnTo>
                <a:lnTo>
                  <a:pt x="0" y="216471"/>
                </a:lnTo>
                <a:lnTo>
                  <a:pt x="56133" y="229425"/>
                </a:lnTo>
                <a:lnTo>
                  <a:pt x="57950" y="229425"/>
                </a:lnTo>
                <a:lnTo>
                  <a:pt x="97789" y="127431"/>
                </a:lnTo>
                <a:lnTo>
                  <a:pt x="158521" y="127431"/>
                </a:lnTo>
                <a:lnTo>
                  <a:pt x="180479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5454" y="5773978"/>
            <a:ext cx="78740" cy="102235"/>
          </a:xfrm>
          <a:custGeom>
            <a:avLst/>
            <a:gdLst/>
            <a:ahLst/>
            <a:cxnLst/>
            <a:rect l="l" t="t" r="r" b="b"/>
            <a:pathLst>
              <a:path w="78740" h="102235">
                <a:moveTo>
                  <a:pt x="78244" y="0"/>
                </a:moveTo>
                <a:lnTo>
                  <a:pt x="17513" y="0"/>
                </a:lnTo>
                <a:lnTo>
                  <a:pt x="0" y="101993"/>
                </a:lnTo>
                <a:lnTo>
                  <a:pt x="60667" y="101993"/>
                </a:lnTo>
                <a:lnTo>
                  <a:pt x="78244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56563" y="5548248"/>
            <a:ext cx="118110" cy="90805"/>
          </a:xfrm>
          <a:custGeom>
            <a:avLst/>
            <a:gdLst/>
            <a:ahLst/>
            <a:cxnLst/>
            <a:rect l="l" t="t" r="r" b="b"/>
            <a:pathLst>
              <a:path w="118109" h="90804">
                <a:moveTo>
                  <a:pt x="59181" y="0"/>
                </a:moveTo>
                <a:lnTo>
                  <a:pt x="36067" y="3556"/>
                </a:lnTo>
                <a:lnTo>
                  <a:pt x="17271" y="13335"/>
                </a:lnTo>
                <a:lnTo>
                  <a:pt x="4571" y="27686"/>
                </a:lnTo>
                <a:lnTo>
                  <a:pt x="0" y="45351"/>
                </a:lnTo>
                <a:lnTo>
                  <a:pt x="4571" y="62992"/>
                </a:lnTo>
                <a:lnTo>
                  <a:pt x="17271" y="77393"/>
                </a:lnTo>
                <a:lnTo>
                  <a:pt x="36067" y="87109"/>
                </a:lnTo>
                <a:lnTo>
                  <a:pt x="59181" y="90665"/>
                </a:lnTo>
                <a:lnTo>
                  <a:pt x="82168" y="87109"/>
                </a:lnTo>
                <a:lnTo>
                  <a:pt x="100837" y="77393"/>
                </a:lnTo>
                <a:lnTo>
                  <a:pt x="113537" y="62992"/>
                </a:lnTo>
                <a:lnTo>
                  <a:pt x="118109" y="45351"/>
                </a:lnTo>
                <a:lnTo>
                  <a:pt x="113537" y="27686"/>
                </a:lnTo>
                <a:lnTo>
                  <a:pt x="100837" y="13335"/>
                </a:lnTo>
                <a:lnTo>
                  <a:pt x="82168" y="3556"/>
                </a:lnTo>
                <a:lnTo>
                  <a:pt x="59181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57097" y="5548248"/>
            <a:ext cx="118745" cy="90805"/>
          </a:xfrm>
          <a:custGeom>
            <a:avLst/>
            <a:gdLst/>
            <a:ahLst/>
            <a:cxnLst/>
            <a:rect l="l" t="t" r="r" b="b"/>
            <a:pathLst>
              <a:path w="118744" h="90804">
                <a:moveTo>
                  <a:pt x="59156" y="0"/>
                </a:moveTo>
                <a:lnTo>
                  <a:pt x="36131" y="3556"/>
                </a:lnTo>
                <a:lnTo>
                  <a:pt x="17335" y="13335"/>
                </a:lnTo>
                <a:lnTo>
                  <a:pt x="4648" y="27686"/>
                </a:lnTo>
                <a:lnTo>
                  <a:pt x="0" y="45351"/>
                </a:lnTo>
                <a:lnTo>
                  <a:pt x="4648" y="62992"/>
                </a:lnTo>
                <a:lnTo>
                  <a:pt x="17335" y="77393"/>
                </a:lnTo>
                <a:lnTo>
                  <a:pt x="36131" y="87109"/>
                </a:lnTo>
                <a:lnTo>
                  <a:pt x="59156" y="90665"/>
                </a:lnTo>
                <a:lnTo>
                  <a:pt x="82169" y="87109"/>
                </a:lnTo>
                <a:lnTo>
                  <a:pt x="100952" y="77393"/>
                </a:lnTo>
                <a:lnTo>
                  <a:pt x="113665" y="62992"/>
                </a:lnTo>
                <a:lnTo>
                  <a:pt x="118237" y="45351"/>
                </a:lnTo>
                <a:lnTo>
                  <a:pt x="113665" y="27686"/>
                </a:lnTo>
                <a:lnTo>
                  <a:pt x="100952" y="13335"/>
                </a:lnTo>
                <a:lnTo>
                  <a:pt x="82169" y="3556"/>
                </a:lnTo>
                <a:lnTo>
                  <a:pt x="59156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7402" y="5548248"/>
            <a:ext cx="118745" cy="90805"/>
          </a:xfrm>
          <a:custGeom>
            <a:avLst/>
            <a:gdLst/>
            <a:ahLst/>
            <a:cxnLst/>
            <a:rect l="l" t="t" r="r" b="b"/>
            <a:pathLst>
              <a:path w="118744" h="90804">
                <a:moveTo>
                  <a:pt x="59156" y="0"/>
                </a:moveTo>
                <a:lnTo>
                  <a:pt x="36131" y="3556"/>
                </a:lnTo>
                <a:lnTo>
                  <a:pt x="17335" y="13335"/>
                </a:lnTo>
                <a:lnTo>
                  <a:pt x="4648" y="27686"/>
                </a:lnTo>
                <a:lnTo>
                  <a:pt x="0" y="45351"/>
                </a:lnTo>
                <a:lnTo>
                  <a:pt x="4648" y="62992"/>
                </a:lnTo>
                <a:lnTo>
                  <a:pt x="17335" y="77393"/>
                </a:lnTo>
                <a:lnTo>
                  <a:pt x="36131" y="87109"/>
                </a:lnTo>
                <a:lnTo>
                  <a:pt x="59156" y="90665"/>
                </a:lnTo>
                <a:lnTo>
                  <a:pt x="82181" y="87109"/>
                </a:lnTo>
                <a:lnTo>
                  <a:pt x="100990" y="77393"/>
                </a:lnTo>
                <a:lnTo>
                  <a:pt x="113665" y="62992"/>
                </a:lnTo>
                <a:lnTo>
                  <a:pt x="118313" y="45351"/>
                </a:lnTo>
                <a:lnTo>
                  <a:pt x="113665" y="27686"/>
                </a:lnTo>
                <a:lnTo>
                  <a:pt x="100990" y="13335"/>
                </a:lnTo>
                <a:lnTo>
                  <a:pt x="82181" y="3556"/>
                </a:lnTo>
                <a:lnTo>
                  <a:pt x="59156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4568" y="5135879"/>
            <a:ext cx="483234" cy="370205"/>
          </a:xfrm>
          <a:custGeom>
            <a:avLst/>
            <a:gdLst/>
            <a:ahLst/>
            <a:cxnLst/>
            <a:rect l="l" t="t" r="r" b="b"/>
            <a:pathLst>
              <a:path w="483234" h="370204">
                <a:moveTo>
                  <a:pt x="482892" y="0"/>
                </a:moveTo>
                <a:lnTo>
                  <a:pt x="422529" y="0"/>
                </a:lnTo>
                <a:lnTo>
                  <a:pt x="320509" y="231267"/>
                </a:lnTo>
                <a:lnTo>
                  <a:pt x="0" y="231267"/>
                </a:lnTo>
                <a:lnTo>
                  <a:pt x="152412" y="369951"/>
                </a:lnTo>
                <a:lnTo>
                  <a:pt x="224243" y="369951"/>
                </a:lnTo>
                <a:lnTo>
                  <a:pt x="120726" y="277495"/>
                </a:lnTo>
                <a:lnTo>
                  <a:pt x="362165" y="277495"/>
                </a:lnTo>
                <a:lnTo>
                  <a:pt x="482892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17460" y="5135879"/>
            <a:ext cx="483234" cy="370205"/>
          </a:xfrm>
          <a:custGeom>
            <a:avLst/>
            <a:gdLst/>
            <a:ahLst/>
            <a:cxnLst/>
            <a:rect l="l" t="t" r="r" b="b"/>
            <a:pathLst>
              <a:path w="483235" h="370204">
                <a:moveTo>
                  <a:pt x="60286" y="0"/>
                </a:moveTo>
                <a:lnTo>
                  <a:pt x="0" y="0"/>
                </a:lnTo>
                <a:lnTo>
                  <a:pt x="120738" y="277495"/>
                </a:lnTo>
                <a:lnTo>
                  <a:pt x="362038" y="277495"/>
                </a:lnTo>
                <a:lnTo>
                  <a:pt x="258660" y="369951"/>
                </a:lnTo>
                <a:lnTo>
                  <a:pt x="330542" y="369951"/>
                </a:lnTo>
                <a:lnTo>
                  <a:pt x="482815" y="231267"/>
                </a:lnTo>
                <a:lnTo>
                  <a:pt x="162394" y="231267"/>
                </a:lnTo>
                <a:lnTo>
                  <a:pt x="60286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1000" y="2054351"/>
            <a:ext cx="11603990" cy="2032635"/>
          </a:xfrm>
          <a:custGeom>
            <a:avLst/>
            <a:gdLst/>
            <a:ahLst/>
            <a:cxnLst/>
            <a:rect l="l" t="t" r="r" b="b"/>
            <a:pathLst>
              <a:path w="11603990" h="2032635">
                <a:moveTo>
                  <a:pt x="0" y="2032508"/>
                </a:moveTo>
                <a:lnTo>
                  <a:pt x="11603609" y="2032508"/>
                </a:lnTo>
                <a:lnTo>
                  <a:pt x="11603609" y="0"/>
                </a:lnTo>
                <a:lnTo>
                  <a:pt x="0" y="0"/>
                </a:lnTo>
                <a:lnTo>
                  <a:pt x="0" y="203250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24051" y="2115018"/>
            <a:ext cx="117292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45" dirty="0">
                <a:solidFill>
                  <a:srgbClr val="1E1E1E"/>
                </a:solidFill>
                <a:latin typeface="SimSun"/>
                <a:cs typeface="SimSun"/>
              </a:rPr>
              <a:t>改革经济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98576" y="2959607"/>
            <a:ext cx="826135" cy="496570"/>
          </a:xfrm>
          <a:custGeom>
            <a:avLst/>
            <a:gdLst/>
            <a:ahLst/>
            <a:cxnLst/>
            <a:rect l="l" t="t" r="r" b="b"/>
            <a:pathLst>
              <a:path w="826135" h="496570">
                <a:moveTo>
                  <a:pt x="210693" y="6731"/>
                </a:moveTo>
                <a:lnTo>
                  <a:pt x="172199" y="14986"/>
                </a:lnTo>
                <a:lnTo>
                  <a:pt x="124764" y="32639"/>
                </a:lnTo>
                <a:lnTo>
                  <a:pt x="83172" y="56007"/>
                </a:lnTo>
                <a:lnTo>
                  <a:pt x="48653" y="84328"/>
                </a:lnTo>
                <a:lnTo>
                  <a:pt x="22453" y="116713"/>
                </a:lnTo>
                <a:lnTo>
                  <a:pt x="5816" y="152527"/>
                </a:lnTo>
                <a:lnTo>
                  <a:pt x="0" y="191008"/>
                </a:lnTo>
                <a:lnTo>
                  <a:pt x="6210" y="231013"/>
                </a:lnTo>
                <a:lnTo>
                  <a:pt x="24003" y="268351"/>
                </a:lnTo>
                <a:lnTo>
                  <a:pt x="52044" y="301752"/>
                </a:lnTo>
                <a:lnTo>
                  <a:pt x="89039" y="330581"/>
                </a:lnTo>
                <a:lnTo>
                  <a:pt x="133692" y="353695"/>
                </a:lnTo>
                <a:lnTo>
                  <a:pt x="0" y="445008"/>
                </a:lnTo>
                <a:lnTo>
                  <a:pt x="0" y="496316"/>
                </a:lnTo>
                <a:lnTo>
                  <a:pt x="246926" y="327533"/>
                </a:lnTo>
                <a:lnTo>
                  <a:pt x="172097" y="327533"/>
                </a:lnTo>
                <a:lnTo>
                  <a:pt x="128181" y="306451"/>
                </a:lnTo>
                <a:lnTo>
                  <a:pt x="96939" y="282702"/>
                </a:lnTo>
                <a:lnTo>
                  <a:pt x="58039" y="224282"/>
                </a:lnTo>
                <a:lnTo>
                  <a:pt x="52717" y="191008"/>
                </a:lnTo>
                <a:lnTo>
                  <a:pt x="56870" y="161290"/>
                </a:lnTo>
                <a:lnTo>
                  <a:pt x="68770" y="133604"/>
                </a:lnTo>
                <a:lnTo>
                  <a:pt x="87731" y="108204"/>
                </a:lnTo>
                <a:lnTo>
                  <a:pt x="112953" y="85852"/>
                </a:lnTo>
                <a:lnTo>
                  <a:pt x="197243" y="85852"/>
                </a:lnTo>
                <a:lnTo>
                  <a:pt x="197243" y="76708"/>
                </a:lnTo>
                <a:lnTo>
                  <a:pt x="195465" y="76708"/>
                </a:lnTo>
                <a:lnTo>
                  <a:pt x="184848" y="73533"/>
                </a:lnTo>
                <a:lnTo>
                  <a:pt x="174459" y="69977"/>
                </a:lnTo>
                <a:lnTo>
                  <a:pt x="164325" y="66167"/>
                </a:lnTo>
                <a:lnTo>
                  <a:pt x="154432" y="61976"/>
                </a:lnTo>
                <a:lnTo>
                  <a:pt x="167728" y="56388"/>
                </a:lnTo>
                <a:lnTo>
                  <a:pt x="181483" y="51435"/>
                </a:lnTo>
                <a:lnTo>
                  <a:pt x="195795" y="46990"/>
                </a:lnTo>
                <a:lnTo>
                  <a:pt x="210693" y="43434"/>
                </a:lnTo>
                <a:lnTo>
                  <a:pt x="210693" y="6731"/>
                </a:lnTo>
                <a:close/>
              </a:path>
              <a:path w="826135" h="496570">
                <a:moveTo>
                  <a:pt x="279527" y="0"/>
                </a:moveTo>
                <a:lnTo>
                  <a:pt x="224193" y="3937"/>
                </a:lnTo>
                <a:lnTo>
                  <a:pt x="210693" y="6731"/>
                </a:lnTo>
                <a:lnTo>
                  <a:pt x="210693" y="43434"/>
                </a:lnTo>
                <a:lnTo>
                  <a:pt x="206273" y="51054"/>
                </a:lnTo>
                <a:lnTo>
                  <a:pt x="202260" y="59309"/>
                </a:lnTo>
                <a:lnTo>
                  <a:pt x="198666" y="67818"/>
                </a:lnTo>
                <a:lnTo>
                  <a:pt x="197243" y="71755"/>
                </a:lnTo>
                <a:lnTo>
                  <a:pt x="197243" y="310261"/>
                </a:lnTo>
                <a:lnTo>
                  <a:pt x="172097" y="327533"/>
                </a:lnTo>
                <a:lnTo>
                  <a:pt x="246926" y="327533"/>
                </a:lnTo>
                <a:lnTo>
                  <a:pt x="309753" y="284480"/>
                </a:lnTo>
                <a:lnTo>
                  <a:pt x="315391" y="280289"/>
                </a:lnTo>
                <a:lnTo>
                  <a:pt x="241363" y="280289"/>
                </a:lnTo>
                <a:lnTo>
                  <a:pt x="240703" y="278638"/>
                </a:lnTo>
                <a:lnTo>
                  <a:pt x="232791" y="238887"/>
                </a:lnTo>
                <a:lnTo>
                  <a:pt x="229882" y="191008"/>
                </a:lnTo>
                <a:lnTo>
                  <a:pt x="230327" y="171704"/>
                </a:lnTo>
                <a:lnTo>
                  <a:pt x="231597" y="153670"/>
                </a:lnTo>
                <a:lnTo>
                  <a:pt x="233616" y="137033"/>
                </a:lnTo>
                <a:lnTo>
                  <a:pt x="236283" y="121666"/>
                </a:lnTo>
                <a:lnTo>
                  <a:pt x="321297" y="121666"/>
                </a:lnTo>
                <a:lnTo>
                  <a:pt x="322999" y="121412"/>
                </a:lnTo>
                <a:lnTo>
                  <a:pt x="329387" y="121412"/>
                </a:lnTo>
                <a:lnTo>
                  <a:pt x="329387" y="87757"/>
                </a:lnTo>
                <a:lnTo>
                  <a:pt x="279552" y="87757"/>
                </a:lnTo>
                <a:lnTo>
                  <a:pt x="262686" y="87249"/>
                </a:lnTo>
                <a:lnTo>
                  <a:pt x="245999" y="85852"/>
                </a:lnTo>
                <a:lnTo>
                  <a:pt x="254889" y="65024"/>
                </a:lnTo>
                <a:lnTo>
                  <a:pt x="263994" y="49784"/>
                </a:lnTo>
                <a:lnTo>
                  <a:pt x="269544" y="43434"/>
                </a:lnTo>
                <a:lnTo>
                  <a:pt x="272338" y="40132"/>
                </a:lnTo>
                <a:lnTo>
                  <a:pt x="278866" y="36068"/>
                </a:lnTo>
                <a:lnTo>
                  <a:pt x="313283" y="36068"/>
                </a:lnTo>
                <a:lnTo>
                  <a:pt x="313283" y="2286"/>
                </a:lnTo>
                <a:lnTo>
                  <a:pt x="279527" y="0"/>
                </a:lnTo>
                <a:close/>
              </a:path>
              <a:path w="826135" h="496570">
                <a:moveTo>
                  <a:pt x="197243" y="85852"/>
                </a:moveTo>
                <a:lnTo>
                  <a:pt x="112953" y="85852"/>
                </a:lnTo>
                <a:lnTo>
                  <a:pt x="129921" y="93853"/>
                </a:lnTo>
                <a:lnTo>
                  <a:pt x="147675" y="100965"/>
                </a:lnTo>
                <a:lnTo>
                  <a:pt x="166268" y="107188"/>
                </a:lnTo>
                <a:lnTo>
                  <a:pt x="185102" y="112395"/>
                </a:lnTo>
                <a:lnTo>
                  <a:pt x="181444" y="133096"/>
                </a:lnTo>
                <a:lnTo>
                  <a:pt x="179082" y="152527"/>
                </a:lnTo>
                <a:lnTo>
                  <a:pt x="178968" y="153670"/>
                </a:lnTo>
                <a:lnTo>
                  <a:pt x="177678" y="171704"/>
                </a:lnTo>
                <a:lnTo>
                  <a:pt x="177700" y="191008"/>
                </a:lnTo>
                <a:lnTo>
                  <a:pt x="177825" y="212852"/>
                </a:lnTo>
                <a:lnTo>
                  <a:pt x="183680" y="261493"/>
                </a:lnTo>
                <a:lnTo>
                  <a:pt x="194144" y="302641"/>
                </a:lnTo>
                <a:lnTo>
                  <a:pt x="197243" y="310261"/>
                </a:lnTo>
                <a:lnTo>
                  <a:pt x="197243" y="85852"/>
                </a:lnTo>
                <a:close/>
              </a:path>
              <a:path w="826135" h="496570">
                <a:moveTo>
                  <a:pt x="329387" y="3429"/>
                </a:moveTo>
                <a:lnTo>
                  <a:pt x="329387" y="208280"/>
                </a:lnTo>
                <a:lnTo>
                  <a:pt x="328282" y="216281"/>
                </a:lnTo>
                <a:lnTo>
                  <a:pt x="271360" y="259715"/>
                </a:lnTo>
                <a:lnTo>
                  <a:pt x="241363" y="280289"/>
                </a:lnTo>
                <a:lnTo>
                  <a:pt x="315391" y="280289"/>
                </a:lnTo>
                <a:lnTo>
                  <a:pt x="318808" y="277749"/>
                </a:lnTo>
                <a:lnTo>
                  <a:pt x="452285" y="176022"/>
                </a:lnTo>
                <a:lnTo>
                  <a:pt x="557530" y="176022"/>
                </a:lnTo>
                <a:lnTo>
                  <a:pt x="557403" y="175641"/>
                </a:lnTo>
                <a:lnTo>
                  <a:pt x="381901" y="175641"/>
                </a:lnTo>
                <a:lnTo>
                  <a:pt x="380949" y="160528"/>
                </a:lnTo>
                <a:lnTo>
                  <a:pt x="379336" y="144907"/>
                </a:lnTo>
                <a:lnTo>
                  <a:pt x="377024" y="128778"/>
                </a:lnTo>
                <a:lnTo>
                  <a:pt x="375678" y="121666"/>
                </a:lnTo>
                <a:lnTo>
                  <a:pt x="375653" y="121412"/>
                </a:lnTo>
                <a:lnTo>
                  <a:pt x="373964" y="112522"/>
                </a:lnTo>
                <a:lnTo>
                  <a:pt x="393014" y="107188"/>
                </a:lnTo>
                <a:lnTo>
                  <a:pt x="411441" y="100965"/>
                </a:lnTo>
                <a:lnTo>
                  <a:pt x="429158" y="93853"/>
                </a:lnTo>
                <a:lnTo>
                  <a:pt x="442252" y="87757"/>
                </a:lnTo>
                <a:lnTo>
                  <a:pt x="446112" y="85852"/>
                </a:lnTo>
                <a:lnTo>
                  <a:pt x="500634" y="85852"/>
                </a:lnTo>
                <a:lnTo>
                  <a:pt x="500634" y="76708"/>
                </a:lnTo>
                <a:lnTo>
                  <a:pt x="363804" y="76708"/>
                </a:lnTo>
                <a:lnTo>
                  <a:pt x="360502" y="67818"/>
                </a:lnTo>
                <a:lnTo>
                  <a:pt x="356857" y="59309"/>
                </a:lnTo>
                <a:lnTo>
                  <a:pt x="352894" y="51054"/>
                </a:lnTo>
                <a:lnTo>
                  <a:pt x="348576" y="43434"/>
                </a:lnTo>
                <a:lnTo>
                  <a:pt x="405066" y="43434"/>
                </a:lnTo>
                <a:lnTo>
                  <a:pt x="405066" y="21336"/>
                </a:lnTo>
                <a:lnTo>
                  <a:pt x="386003" y="14351"/>
                </a:lnTo>
                <a:lnTo>
                  <a:pt x="334581" y="3683"/>
                </a:lnTo>
                <a:lnTo>
                  <a:pt x="329387" y="3429"/>
                </a:lnTo>
                <a:close/>
              </a:path>
              <a:path w="826135" h="496570">
                <a:moveTo>
                  <a:pt x="557530" y="176022"/>
                </a:moveTo>
                <a:lnTo>
                  <a:pt x="452285" y="176022"/>
                </a:lnTo>
                <a:lnTo>
                  <a:pt x="608965" y="252603"/>
                </a:lnTo>
                <a:lnTo>
                  <a:pt x="681228" y="205994"/>
                </a:lnTo>
                <a:lnTo>
                  <a:pt x="604266" y="205994"/>
                </a:lnTo>
                <a:lnTo>
                  <a:pt x="559054" y="183896"/>
                </a:lnTo>
                <a:lnTo>
                  <a:pt x="557530" y="176022"/>
                </a:lnTo>
                <a:close/>
              </a:path>
              <a:path w="826135" h="496570">
                <a:moveTo>
                  <a:pt x="825627" y="81534"/>
                </a:moveTo>
                <a:lnTo>
                  <a:pt x="739140" y="81534"/>
                </a:lnTo>
                <a:lnTo>
                  <a:pt x="686562" y="117348"/>
                </a:lnTo>
                <a:lnTo>
                  <a:pt x="741807" y="117348"/>
                </a:lnTo>
                <a:lnTo>
                  <a:pt x="604266" y="205994"/>
                </a:lnTo>
                <a:lnTo>
                  <a:pt x="681228" y="205994"/>
                </a:lnTo>
                <a:lnTo>
                  <a:pt x="772922" y="146939"/>
                </a:lnTo>
                <a:lnTo>
                  <a:pt x="822081" y="146939"/>
                </a:lnTo>
                <a:lnTo>
                  <a:pt x="825627" y="144526"/>
                </a:lnTo>
                <a:lnTo>
                  <a:pt x="825627" y="81534"/>
                </a:lnTo>
                <a:close/>
              </a:path>
              <a:path w="826135" h="496570">
                <a:moveTo>
                  <a:pt x="329387" y="121412"/>
                </a:moveTo>
                <a:lnTo>
                  <a:pt x="322999" y="121412"/>
                </a:lnTo>
                <a:lnTo>
                  <a:pt x="325678" y="137033"/>
                </a:lnTo>
                <a:lnTo>
                  <a:pt x="327685" y="153670"/>
                </a:lnTo>
                <a:lnTo>
                  <a:pt x="328955" y="171704"/>
                </a:lnTo>
                <a:lnTo>
                  <a:pt x="329387" y="191008"/>
                </a:lnTo>
                <a:lnTo>
                  <a:pt x="329387" y="121412"/>
                </a:lnTo>
                <a:close/>
              </a:path>
              <a:path w="826135" h="496570">
                <a:moveTo>
                  <a:pt x="822081" y="146939"/>
                </a:moveTo>
                <a:lnTo>
                  <a:pt x="772922" y="146939"/>
                </a:lnTo>
                <a:lnTo>
                  <a:pt x="772922" y="179705"/>
                </a:lnTo>
                <a:lnTo>
                  <a:pt x="773938" y="179705"/>
                </a:lnTo>
                <a:lnTo>
                  <a:pt x="822081" y="146939"/>
                </a:lnTo>
                <a:close/>
              </a:path>
              <a:path w="826135" h="496570">
                <a:moveTo>
                  <a:pt x="444347" y="127889"/>
                </a:moveTo>
                <a:lnTo>
                  <a:pt x="381901" y="175641"/>
                </a:lnTo>
                <a:lnTo>
                  <a:pt x="557403" y="175641"/>
                </a:lnTo>
                <a:lnTo>
                  <a:pt x="553331" y="155194"/>
                </a:lnTo>
                <a:lnTo>
                  <a:pt x="500634" y="155194"/>
                </a:lnTo>
                <a:lnTo>
                  <a:pt x="444347" y="127889"/>
                </a:lnTo>
                <a:close/>
              </a:path>
              <a:path w="826135" h="496570">
                <a:moveTo>
                  <a:pt x="500634" y="85852"/>
                </a:moveTo>
                <a:lnTo>
                  <a:pt x="446112" y="85852"/>
                </a:lnTo>
                <a:lnTo>
                  <a:pt x="464388" y="101219"/>
                </a:lnTo>
                <a:lnTo>
                  <a:pt x="479679" y="117983"/>
                </a:lnTo>
                <a:lnTo>
                  <a:pt x="491871" y="136017"/>
                </a:lnTo>
                <a:lnTo>
                  <a:pt x="500634" y="155194"/>
                </a:lnTo>
                <a:lnTo>
                  <a:pt x="500634" y="85852"/>
                </a:lnTo>
                <a:close/>
              </a:path>
              <a:path w="826135" h="496570">
                <a:moveTo>
                  <a:pt x="500634" y="75057"/>
                </a:moveTo>
                <a:lnTo>
                  <a:pt x="500634" y="155194"/>
                </a:lnTo>
                <a:lnTo>
                  <a:pt x="553331" y="155194"/>
                </a:lnTo>
                <a:lnTo>
                  <a:pt x="551688" y="146939"/>
                </a:lnTo>
                <a:lnTo>
                  <a:pt x="551688" y="146685"/>
                </a:lnTo>
                <a:lnTo>
                  <a:pt x="534289" y="112141"/>
                </a:lnTo>
                <a:lnTo>
                  <a:pt x="512191" y="85852"/>
                </a:lnTo>
                <a:lnTo>
                  <a:pt x="507873" y="80899"/>
                </a:lnTo>
                <a:lnTo>
                  <a:pt x="500634" y="75057"/>
                </a:lnTo>
                <a:close/>
              </a:path>
              <a:path w="826135" h="496570">
                <a:moveTo>
                  <a:pt x="321297" y="121666"/>
                </a:moveTo>
                <a:lnTo>
                  <a:pt x="236283" y="121666"/>
                </a:lnTo>
                <a:lnTo>
                  <a:pt x="257657" y="123190"/>
                </a:lnTo>
                <a:lnTo>
                  <a:pt x="268528" y="123698"/>
                </a:lnTo>
                <a:lnTo>
                  <a:pt x="279527" y="123825"/>
                </a:lnTo>
                <a:lnTo>
                  <a:pt x="290436" y="123698"/>
                </a:lnTo>
                <a:lnTo>
                  <a:pt x="301104" y="123190"/>
                </a:lnTo>
                <a:lnTo>
                  <a:pt x="311429" y="122428"/>
                </a:lnTo>
                <a:lnTo>
                  <a:pt x="311619" y="122428"/>
                </a:lnTo>
                <a:lnTo>
                  <a:pt x="321297" y="121666"/>
                </a:lnTo>
                <a:close/>
              </a:path>
              <a:path w="826135" h="496570">
                <a:moveTo>
                  <a:pt x="313283" y="2286"/>
                </a:moveTo>
                <a:lnTo>
                  <a:pt x="313283" y="85852"/>
                </a:lnTo>
                <a:lnTo>
                  <a:pt x="296481" y="87249"/>
                </a:lnTo>
                <a:lnTo>
                  <a:pt x="279552" y="87757"/>
                </a:lnTo>
                <a:lnTo>
                  <a:pt x="329387" y="87757"/>
                </a:lnTo>
                <a:lnTo>
                  <a:pt x="329387" y="3429"/>
                </a:lnTo>
                <a:lnTo>
                  <a:pt x="313283" y="2286"/>
                </a:lnTo>
                <a:close/>
              </a:path>
              <a:path w="826135" h="496570">
                <a:moveTo>
                  <a:pt x="313283" y="36068"/>
                </a:moveTo>
                <a:lnTo>
                  <a:pt x="278866" y="36068"/>
                </a:lnTo>
                <a:lnTo>
                  <a:pt x="285953" y="40132"/>
                </a:lnTo>
                <a:lnTo>
                  <a:pt x="294665" y="49784"/>
                </a:lnTo>
                <a:lnTo>
                  <a:pt x="304101" y="65024"/>
                </a:lnTo>
                <a:lnTo>
                  <a:pt x="313283" y="85852"/>
                </a:lnTo>
                <a:lnTo>
                  <a:pt x="313283" y="36068"/>
                </a:lnTo>
                <a:close/>
              </a:path>
              <a:path w="826135" h="496570">
                <a:moveTo>
                  <a:pt x="197243" y="71755"/>
                </a:moveTo>
                <a:lnTo>
                  <a:pt x="195465" y="76708"/>
                </a:lnTo>
                <a:lnTo>
                  <a:pt x="197243" y="76708"/>
                </a:lnTo>
                <a:lnTo>
                  <a:pt x="197243" y="71755"/>
                </a:lnTo>
                <a:close/>
              </a:path>
              <a:path w="826135" h="496570">
                <a:moveTo>
                  <a:pt x="405066" y="21336"/>
                </a:moveTo>
                <a:lnTo>
                  <a:pt x="405066" y="61849"/>
                </a:lnTo>
                <a:lnTo>
                  <a:pt x="395020" y="66167"/>
                </a:lnTo>
                <a:lnTo>
                  <a:pt x="384962" y="69977"/>
                </a:lnTo>
                <a:lnTo>
                  <a:pt x="374561" y="73533"/>
                </a:lnTo>
                <a:lnTo>
                  <a:pt x="363804" y="76708"/>
                </a:lnTo>
                <a:lnTo>
                  <a:pt x="500634" y="76708"/>
                </a:lnTo>
                <a:lnTo>
                  <a:pt x="500634" y="75057"/>
                </a:lnTo>
                <a:lnTo>
                  <a:pt x="473710" y="53721"/>
                </a:lnTo>
                <a:lnTo>
                  <a:pt x="432752" y="31369"/>
                </a:lnTo>
                <a:lnTo>
                  <a:pt x="405066" y="21336"/>
                </a:lnTo>
                <a:close/>
              </a:path>
              <a:path w="826135" h="496570">
                <a:moveTo>
                  <a:pt x="405066" y="43434"/>
                </a:moveTo>
                <a:lnTo>
                  <a:pt x="348576" y="43434"/>
                </a:lnTo>
                <a:lnTo>
                  <a:pt x="363524" y="46990"/>
                </a:lnTo>
                <a:lnTo>
                  <a:pt x="377952" y="51435"/>
                </a:lnTo>
                <a:lnTo>
                  <a:pt x="391896" y="56388"/>
                </a:lnTo>
                <a:lnTo>
                  <a:pt x="405066" y="61849"/>
                </a:lnTo>
                <a:lnTo>
                  <a:pt x="405066" y="43434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8690" y="3151377"/>
            <a:ext cx="843915" cy="387350"/>
          </a:xfrm>
          <a:custGeom>
            <a:avLst/>
            <a:gdLst/>
            <a:ahLst/>
            <a:cxnLst/>
            <a:rect l="l" t="t" r="r" b="b"/>
            <a:pathLst>
              <a:path w="843914" h="387350">
                <a:moveTo>
                  <a:pt x="843673" y="350900"/>
                </a:moveTo>
                <a:lnTo>
                  <a:pt x="0" y="350900"/>
                </a:lnTo>
                <a:lnTo>
                  <a:pt x="0" y="386968"/>
                </a:lnTo>
                <a:lnTo>
                  <a:pt x="843673" y="386968"/>
                </a:lnTo>
                <a:lnTo>
                  <a:pt x="843673" y="350900"/>
                </a:lnTo>
                <a:close/>
              </a:path>
              <a:path w="843914" h="387350">
                <a:moveTo>
                  <a:pt x="263652" y="181228"/>
                </a:moveTo>
                <a:lnTo>
                  <a:pt x="105448" y="289432"/>
                </a:lnTo>
                <a:lnTo>
                  <a:pt x="105448" y="350900"/>
                </a:lnTo>
                <a:lnTo>
                  <a:pt x="158178" y="350900"/>
                </a:lnTo>
                <a:lnTo>
                  <a:pt x="158178" y="304545"/>
                </a:lnTo>
                <a:lnTo>
                  <a:pt x="263652" y="232536"/>
                </a:lnTo>
                <a:lnTo>
                  <a:pt x="263652" y="181228"/>
                </a:lnTo>
                <a:close/>
              </a:path>
              <a:path w="843914" h="387350">
                <a:moveTo>
                  <a:pt x="421830" y="61213"/>
                </a:moveTo>
                <a:lnTo>
                  <a:pt x="271144" y="176148"/>
                </a:lnTo>
                <a:lnTo>
                  <a:pt x="263652" y="181228"/>
                </a:lnTo>
                <a:lnTo>
                  <a:pt x="263652" y="350900"/>
                </a:lnTo>
                <a:lnTo>
                  <a:pt x="316369" y="350900"/>
                </a:lnTo>
                <a:lnTo>
                  <a:pt x="316369" y="195833"/>
                </a:lnTo>
                <a:lnTo>
                  <a:pt x="421830" y="115442"/>
                </a:lnTo>
                <a:lnTo>
                  <a:pt x="421830" y="61213"/>
                </a:lnTo>
                <a:close/>
              </a:path>
              <a:path w="843914" h="387350">
                <a:moveTo>
                  <a:pt x="444119" y="44195"/>
                </a:moveTo>
                <a:lnTo>
                  <a:pt x="421830" y="61213"/>
                </a:lnTo>
                <a:lnTo>
                  <a:pt x="421830" y="350900"/>
                </a:lnTo>
                <a:lnTo>
                  <a:pt x="474611" y="350900"/>
                </a:lnTo>
                <a:lnTo>
                  <a:pt x="474611" y="103377"/>
                </a:lnTo>
                <a:lnTo>
                  <a:pt x="565162" y="103377"/>
                </a:lnTo>
                <a:lnTo>
                  <a:pt x="444119" y="44195"/>
                </a:lnTo>
                <a:close/>
              </a:path>
              <a:path w="843914" h="387350">
                <a:moveTo>
                  <a:pt x="580021" y="110489"/>
                </a:moveTo>
                <a:lnTo>
                  <a:pt x="580021" y="350900"/>
                </a:lnTo>
                <a:lnTo>
                  <a:pt x="632726" y="350900"/>
                </a:lnTo>
                <a:lnTo>
                  <a:pt x="632726" y="153415"/>
                </a:lnTo>
                <a:lnTo>
                  <a:pt x="680363" y="122173"/>
                </a:lnTo>
                <a:lnTo>
                  <a:pt x="604024" y="122173"/>
                </a:lnTo>
                <a:lnTo>
                  <a:pt x="580021" y="110489"/>
                </a:lnTo>
                <a:close/>
              </a:path>
              <a:path w="843914" h="387350">
                <a:moveTo>
                  <a:pt x="790968" y="0"/>
                </a:moveTo>
                <a:lnTo>
                  <a:pt x="738263" y="34416"/>
                </a:lnTo>
                <a:lnTo>
                  <a:pt x="738263" y="350900"/>
                </a:lnTo>
                <a:lnTo>
                  <a:pt x="790968" y="350900"/>
                </a:lnTo>
                <a:lnTo>
                  <a:pt x="790968" y="0"/>
                </a:lnTo>
                <a:close/>
              </a:path>
              <a:path w="843914" h="387350">
                <a:moveTo>
                  <a:pt x="565162" y="103377"/>
                </a:moveTo>
                <a:lnTo>
                  <a:pt x="474611" y="103377"/>
                </a:lnTo>
                <a:lnTo>
                  <a:pt x="580021" y="155066"/>
                </a:lnTo>
                <a:lnTo>
                  <a:pt x="580021" y="110489"/>
                </a:lnTo>
                <a:lnTo>
                  <a:pt x="565162" y="103377"/>
                </a:lnTo>
                <a:close/>
              </a:path>
              <a:path w="843914" h="387350">
                <a:moveTo>
                  <a:pt x="738263" y="34416"/>
                </a:moveTo>
                <a:lnTo>
                  <a:pt x="604024" y="122173"/>
                </a:lnTo>
                <a:lnTo>
                  <a:pt x="680363" y="122173"/>
                </a:lnTo>
                <a:lnTo>
                  <a:pt x="738263" y="84200"/>
                </a:lnTo>
                <a:lnTo>
                  <a:pt x="738263" y="34416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09216" y="2115311"/>
            <a:ext cx="1594485" cy="1911350"/>
          </a:xfrm>
          <a:custGeom>
            <a:avLst/>
            <a:gdLst/>
            <a:ahLst/>
            <a:cxnLst/>
            <a:rect l="l" t="t" r="r" b="b"/>
            <a:pathLst>
              <a:path w="1594485" h="1911350">
                <a:moveTo>
                  <a:pt x="0" y="1910969"/>
                </a:moveTo>
                <a:lnTo>
                  <a:pt x="1593977" y="1910969"/>
                </a:lnTo>
                <a:lnTo>
                  <a:pt x="1593977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322322" y="2238470"/>
            <a:ext cx="1174750" cy="1192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 algn="ctr">
              <a:lnSpc>
                <a:spcPct val="100000"/>
              </a:lnSpc>
            </a:pP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3</a:t>
            </a:r>
            <a:r>
              <a:rPr sz="1400" b="1" spc="-5" dirty="0">
                <a:solidFill>
                  <a:srgbClr val="005C2E"/>
                </a:solidFill>
                <a:latin typeface="Arial"/>
                <a:cs typeface="Arial"/>
              </a:rPr>
              <a:t>.</a:t>
            </a: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3</a:t>
            </a:r>
            <a:r>
              <a:rPr sz="1400" b="1" spc="-15" dirty="0">
                <a:solidFill>
                  <a:srgbClr val="005C2E"/>
                </a:solidFill>
                <a:latin typeface="SimSun"/>
                <a:cs typeface="SimSun"/>
              </a:rPr>
              <a:t>万亿美元</a:t>
            </a:r>
            <a:r>
              <a:rPr sz="1350" b="1" baseline="24691" dirty="0">
                <a:solidFill>
                  <a:srgbClr val="005C2E"/>
                </a:solidFill>
                <a:latin typeface="SimSun"/>
                <a:cs typeface="SimSun"/>
              </a:rPr>
              <a:t>1</a:t>
            </a:r>
            <a:endParaRPr sz="1350" b="1" baseline="24691" dirty="0">
              <a:latin typeface="SimSun"/>
              <a:cs typeface="SimSun"/>
            </a:endParaRPr>
          </a:p>
          <a:p>
            <a:pPr marL="12700" marR="5080" indent="-20955" algn="ctr">
              <a:spcBef>
                <a:spcPts val="940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205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0</a:t>
            </a:r>
            <a:r>
              <a:rPr sz="1400" spc="1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1E1E1E"/>
                </a:solidFill>
                <a:latin typeface="SimSun"/>
                <a:cs typeface="SimSun"/>
              </a:rPr>
              <a:t>年预计 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GD</a:t>
            </a:r>
            <a:r>
              <a:rPr sz="1400" spc="-5" dirty="0">
                <a:solidFill>
                  <a:srgbClr val="1E1E1E"/>
                </a:solidFill>
                <a:latin typeface="Arial"/>
                <a:cs typeface="Arial"/>
              </a:rPr>
              <a:t>P</a:t>
            </a: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（</a:t>
            </a:r>
            <a:r>
              <a:rPr sz="1400" spc="-40" dirty="0">
                <a:solidFill>
                  <a:srgbClr val="1E1E1E"/>
                </a:solidFill>
                <a:latin typeface="SimSun"/>
                <a:cs typeface="SimSun"/>
              </a:rPr>
              <a:t>目前为</a:t>
            </a:r>
            <a:r>
              <a:rPr sz="1400" spc="-3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4100</a:t>
            </a:r>
            <a:r>
              <a:rPr sz="1350" baseline="24691" dirty="0">
                <a:solidFill>
                  <a:srgbClr val="1E1E1E"/>
                </a:solidFill>
                <a:latin typeface="Arial"/>
                <a:cs typeface="Arial"/>
              </a:rPr>
              <a:t>2</a:t>
            </a:r>
            <a:r>
              <a:rPr sz="1400" spc="-40" dirty="0">
                <a:solidFill>
                  <a:srgbClr val="1E1E1E"/>
                </a:solidFill>
                <a:latin typeface="SimSun"/>
                <a:cs typeface="SimSun"/>
              </a:rPr>
              <a:t>亿美元以 </a:t>
            </a:r>
            <a:r>
              <a:rPr sz="1400" spc="-20" dirty="0">
                <a:solidFill>
                  <a:srgbClr val="1E1E1E"/>
                </a:solidFill>
                <a:latin typeface="SimSun"/>
                <a:cs typeface="SimSun"/>
              </a:rPr>
              <a:t>上</a:t>
            </a: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）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758184" y="2115311"/>
            <a:ext cx="1594485" cy="1911350"/>
          </a:xfrm>
          <a:custGeom>
            <a:avLst/>
            <a:gdLst/>
            <a:ahLst/>
            <a:cxnLst/>
            <a:rect l="l" t="t" r="r" b="b"/>
            <a:pathLst>
              <a:path w="1594485" h="1911350">
                <a:moveTo>
                  <a:pt x="0" y="1910969"/>
                </a:moveTo>
                <a:lnTo>
                  <a:pt x="1593977" y="1910969"/>
                </a:lnTo>
                <a:lnTo>
                  <a:pt x="1593977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856735" y="2291593"/>
            <a:ext cx="1407795" cy="882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1670"/>
              </a:lnSpc>
            </a:pP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B-</a:t>
            </a:r>
          </a:p>
          <a:p>
            <a:pPr algn="ctr">
              <a:lnSpc>
                <a:spcPts val="1670"/>
              </a:lnSpc>
            </a:pPr>
            <a:endParaRPr lang="en-US" sz="1400" spc="-15" dirty="0">
              <a:solidFill>
                <a:srgbClr val="1E1E1E"/>
              </a:solidFill>
              <a:latin typeface="SimSun"/>
              <a:cs typeface="SimSun"/>
            </a:endParaRPr>
          </a:p>
          <a:p>
            <a:pPr algn="ctr"/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信用评级</a:t>
            </a:r>
            <a:r>
              <a:rPr sz="1350" baseline="24691" dirty="0">
                <a:solidFill>
                  <a:srgbClr val="1E1E1E"/>
                </a:solidFill>
                <a:latin typeface="Arial"/>
                <a:cs typeface="Arial"/>
              </a:rPr>
              <a:t>3</a:t>
            </a: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从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CC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1E1E1E"/>
                </a:solidFill>
                <a:latin typeface="Arial"/>
                <a:cs typeface="Arial"/>
              </a:rPr>
              <a:t>-</a:t>
            </a:r>
            <a:endParaRPr sz="1400" dirty="0">
              <a:latin typeface="Arial"/>
              <a:cs typeface="Arial"/>
            </a:endParaRPr>
          </a:p>
          <a:p>
            <a:pPr algn="ctr">
              <a:spcBef>
                <a:spcPts val="120"/>
              </a:spcBef>
            </a:pPr>
            <a:r>
              <a:rPr sz="1400" spc="-40" dirty="0">
                <a:solidFill>
                  <a:srgbClr val="1E1E1E"/>
                </a:solidFill>
                <a:latin typeface="SimSun"/>
                <a:cs typeface="SimSun"/>
              </a:rPr>
              <a:t>提升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404103" y="2115311"/>
            <a:ext cx="1597025" cy="1911350"/>
          </a:xfrm>
          <a:custGeom>
            <a:avLst/>
            <a:gdLst/>
            <a:ahLst/>
            <a:cxnLst/>
            <a:rect l="l" t="t" r="r" b="b"/>
            <a:pathLst>
              <a:path w="1597025" h="1911350">
                <a:moveTo>
                  <a:pt x="0" y="1910969"/>
                </a:moveTo>
                <a:lnTo>
                  <a:pt x="1597025" y="1910969"/>
                </a:lnTo>
                <a:lnTo>
                  <a:pt x="1597025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568822" y="2282666"/>
            <a:ext cx="1263015" cy="954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330" algn="ctr">
              <a:lnSpc>
                <a:spcPct val="100000"/>
              </a:lnSpc>
            </a:pPr>
            <a:r>
              <a:rPr sz="1400" b="1" spc="-15" dirty="0">
                <a:solidFill>
                  <a:srgbClr val="005C2E"/>
                </a:solidFill>
                <a:latin typeface="SimSun"/>
                <a:cs typeface="SimSun"/>
              </a:rPr>
              <a:t>前</a:t>
            </a:r>
            <a:r>
              <a:rPr sz="1400" b="1" spc="-315" dirty="0">
                <a:solidFill>
                  <a:srgbClr val="005C2E"/>
                </a:solidFill>
                <a:latin typeface="SimSun"/>
                <a:cs typeface="SimSun"/>
              </a:rPr>
              <a:t> </a:t>
            </a: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1</a:t>
            </a:r>
            <a:r>
              <a:rPr sz="1400" b="1" spc="-10" dirty="0">
                <a:solidFill>
                  <a:srgbClr val="005C2E"/>
                </a:solidFill>
                <a:latin typeface="Arial"/>
                <a:cs typeface="Arial"/>
              </a:rPr>
              <a:t>0</a:t>
            </a:r>
            <a:r>
              <a:rPr sz="1400" b="1" spc="10" dirty="0">
                <a:solidFill>
                  <a:srgbClr val="005C2E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5C2E"/>
                </a:solidFill>
                <a:latin typeface="SimSun"/>
                <a:cs typeface="SimSun"/>
              </a:rPr>
              <a:t>名</a:t>
            </a:r>
            <a:endParaRPr sz="1400" b="1" dirty="0">
              <a:latin typeface="SimSun"/>
              <a:cs typeface="SimSun"/>
            </a:endParaRPr>
          </a:p>
          <a:p>
            <a:pPr algn="ctr">
              <a:lnSpc>
                <a:spcPts val="1370"/>
              </a:lnSpc>
              <a:spcBef>
                <a:spcPts val="455"/>
              </a:spcBef>
            </a:pPr>
            <a:endParaRPr lang="en-US" sz="1400" spc="-20" dirty="0">
              <a:solidFill>
                <a:srgbClr val="1E1E1E"/>
              </a:solidFill>
              <a:latin typeface="SimSun"/>
              <a:cs typeface="SimSun"/>
            </a:endParaRPr>
          </a:p>
          <a:p>
            <a:pPr algn="ctr">
              <a:spcBef>
                <a:spcPts val="455"/>
              </a:spcBef>
            </a:pPr>
            <a:r>
              <a:rPr sz="1400" spc="-20" dirty="0" err="1">
                <a:solidFill>
                  <a:srgbClr val="1E1E1E"/>
                </a:solidFill>
                <a:latin typeface="SimSun"/>
                <a:cs typeface="SimSun"/>
              </a:rPr>
              <a:t>商业准入法规排</a:t>
            </a:r>
            <a:endParaRPr sz="1400" dirty="0">
              <a:latin typeface="SimSun"/>
              <a:cs typeface="SimSun"/>
            </a:endParaRPr>
          </a:p>
          <a:p>
            <a:pPr marL="15240" algn="ctr"/>
            <a:r>
              <a:rPr sz="2100" spc="-22" baseline="-13888" dirty="0">
                <a:solidFill>
                  <a:srgbClr val="1E1E1E"/>
                </a:solidFill>
                <a:latin typeface="SimSun"/>
                <a:cs typeface="SimSun"/>
              </a:rPr>
              <a:t>名</a:t>
            </a:r>
            <a:r>
              <a:rPr sz="900" dirty="0">
                <a:solidFill>
                  <a:srgbClr val="1E1E1E"/>
                </a:solidFill>
                <a:latin typeface="SimSun"/>
                <a:cs typeface="SimSun"/>
              </a:rPr>
              <a:t>4</a:t>
            </a:r>
            <a:endParaRPr sz="900" dirty="0">
              <a:latin typeface="SimSun"/>
              <a:cs typeface="SimSu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053071" y="2115311"/>
            <a:ext cx="1597025" cy="1911350"/>
          </a:xfrm>
          <a:custGeom>
            <a:avLst/>
            <a:gdLst/>
            <a:ahLst/>
            <a:cxnLst/>
            <a:rect l="l" t="t" r="r" b="b"/>
            <a:pathLst>
              <a:path w="1597025" h="1911350">
                <a:moveTo>
                  <a:pt x="0" y="1910969"/>
                </a:moveTo>
                <a:lnTo>
                  <a:pt x="1597025" y="1910969"/>
                </a:lnTo>
                <a:lnTo>
                  <a:pt x="1597025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702040" y="2115311"/>
            <a:ext cx="1594485" cy="1911350"/>
          </a:xfrm>
          <a:custGeom>
            <a:avLst/>
            <a:gdLst/>
            <a:ahLst/>
            <a:cxnLst/>
            <a:rect l="l" t="t" r="r" b="b"/>
            <a:pathLst>
              <a:path w="1594484" h="1911350">
                <a:moveTo>
                  <a:pt x="0" y="1910969"/>
                </a:moveTo>
                <a:lnTo>
                  <a:pt x="1593977" y="1910969"/>
                </a:lnTo>
                <a:lnTo>
                  <a:pt x="1593977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280528" y="2289270"/>
            <a:ext cx="1235455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955" algn="ctr">
              <a:lnSpc>
                <a:spcPts val="1490"/>
              </a:lnSpc>
            </a:pPr>
            <a:r>
              <a:rPr sz="1400" b="1" spc="-15" dirty="0" err="1">
                <a:solidFill>
                  <a:srgbClr val="005C2E"/>
                </a:solidFill>
                <a:latin typeface="SimSun"/>
                <a:cs typeface="SimSun"/>
              </a:rPr>
              <a:t>稳定的通货</a:t>
            </a:r>
            <a:endParaRPr lang="en-US" sz="1400" b="1" spc="-15" dirty="0">
              <a:solidFill>
                <a:srgbClr val="005C2E"/>
              </a:solidFill>
              <a:latin typeface="SimSun"/>
              <a:cs typeface="SimSun"/>
            </a:endParaRPr>
          </a:p>
          <a:p>
            <a:pPr marL="12700" marR="5080" indent="20955" algn="ctr">
              <a:lnSpc>
                <a:spcPts val="1490"/>
              </a:lnSpc>
            </a:pPr>
            <a:r>
              <a:rPr sz="1400" b="1" spc="-15" dirty="0" err="1">
                <a:solidFill>
                  <a:srgbClr val="005C2E"/>
                </a:solidFill>
                <a:latin typeface="SimSun"/>
                <a:cs typeface="SimSun"/>
              </a:rPr>
              <a:t>膨胀</a:t>
            </a:r>
            <a:endParaRPr sz="1400" b="1" dirty="0">
              <a:latin typeface="SimSun"/>
              <a:cs typeface="SimSun"/>
            </a:endParaRPr>
          </a:p>
          <a:p>
            <a:pPr marL="12700" marR="5080" algn="ctr">
              <a:spcBef>
                <a:spcPts val="560"/>
              </a:spcBef>
            </a:pP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处于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196</a:t>
            </a:r>
            <a:r>
              <a:rPr sz="1400" spc="5" dirty="0">
                <a:solidFill>
                  <a:srgbClr val="1E1E1E"/>
                </a:solidFill>
                <a:latin typeface="Arial"/>
                <a:cs typeface="Arial"/>
              </a:rPr>
              <a:t>8</a:t>
            </a:r>
            <a:r>
              <a:rPr sz="1400" spc="-25" dirty="0">
                <a:solidFill>
                  <a:srgbClr val="1E1E1E"/>
                </a:solidFill>
                <a:latin typeface="SimSun"/>
                <a:cs typeface="SimSun"/>
              </a:rPr>
              <a:t>年以来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的最低水平</a:t>
            </a:r>
            <a:r>
              <a:rPr sz="1400" spc="-15" baseline="24305" dirty="0">
                <a:solidFill>
                  <a:srgbClr val="1E1E1E"/>
                </a:solidFill>
                <a:latin typeface="SimSun"/>
                <a:cs typeface="SimSun"/>
              </a:rPr>
              <a:t>5</a:t>
            </a:r>
            <a:endParaRPr sz="1400" baseline="24305" dirty="0">
              <a:latin typeface="SimSun"/>
              <a:cs typeface="SimSu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0338816" y="2115311"/>
            <a:ext cx="1597025" cy="1911350"/>
          </a:xfrm>
          <a:custGeom>
            <a:avLst/>
            <a:gdLst/>
            <a:ahLst/>
            <a:cxnLst/>
            <a:rect l="l" t="t" r="r" b="b"/>
            <a:pathLst>
              <a:path w="1597025" h="1911350">
                <a:moveTo>
                  <a:pt x="0" y="1910969"/>
                </a:moveTo>
                <a:lnTo>
                  <a:pt x="1597025" y="1910969"/>
                </a:lnTo>
                <a:lnTo>
                  <a:pt x="1597025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134093" y="2282920"/>
            <a:ext cx="241363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07820" algn="l"/>
              </a:tabLst>
            </a:pPr>
            <a:r>
              <a:rPr sz="1400" b="1" spc="-15" dirty="0">
                <a:solidFill>
                  <a:srgbClr val="005C2E"/>
                </a:solidFill>
                <a:latin typeface="SimSun"/>
                <a:cs typeface="SimSun"/>
              </a:rPr>
              <a:t>稳定货币</a:t>
            </a:r>
            <a:r>
              <a:rPr sz="1400" spc="-15" dirty="0">
                <a:solidFill>
                  <a:srgbClr val="005C2E"/>
                </a:solidFill>
                <a:latin typeface="SimSun"/>
                <a:cs typeface="SimSun"/>
              </a:rPr>
              <a:t>	</a:t>
            </a:r>
            <a:r>
              <a:rPr sz="2100" b="1" spc="-30" baseline="1984" dirty="0">
                <a:solidFill>
                  <a:srgbClr val="005C2E"/>
                </a:solidFill>
                <a:latin typeface="Arial"/>
                <a:cs typeface="Arial"/>
              </a:rPr>
              <a:t>5</a:t>
            </a:r>
            <a:r>
              <a:rPr sz="1400" b="1" spc="-15" dirty="0">
                <a:solidFill>
                  <a:srgbClr val="005C2E"/>
                </a:solidFill>
                <a:latin typeface="SimSun"/>
                <a:cs typeface="SimSun"/>
              </a:rPr>
              <a:t>年免税期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8864345" y="2743541"/>
            <a:ext cx="126555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1430" algn="ctr"/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自</a:t>
            </a:r>
            <a:r>
              <a:rPr sz="1400" spc="-29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202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3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1E1E1E"/>
                </a:solidFill>
                <a:latin typeface="SimSun"/>
                <a:cs typeface="SimSun"/>
              </a:rPr>
              <a:t>年起与 </a:t>
            </a: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国际货币基金组 织协调实现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448925" y="2746089"/>
            <a:ext cx="14478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130" algn="ctr"/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以及经济特区的其他财政和贸易激励措施</a:t>
            </a:r>
            <a:r>
              <a:rPr sz="1200" spc="-7" baseline="24305" dirty="0">
                <a:solidFill>
                  <a:srgbClr val="1E1E1E"/>
                </a:solidFill>
                <a:latin typeface="SimSun"/>
                <a:cs typeface="SimSun"/>
              </a:rPr>
              <a:t>6</a:t>
            </a:r>
            <a:endParaRPr sz="1200" baseline="24305" dirty="0">
              <a:latin typeface="SimSun"/>
              <a:cs typeface="SimSu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419855" y="3535679"/>
            <a:ext cx="128015" cy="393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19855" y="3511296"/>
            <a:ext cx="200660" cy="417195"/>
          </a:xfrm>
          <a:custGeom>
            <a:avLst/>
            <a:gdLst/>
            <a:ahLst/>
            <a:cxnLst/>
            <a:rect l="l" t="t" r="r" b="b"/>
            <a:pathLst>
              <a:path w="200660" h="417195">
                <a:moveTo>
                  <a:pt x="72771" y="0"/>
                </a:moveTo>
                <a:lnTo>
                  <a:pt x="0" y="24383"/>
                </a:lnTo>
                <a:lnTo>
                  <a:pt x="127508" y="35432"/>
                </a:lnTo>
                <a:lnTo>
                  <a:pt x="127762" y="417194"/>
                </a:lnTo>
                <a:lnTo>
                  <a:pt x="200660" y="392810"/>
                </a:lnTo>
                <a:lnTo>
                  <a:pt x="200406" y="11048"/>
                </a:lnTo>
                <a:lnTo>
                  <a:pt x="72771" y="0"/>
                </a:lnTo>
                <a:close/>
              </a:path>
            </a:pathLst>
          </a:custGeom>
          <a:solidFill>
            <a:srgbClr val="156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10128" y="3761232"/>
            <a:ext cx="289560" cy="1767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02152" y="3496055"/>
            <a:ext cx="118872" cy="42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51832" y="3401567"/>
            <a:ext cx="536448" cy="5638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88991" y="3514344"/>
            <a:ext cx="267970" cy="332105"/>
          </a:xfrm>
          <a:custGeom>
            <a:avLst/>
            <a:gdLst/>
            <a:ahLst/>
            <a:cxnLst/>
            <a:rect l="l" t="t" r="r" b="b"/>
            <a:pathLst>
              <a:path w="267970" h="332104">
                <a:moveTo>
                  <a:pt x="9524" y="160909"/>
                </a:moveTo>
                <a:lnTo>
                  <a:pt x="0" y="179197"/>
                </a:lnTo>
                <a:lnTo>
                  <a:pt x="1904" y="203073"/>
                </a:lnTo>
                <a:lnTo>
                  <a:pt x="76961" y="321056"/>
                </a:lnTo>
                <a:lnTo>
                  <a:pt x="98170" y="331851"/>
                </a:lnTo>
                <a:lnTo>
                  <a:pt x="106806" y="328930"/>
                </a:lnTo>
                <a:lnTo>
                  <a:pt x="114426" y="322326"/>
                </a:lnTo>
                <a:lnTo>
                  <a:pt x="116204" y="320294"/>
                </a:lnTo>
                <a:lnTo>
                  <a:pt x="118490" y="316357"/>
                </a:lnTo>
                <a:lnTo>
                  <a:pt x="164544" y="222504"/>
                </a:lnTo>
                <a:lnTo>
                  <a:pt x="100964" y="222504"/>
                </a:lnTo>
                <a:lnTo>
                  <a:pt x="97789" y="221996"/>
                </a:lnTo>
                <a:lnTo>
                  <a:pt x="52069" y="169418"/>
                </a:lnTo>
                <a:lnTo>
                  <a:pt x="49783" y="166878"/>
                </a:lnTo>
                <a:lnTo>
                  <a:pt x="9524" y="160909"/>
                </a:lnTo>
                <a:close/>
              </a:path>
              <a:path w="267970" h="332104">
                <a:moveTo>
                  <a:pt x="256539" y="0"/>
                </a:moveTo>
                <a:lnTo>
                  <a:pt x="100964" y="222504"/>
                </a:lnTo>
                <a:lnTo>
                  <a:pt x="164544" y="222504"/>
                </a:lnTo>
                <a:lnTo>
                  <a:pt x="265937" y="15875"/>
                </a:lnTo>
                <a:lnTo>
                  <a:pt x="267715" y="12954"/>
                </a:lnTo>
                <a:lnTo>
                  <a:pt x="263143" y="2159"/>
                </a:lnTo>
                <a:lnTo>
                  <a:pt x="256539" y="0"/>
                </a:lnTo>
                <a:close/>
              </a:path>
            </a:pathLst>
          </a:custGeom>
          <a:solidFill>
            <a:srgbClr val="156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376415" y="3898391"/>
            <a:ext cx="622300" cy="36195"/>
          </a:xfrm>
          <a:custGeom>
            <a:avLst/>
            <a:gdLst/>
            <a:ahLst/>
            <a:cxnLst/>
            <a:rect l="l" t="t" r="r" b="b"/>
            <a:pathLst>
              <a:path w="622300" h="36195">
                <a:moveTo>
                  <a:pt x="310896" y="0"/>
                </a:moveTo>
                <a:lnTo>
                  <a:pt x="228219" y="634"/>
                </a:lnTo>
                <a:lnTo>
                  <a:pt x="153924" y="2412"/>
                </a:lnTo>
                <a:lnTo>
                  <a:pt x="91059" y="5333"/>
                </a:lnTo>
                <a:lnTo>
                  <a:pt x="42418" y="8889"/>
                </a:lnTo>
                <a:lnTo>
                  <a:pt x="0" y="18033"/>
                </a:lnTo>
                <a:lnTo>
                  <a:pt x="11049" y="22859"/>
                </a:lnTo>
                <a:lnTo>
                  <a:pt x="91059" y="30860"/>
                </a:lnTo>
                <a:lnTo>
                  <a:pt x="153924" y="33654"/>
                </a:lnTo>
                <a:lnTo>
                  <a:pt x="228219" y="35432"/>
                </a:lnTo>
                <a:lnTo>
                  <a:pt x="310896" y="36067"/>
                </a:lnTo>
                <a:lnTo>
                  <a:pt x="393573" y="35432"/>
                </a:lnTo>
                <a:lnTo>
                  <a:pt x="467741" y="33654"/>
                </a:lnTo>
                <a:lnTo>
                  <a:pt x="530733" y="30860"/>
                </a:lnTo>
                <a:lnTo>
                  <a:pt x="579247" y="27177"/>
                </a:lnTo>
                <a:lnTo>
                  <a:pt x="621792" y="18033"/>
                </a:lnTo>
                <a:lnTo>
                  <a:pt x="610616" y="13207"/>
                </a:lnTo>
                <a:lnTo>
                  <a:pt x="530733" y="5333"/>
                </a:lnTo>
                <a:lnTo>
                  <a:pt x="467741" y="2412"/>
                </a:lnTo>
                <a:lnTo>
                  <a:pt x="393573" y="634"/>
                </a:lnTo>
                <a:lnTo>
                  <a:pt x="31089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571488" y="3645408"/>
            <a:ext cx="313944" cy="39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522719" y="3651503"/>
            <a:ext cx="423545" cy="264795"/>
          </a:xfrm>
          <a:custGeom>
            <a:avLst/>
            <a:gdLst/>
            <a:ahLst/>
            <a:cxnLst/>
            <a:rect l="l" t="t" r="r" b="b"/>
            <a:pathLst>
              <a:path w="423545" h="264795">
                <a:moveTo>
                  <a:pt x="382397" y="0"/>
                </a:moveTo>
                <a:lnTo>
                  <a:pt x="17399" y="0"/>
                </a:lnTo>
                <a:lnTo>
                  <a:pt x="6477" y="1016"/>
                </a:lnTo>
                <a:lnTo>
                  <a:pt x="0" y="9144"/>
                </a:lnTo>
                <a:lnTo>
                  <a:pt x="1016" y="18034"/>
                </a:lnTo>
                <a:lnTo>
                  <a:pt x="21209" y="246761"/>
                </a:lnTo>
                <a:lnTo>
                  <a:pt x="405765" y="264795"/>
                </a:lnTo>
                <a:lnTo>
                  <a:pt x="416687" y="263779"/>
                </a:lnTo>
                <a:lnTo>
                  <a:pt x="423164" y="255651"/>
                </a:lnTo>
                <a:lnTo>
                  <a:pt x="422148" y="246761"/>
                </a:lnTo>
                <a:lnTo>
                  <a:pt x="401955" y="18034"/>
                </a:lnTo>
                <a:lnTo>
                  <a:pt x="399923" y="11049"/>
                </a:lnTo>
                <a:lnTo>
                  <a:pt x="395605" y="5334"/>
                </a:lnTo>
                <a:lnTo>
                  <a:pt x="389636" y="1524"/>
                </a:lnTo>
                <a:lnTo>
                  <a:pt x="382397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22719" y="3651503"/>
            <a:ext cx="423545" cy="264795"/>
          </a:xfrm>
          <a:custGeom>
            <a:avLst/>
            <a:gdLst/>
            <a:ahLst/>
            <a:cxnLst/>
            <a:rect l="l" t="t" r="r" b="b"/>
            <a:pathLst>
              <a:path w="423545" h="264795">
                <a:moveTo>
                  <a:pt x="382397" y="0"/>
                </a:moveTo>
                <a:lnTo>
                  <a:pt x="17399" y="0"/>
                </a:lnTo>
                <a:lnTo>
                  <a:pt x="6477" y="1016"/>
                </a:lnTo>
                <a:lnTo>
                  <a:pt x="0" y="9144"/>
                </a:lnTo>
                <a:lnTo>
                  <a:pt x="1016" y="18034"/>
                </a:lnTo>
                <a:lnTo>
                  <a:pt x="21209" y="246761"/>
                </a:lnTo>
                <a:lnTo>
                  <a:pt x="405765" y="264795"/>
                </a:lnTo>
                <a:lnTo>
                  <a:pt x="416687" y="263779"/>
                </a:lnTo>
                <a:lnTo>
                  <a:pt x="423164" y="255651"/>
                </a:lnTo>
                <a:lnTo>
                  <a:pt x="422148" y="246761"/>
                </a:lnTo>
                <a:lnTo>
                  <a:pt x="401955" y="18034"/>
                </a:lnTo>
                <a:lnTo>
                  <a:pt x="399923" y="11049"/>
                </a:lnTo>
                <a:lnTo>
                  <a:pt x="395605" y="5334"/>
                </a:lnTo>
                <a:lnTo>
                  <a:pt x="389636" y="1524"/>
                </a:lnTo>
                <a:lnTo>
                  <a:pt x="382397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07480" y="3651503"/>
            <a:ext cx="414020" cy="264795"/>
          </a:xfrm>
          <a:custGeom>
            <a:avLst/>
            <a:gdLst/>
            <a:ahLst/>
            <a:cxnLst/>
            <a:rect l="l" t="t" r="r" b="b"/>
            <a:pathLst>
              <a:path w="414020" h="264795">
                <a:moveTo>
                  <a:pt x="396240" y="0"/>
                </a:moveTo>
                <a:lnTo>
                  <a:pt x="29718" y="0"/>
                </a:lnTo>
                <a:lnTo>
                  <a:pt x="0" y="256159"/>
                </a:lnTo>
                <a:lnTo>
                  <a:pt x="7239" y="264287"/>
                </a:lnTo>
                <a:lnTo>
                  <a:pt x="17653" y="264795"/>
                </a:lnTo>
                <a:lnTo>
                  <a:pt x="384175" y="264795"/>
                </a:lnTo>
                <a:lnTo>
                  <a:pt x="413893" y="8636"/>
                </a:lnTo>
                <a:lnTo>
                  <a:pt x="406654" y="508"/>
                </a:lnTo>
                <a:lnTo>
                  <a:pt x="396240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07480" y="3651503"/>
            <a:ext cx="414020" cy="264795"/>
          </a:xfrm>
          <a:custGeom>
            <a:avLst/>
            <a:gdLst/>
            <a:ahLst/>
            <a:cxnLst/>
            <a:rect l="l" t="t" r="r" b="b"/>
            <a:pathLst>
              <a:path w="414020" h="264795">
                <a:moveTo>
                  <a:pt x="396240" y="0"/>
                </a:moveTo>
                <a:lnTo>
                  <a:pt x="29718" y="0"/>
                </a:lnTo>
                <a:lnTo>
                  <a:pt x="0" y="256159"/>
                </a:lnTo>
                <a:lnTo>
                  <a:pt x="7239" y="264287"/>
                </a:lnTo>
                <a:lnTo>
                  <a:pt x="17653" y="264795"/>
                </a:lnTo>
                <a:lnTo>
                  <a:pt x="384175" y="264795"/>
                </a:lnTo>
                <a:lnTo>
                  <a:pt x="413893" y="8636"/>
                </a:lnTo>
                <a:lnTo>
                  <a:pt x="406654" y="508"/>
                </a:lnTo>
                <a:lnTo>
                  <a:pt x="396240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44056" y="3660647"/>
            <a:ext cx="340995" cy="203835"/>
          </a:xfrm>
          <a:custGeom>
            <a:avLst/>
            <a:gdLst/>
            <a:ahLst/>
            <a:cxnLst/>
            <a:rect l="l" t="t" r="r" b="b"/>
            <a:pathLst>
              <a:path w="340995" h="203835">
                <a:moveTo>
                  <a:pt x="337820" y="0"/>
                </a:moveTo>
                <a:lnTo>
                  <a:pt x="11811" y="0"/>
                </a:lnTo>
                <a:lnTo>
                  <a:pt x="8636" y="3048"/>
                </a:lnTo>
                <a:lnTo>
                  <a:pt x="0" y="196596"/>
                </a:lnTo>
                <a:lnTo>
                  <a:pt x="0" y="200660"/>
                </a:lnTo>
                <a:lnTo>
                  <a:pt x="2921" y="203581"/>
                </a:lnTo>
                <a:lnTo>
                  <a:pt x="328930" y="203581"/>
                </a:lnTo>
                <a:lnTo>
                  <a:pt x="332105" y="200533"/>
                </a:lnTo>
                <a:lnTo>
                  <a:pt x="340741" y="6985"/>
                </a:lnTo>
                <a:lnTo>
                  <a:pt x="340741" y="2921"/>
                </a:lnTo>
                <a:lnTo>
                  <a:pt x="337820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544056" y="3660647"/>
            <a:ext cx="340995" cy="203835"/>
          </a:xfrm>
          <a:custGeom>
            <a:avLst/>
            <a:gdLst/>
            <a:ahLst/>
            <a:cxnLst/>
            <a:rect l="l" t="t" r="r" b="b"/>
            <a:pathLst>
              <a:path w="340995" h="203835">
                <a:moveTo>
                  <a:pt x="337820" y="0"/>
                </a:moveTo>
                <a:lnTo>
                  <a:pt x="11811" y="0"/>
                </a:lnTo>
                <a:lnTo>
                  <a:pt x="8636" y="3048"/>
                </a:lnTo>
                <a:lnTo>
                  <a:pt x="0" y="196596"/>
                </a:lnTo>
                <a:lnTo>
                  <a:pt x="0" y="200660"/>
                </a:lnTo>
                <a:lnTo>
                  <a:pt x="2921" y="203581"/>
                </a:lnTo>
                <a:lnTo>
                  <a:pt x="328930" y="203581"/>
                </a:lnTo>
                <a:lnTo>
                  <a:pt x="332105" y="200533"/>
                </a:lnTo>
                <a:lnTo>
                  <a:pt x="340741" y="6985"/>
                </a:lnTo>
                <a:lnTo>
                  <a:pt x="340741" y="2921"/>
                </a:lnTo>
                <a:lnTo>
                  <a:pt x="337820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34911" y="3666744"/>
            <a:ext cx="360045" cy="213360"/>
          </a:xfrm>
          <a:custGeom>
            <a:avLst/>
            <a:gdLst/>
            <a:ahLst/>
            <a:cxnLst/>
            <a:rect l="l" t="t" r="r" b="b"/>
            <a:pathLst>
              <a:path w="360045" h="213360">
                <a:moveTo>
                  <a:pt x="356489" y="0"/>
                </a:moveTo>
                <a:lnTo>
                  <a:pt x="12446" y="0"/>
                </a:lnTo>
                <a:lnTo>
                  <a:pt x="9144" y="3301"/>
                </a:lnTo>
                <a:lnTo>
                  <a:pt x="0" y="205993"/>
                </a:lnTo>
                <a:lnTo>
                  <a:pt x="0" y="210311"/>
                </a:lnTo>
                <a:lnTo>
                  <a:pt x="3048" y="213359"/>
                </a:lnTo>
                <a:lnTo>
                  <a:pt x="347218" y="213232"/>
                </a:lnTo>
                <a:lnTo>
                  <a:pt x="350520" y="210057"/>
                </a:lnTo>
                <a:lnTo>
                  <a:pt x="359664" y="7238"/>
                </a:lnTo>
                <a:lnTo>
                  <a:pt x="359664" y="3047"/>
                </a:lnTo>
                <a:lnTo>
                  <a:pt x="3564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525768" y="3672840"/>
            <a:ext cx="374650" cy="222250"/>
          </a:xfrm>
          <a:custGeom>
            <a:avLst/>
            <a:gdLst/>
            <a:ahLst/>
            <a:cxnLst/>
            <a:rect l="l" t="t" r="r" b="b"/>
            <a:pathLst>
              <a:path w="374650" h="222250">
                <a:moveTo>
                  <a:pt x="371221" y="0"/>
                </a:moveTo>
                <a:lnTo>
                  <a:pt x="12954" y="127"/>
                </a:lnTo>
                <a:lnTo>
                  <a:pt x="9525" y="3429"/>
                </a:lnTo>
                <a:lnTo>
                  <a:pt x="0" y="214503"/>
                </a:lnTo>
                <a:lnTo>
                  <a:pt x="0" y="218947"/>
                </a:lnTo>
                <a:lnTo>
                  <a:pt x="3302" y="222122"/>
                </a:lnTo>
                <a:lnTo>
                  <a:pt x="361442" y="221996"/>
                </a:lnTo>
                <a:lnTo>
                  <a:pt x="364871" y="218694"/>
                </a:lnTo>
                <a:lnTo>
                  <a:pt x="374523" y="7620"/>
                </a:lnTo>
                <a:lnTo>
                  <a:pt x="374523" y="3175"/>
                </a:lnTo>
                <a:lnTo>
                  <a:pt x="371221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71488" y="3675888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7619" y="0"/>
                </a:moveTo>
                <a:lnTo>
                  <a:pt x="2285" y="0"/>
                </a:lnTo>
                <a:lnTo>
                  <a:pt x="126" y="2539"/>
                </a:lnTo>
                <a:lnTo>
                  <a:pt x="0" y="9270"/>
                </a:lnTo>
                <a:lnTo>
                  <a:pt x="2158" y="11937"/>
                </a:lnTo>
                <a:lnTo>
                  <a:pt x="7492" y="11937"/>
                </a:lnTo>
                <a:lnTo>
                  <a:pt x="9651" y="9270"/>
                </a:lnTo>
                <a:lnTo>
                  <a:pt x="9778" y="2539"/>
                </a:lnTo>
                <a:lnTo>
                  <a:pt x="761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28003" y="3675888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7619" y="0"/>
                </a:moveTo>
                <a:lnTo>
                  <a:pt x="2285" y="0"/>
                </a:lnTo>
                <a:lnTo>
                  <a:pt x="126" y="2539"/>
                </a:lnTo>
                <a:lnTo>
                  <a:pt x="0" y="5968"/>
                </a:lnTo>
                <a:lnTo>
                  <a:pt x="0" y="9270"/>
                </a:lnTo>
                <a:lnTo>
                  <a:pt x="2158" y="11937"/>
                </a:lnTo>
                <a:lnTo>
                  <a:pt x="7492" y="11937"/>
                </a:lnTo>
                <a:lnTo>
                  <a:pt x="9651" y="9270"/>
                </a:lnTo>
                <a:lnTo>
                  <a:pt x="9778" y="5968"/>
                </a:lnTo>
                <a:lnTo>
                  <a:pt x="9778" y="2539"/>
                </a:lnTo>
                <a:lnTo>
                  <a:pt x="761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84518" y="3675888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7746" y="0"/>
                </a:moveTo>
                <a:lnTo>
                  <a:pt x="2412" y="0"/>
                </a:lnTo>
                <a:lnTo>
                  <a:pt x="126" y="2539"/>
                </a:lnTo>
                <a:lnTo>
                  <a:pt x="0" y="5968"/>
                </a:lnTo>
                <a:lnTo>
                  <a:pt x="0" y="9270"/>
                </a:lnTo>
                <a:lnTo>
                  <a:pt x="2158" y="11937"/>
                </a:lnTo>
                <a:lnTo>
                  <a:pt x="7492" y="11937"/>
                </a:lnTo>
                <a:lnTo>
                  <a:pt x="9651" y="9270"/>
                </a:lnTo>
                <a:lnTo>
                  <a:pt x="9905" y="5968"/>
                </a:lnTo>
                <a:lnTo>
                  <a:pt x="9905" y="2539"/>
                </a:lnTo>
                <a:lnTo>
                  <a:pt x="7746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41032" y="3675888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7746" y="0"/>
                </a:moveTo>
                <a:lnTo>
                  <a:pt x="2412" y="0"/>
                </a:lnTo>
                <a:lnTo>
                  <a:pt x="126" y="2539"/>
                </a:lnTo>
                <a:lnTo>
                  <a:pt x="0" y="5841"/>
                </a:lnTo>
                <a:lnTo>
                  <a:pt x="0" y="9270"/>
                </a:lnTo>
                <a:lnTo>
                  <a:pt x="2158" y="11937"/>
                </a:lnTo>
                <a:lnTo>
                  <a:pt x="7492" y="11937"/>
                </a:lnTo>
                <a:lnTo>
                  <a:pt x="9778" y="9270"/>
                </a:lnTo>
                <a:lnTo>
                  <a:pt x="9778" y="2539"/>
                </a:lnTo>
                <a:lnTo>
                  <a:pt x="7746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797675" y="3675888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7619" y="0"/>
                </a:moveTo>
                <a:lnTo>
                  <a:pt x="2285" y="0"/>
                </a:lnTo>
                <a:lnTo>
                  <a:pt x="126" y="2539"/>
                </a:lnTo>
                <a:lnTo>
                  <a:pt x="0" y="9270"/>
                </a:lnTo>
                <a:lnTo>
                  <a:pt x="2158" y="11937"/>
                </a:lnTo>
                <a:lnTo>
                  <a:pt x="7365" y="11937"/>
                </a:lnTo>
                <a:lnTo>
                  <a:pt x="9651" y="9270"/>
                </a:lnTo>
                <a:lnTo>
                  <a:pt x="9778" y="2539"/>
                </a:lnTo>
                <a:lnTo>
                  <a:pt x="761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54190" y="3675888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7619" y="0"/>
                </a:moveTo>
                <a:lnTo>
                  <a:pt x="2285" y="0"/>
                </a:lnTo>
                <a:lnTo>
                  <a:pt x="126" y="2539"/>
                </a:lnTo>
                <a:lnTo>
                  <a:pt x="0" y="5968"/>
                </a:lnTo>
                <a:lnTo>
                  <a:pt x="0" y="9270"/>
                </a:lnTo>
                <a:lnTo>
                  <a:pt x="2158" y="11937"/>
                </a:lnTo>
                <a:lnTo>
                  <a:pt x="7365" y="11937"/>
                </a:lnTo>
                <a:lnTo>
                  <a:pt x="9651" y="9270"/>
                </a:lnTo>
                <a:lnTo>
                  <a:pt x="9778" y="5968"/>
                </a:lnTo>
                <a:lnTo>
                  <a:pt x="9778" y="2539"/>
                </a:lnTo>
                <a:lnTo>
                  <a:pt x="761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559295" y="3700271"/>
            <a:ext cx="316865" cy="0"/>
          </a:xfrm>
          <a:custGeom>
            <a:avLst/>
            <a:gdLst/>
            <a:ahLst/>
            <a:cxnLst/>
            <a:rect l="l" t="t" r="r" b="b"/>
            <a:pathLst>
              <a:path w="316865">
                <a:moveTo>
                  <a:pt x="0" y="0"/>
                </a:moveTo>
                <a:lnTo>
                  <a:pt x="316484" y="0"/>
                </a:lnTo>
              </a:path>
            </a:pathLst>
          </a:custGeom>
          <a:ln w="6096">
            <a:solidFill>
              <a:srgbClr val="6EAC4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547104" y="3772408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386" y="0"/>
                </a:moveTo>
                <a:lnTo>
                  <a:pt x="4698" y="127"/>
                </a:lnTo>
                <a:lnTo>
                  <a:pt x="1777" y="2794"/>
                </a:lnTo>
                <a:lnTo>
                  <a:pt x="1650" y="6223"/>
                </a:lnTo>
                <a:lnTo>
                  <a:pt x="0" y="42926"/>
                </a:lnTo>
                <a:lnTo>
                  <a:pt x="0" y="46609"/>
                </a:lnTo>
                <a:lnTo>
                  <a:pt x="2666" y="49276"/>
                </a:lnTo>
                <a:lnTo>
                  <a:pt x="46354" y="49149"/>
                </a:lnTo>
                <a:lnTo>
                  <a:pt x="49148" y="46482"/>
                </a:lnTo>
                <a:lnTo>
                  <a:pt x="49402" y="42926"/>
                </a:lnTo>
                <a:lnTo>
                  <a:pt x="51053" y="6223"/>
                </a:lnTo>
                <a:lnTo>
                  <a:pt x="51053" y="2667"/>
                </a:lnTo>
                <a:lnTo>
                  <a:pt x="48386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549643" y="3715511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259" y="0"/>
                </a:moveTo>
                <a:lnTo>
                  <a:pt x="4698" y="0"/>
                </a:lnTo>
                <a:lnTo>
                  <a:pt x="1777" y="2794"/>
                </a:lnTo>
                <a:lnTo>
                  <a:pt x="0" y="42926"/>
                </a:lnTo>
                <a:lnTo>
                  <a:pt x="0" y="46482"/>
                </a:lnTo>
                <a:lnTo>
                  <a:pt x="2666" y="49149"/>
                </a:lnTo>
                <a:lnTo>
                  <a:pt x="46354" y="49149"/>
                </a:lnTo>
                <a:lnTo>
                  <a:pt x="49148" y="46355"/>
                </a:lnTo>
                <a:lnTo>
                  <a:pt x="50926" y="6223"/>
                </a:lnTo>
                <a:lnTo>
                  <a:pt x="50926" y="2667"/>
                </a:lnTo>
                <a:lnTo>
                  <a:pt x="4825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603365" y="3772408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259" y="0"/>
                </a:moveTo>
                <a:lnTo>
                  <a:pt x="4698" y="127"/>
                </a:lnTo>
                <a:lnTo>
                  <a:pt x="1777" y="2794"/>
                </a:lnTo>
                <a:lnTo>
                  <a:pt x="0" y="42926"/>
                </a:lnTo>
                <a:lnTo>
                  <a:pt x="0" y="46609"/>
                </a:lnTo>
                <a:lnTo>
                  <a:pt x="2666" y="49276"/>
                </a:lnTo>
                <a:lnTo>
                  <a:pt x="46354" y="49149"/>
                </a:lnTo>
                <a:lnTo>
                  <a:pt x="49148" y="46482"/>
                </a:lnTo>
                <a:lnTo>
                  <a:pt x="50926" y="6350"/>
                </a:lnTo>
                <a:lnTo>
                  <a:pt x="50926" y="2667"/>
                </a:lnTo>
                <a:lnTo>
                  <a:pt x="4825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605905" y="3715511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386" y="0"/>
                </a:moveTo>
                <a:lnTo>
                  <a:pt x="4698" y="0"/>
                </a:lnTo>
                <a:lnTo>
                  <a:pt x="1777" y="2794"/>
                </a:lnTo>
                <a:lnTo>
                  <a:pt x="0" y="42926"/>
                </a:lnTo>
                <a:lnTo>
                  <a:pt x="0" y="46609"/>
                </a:lnTo>
                <a:lnTo>
                  <a:pt x="2666" y="49149"/>
                </a:lnTo>
                <a:lnTo>
                  <a:pt x="46354" y="49149"/>
                </a:lnTo>
                <a:lnTo>
                  <a:pt x="49148" y="46355"/>
                </a:lnTo>
                <a:lnTo>
                  <a:pt x="51053" y="6223"/>
                </a:lnTo>
                <a:lnTo>
                  <a:pt x="51053" y="2667"/>
                </a:lnTo>
                <a:lnTo>
                  <a:pt x="48386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659626" y="3772408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259" y="0"/>
                </a:moveTo>
                <a:lnTo>
                  <a:pt x="4698" y="127"/>
                </a:lnTo>
                <a:lnTo>
                  <a:pt x="1777" y="2794"/>
                </a:lnTo>
                <a:lnTo>
                  <a:pt x="1523" y="6223"/>
                </a:lnTo>
                <a:lnTo>
                  <a:pt x="0" y="42926"/>
                </a:lnTo>
                <a:lnTo>
                  <a:pt x="0" y="46609"/>
                </a:lnTo>
                <a:lnTo>
                  <a:pt x="2666" y="49276"/>
                </a:lnTo>
                <a:lnTo>
                  <a:pt x="46227" y="49149"/>
                </a:lnTo>
                <a:lnTo>
                  <a:pt x="49148" y="46482"/>
                </a:lnTo>
                <a:lnTo>
                  <a:pt x="50926" y="6223"/>
                </a:lnTo>
                <a:lnTo>
                  <a:pt x="50926" y="2667"/>
                </a:lnTo>
                <a:lnTo>
                  <a:pt x="4825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662166" y="3715511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259" y="0"/>
                </a:moveTo>
                <a:lnTo>
                  <a:pt x="4698" y="0"/>
                </a:lnTo>
                <a:lnTo>
                  <a:pt x="1777" y="2794"/>
                </a:lnTo>
                <a:lnTo>
                  <a:pt x="0" y="42926"/>
                </a:lnTo>
                <a:lnTo>
                  <a:pt x="0" y="46482"/>
                </a:lnTo>
                <a:lnTo>
                  <a:pt x="2666" y="49149"/>
                </a:lnTo>
                <a:lnTo>
                  <a:pt x="46354" y="49149"/>
                </a:lnTo>
                <a:lnTo>
                  <a:pt x="49148" y="46355"/>
                </a:lnTo>
                <a:lnTo>
                  <a:pt x="49402" y="42926"/>
                </a:lnTo>
                <a:lnTo>
                  <a:pt x="50926" y="6223"/>
                </a:lnTo>
                <a:lnTo>
                  <a:pt x="50926" y="2667"/>
                </a:lnTo>
                <a:lnTo>
                  <a:pt x="4825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715886" y="3772408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259" y="0"/>
                </a:moveTo>
                <a:lnTo>
                  <a:pt x="4571" y="127"/>
                </a:lnTo>
                <a:lnTo>
                  <a:pt x="1777" y="2794"/>
                </a:lnTo>
                <a:lnTo>
                  <a:pt x="0" y="42926"/>
                </a:lnTo>
                <a:lnTo>
                  <a:pt x="0" y="46609"/>
                </a:lnTo>
                <a:lnTo>
                  <a:pt x="2666" y="49276"/>
                </a:lnTo>
                <a:lnTo>
                  <a:pt x="46227" y="49149"/>
                </a:lnTo>
                <a:lnTo>
                  <a:pt x="49148" y="46482"/>
                </a:lnTo>
                <a:lnTo>
                  <a:pt x="49408" y="42926"/>
                </a:lnTo>
                <a:lnTo>
                  <a:pt x="50926" y="6350"/>
                </a:lnTo>
                <a:lnTo>
                  <a:pt x="50926" y="2667"/>
                </a:lnTo>
                <a:lnTo>
                  <a:pt x="4825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718554" y="3715511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132" y="0"/>
                </a:moveTo>
                <a:lnTo>
                  <a:pt x="4571" y="0"/>
                </a:lnTo>
                <a:lnTo>
                  <a:pt x="1777" y="2794"/>
                </a:lnTo>
                <a:lnTo>
                  <a:pt x="0" y="42926"/>
                </a:lnTo>
                <a:lnTo>
                  <a:pt x="0" y="46609"/>
                </a:lnTo>
                <a:lnTo>
                  <a:pt x="2666" y="49149"/>
                </a:lnTo>
                <a:lnTo>
                  <a:pt x="46227" y="49149"/>
                </a:lnTo>
                <a:lnTo>
                  <a:pt x="49148" y="46355"/>
                </a:lnTo>
                <a:lnTo>
                  <a:pt x="50926" y="6223"/>
                </a:lnTo>
                <a:lnTo>
                  <a:pt x="50926" y="2667"/>
                </a:lnTo>
                <a:lnTo>
                  <a:pt x="48132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774688" y="3715511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259" y="0"/>
                </a:moveTo>
                <a:lnTo>
                  <a:pt x="4698" y="0"/>
                </a:lnTo>
                <a:lnTo>
                  <a:pt x="1777" y="2794"/>
                </a:lnTo>
                <a:lnTo>
                  <a:pt x="0" y="42926"/>
                </a:lnTo>
                <a:lnTo>
                  <a:pt x="0" y="46482"/>
                </a:lnTo>
                <a:lnTo>
                  <a:pt x="2666" y="49149"/>
                </a:lnTo>
                <a:lnTo>
                  <a:pt x="46354" y="49149"/>
                </a:lnTo>
                <a:lnTo>
                  <a:pt x="49148" y="46355"/>
                </a:lnTo>
                <a:lnTo>
                  <a:pt x="50926" y="6223"/>
                </a:lnTo>
                <a:lnTo>
                  <a:pt x="50926" y="2667"/>
                </a:lnTo>
                <a:lnTo>
                  <a:pt x="4825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30948" y="3715511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259" y="0"/>
                </a:moveTo>
                <a:lnTo>
                  <a:pt x="4698" y="0"/>
                </a:lnTo>
                <a:lnTo>
                  <a:pt x="1777" y="2794"/>
                </a:lnTo>
                <a:lnTo>
                  <a:pt x="0" y="42926"/>
                </a:lnTo>
                <a:lnTo>
                  <a:pt x="0" y="46609"/>
                </a:lnTo>
                <a:lnTo>
                  <a:pt x="2666" y="49149"/>
                </a:lnTo>
                <a:lnTo>
                  <a:pt x="42798" y="49149"/>
                </a:lnTo>
                <a:lnTo>
                  <a:pt x="46227" y="49022"/>
                </a:lnTo>
                <a:lnTo>
                  <a:pt x="49148" y="46355"/>
                </a:lnTo>
                <a:lnTo>
                  <a:pt x="50926" y="6223"/>
                </a:lnTo>
                <a:lnTo>
                  <a:pt x="50926" y="2667"/>
                </a:lnTo>
                <a:lnTo>
                  <a:pt x="4825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541007" y="3675888"/>
            <a:ext cx="344424" cy="2072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544056" y="3829811"/>
            <a:ext cx="51435" cy="50165"/>
          </a:xfrm>
          <a:custGeom>
            <a:avLst/>
            <a:gdLst/>
            <a:ahLst/>
            <a:cxnLst/>
            <a:rect l="l" t="t" r="r" b="b"/>
            <a:pathLst>
              <a:path w="51434" h="50164">
                <a:moveTo>
                  <a:pt x="48640" y="0"/>
                </a:moveTo>
                <a:lnTo>
                  <a:pt x="4698" y="127"/>
                </a:lnTo>
                <a:lnTo>
                  <a:pt x="1777" y="2921"/>
                </a:lnTo>
                <a:lnTo>
                  <a:pt x="1650" y="6350"/>
                </a:lnTo>
                <a:lnTo>
                  <a:pt x="0" y="43561"/>
                </a:lnTo>
                <a:lnTo>
                  <a:pt x="0" y="47244"/>
                </a:lnTo>
                <a:lnTo>
                  <a:pt x="2666" y="49784"/>
                </a:lnTo>
                <a:lnTo>
                  <a:pt x="46735" y="49784"/>
                </a:lnTo>
                <a:lnTo>
                  <a:pt x="49529" y="46990"/>
                </a:lnTo>
                <a:lnTo>
                  <a:pt x="51434" y="6350"/>
                </a:lnTo>
                <a:lnTo>
                  <a:pt x="51434" y="2667"/>
                </a:lnTo>
                <a:lnTo>
                  <a:pt x="48640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552310" y="3611879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384" y="0"/>
                </a:moveTo>
                <a:lnTo>
                  <a:pt x="14859" y="2794"/>
                </a:lnTo>
                <a:lnTo>
                  <a:pt x="7112" y="10541"/>
                </a:lnTo>
                <a:lnTo>
                  <a:pt x="1905" y="21971"/>
                </a:lnTo>
                <a:lnTo>
                  <a:pt x="0" y="36195"/>
                </a:lnTo>
                <a:lnTo>
                  <a:pt x="1905" y="50546"/>
                </a:lnTo>
                <a:lnTo>
                  <a:pt x="7112" y="61976"/>
                </a:lnTo>
                <a:lnTo>
                  <a:pt x="14859" y="69723"/>
                </a:lnTo>
                <a:lnTo>
                  <a:pt x="24384" y="72517"/>
                </a:lnTo>
                <a:lnTo>
                  <a:pt x="27051" y="72390"/>
                </a:lnTo>
                <a:lnTo>
                  <a:pt x="28575" y="70612"/>
                </a:lnTo>
                <a:lnTo>
                  <a:pt x="28321" y="66421"/>
                </a:lnTo>
                <a:lnTo>
                  <a:pt x="26691" y="65024"/>
                </a:lnTo>
                <a:lnTo>
                  <a:pt x="24384" y="65024"/>
                </a:lnTo>
                <a:lnTo>
                  <a:pt x="17907" y="62738"/>
                </a:lnTo>
                <a:lnTo>
                  <a:pt x="12573" y="56515"/>
                </a:lnTo>
                <a:lnTo>
                  <a:pt x="8890" y="47371"/>
                </a:lnTo>
                <a:lnTo>
                  <a:pt x="7493" y="36195"/>
                </a:lnTo>
                <a:lnTo>
                  <a:pt x="8890" y="25146"/>
                </a:lnTo>
                <a:lnTo>
                  <a:pt x="12573" y="16002"/>
                </a:lnTo>
                <a:lnTo>
                  <a:pt x="17907" y="9779"/>
                </a:lnTo>
                <a:lnTo>
                  <a:pt x="24384" y="7493"/>
                </a:lnTo>
                <a:lnTo>
                  <a:pt x="38735" y="7493"/>
                </a:lnTo>
                <a:lnTo>
                  <a:pt x="34036" y="2794"/>
                </a:lnTo>
                <a:lnTo>
                  <a:pt x="24384" y="0"/>
                </a:lnTo>
                <a:close/>
              </a:path>
              <a:path w="48895" h="73025">
                <a:moveTo>
                  <a:pt x="26543" y="64897"/>
                </a:moveTo>
                <a:lnTo>
                  <a:pt x="24384" y="65024"/>
                </a:lnTo>
                <a:lnTo>
                  <a:pt x="26691" y="65024"/>
                </a:lnTo>
                <a:lnTo>
                  <a:pt x="26543" y="64897"/>
                </a:lnTo>
                <a:close/>
              </a:path>
              <a:path w="48895" h="73025">
                <a:moveTo>
                  <a:pt x="38735" y="7493"/>
                </a:moveTo>
                <a:lnTo>
                  <a:pt x="24384" y="7493"/>
                </a:lnTo>
                <a:lnTo>
                  <a:pt x="30988" y="9779"/>
                </a:lnTo>
                <a:lnTo>
                  <a:pt x="36322" y="16002"/>
                </a:lnTo>
                <a:lnTo>
                  <a:pt x="40005" y="25146"/>
                </a:lnTo>
                <a:lnTo>
                  <a:pt x="41402" y="36195"/>
                </a:lnTo>
                <a:lnTo>
                  <a:pt x="41529" y="38100"/>
                </a:lnTo>
                <a:lnTo>
                  <a:pt x="43053" y="39624"/>
                </a:lnTo>
                <a:lnTo>
                  <a:pt x="46990" y="39878"/>
                </a:lnTo>
                <a:lnTo>
                  <a:pt x="48768" y="38354"/>
                </a:lnTo>
                <a:lnTo>
                  <a:pt x="48895" y="36195"/>
                </a:lnTo>
                <a:lnTo>
                  <a:pt x="46990" y="21971"/>
                </a:lnTo>
                <a:lnTo>
                  <a:pt x="41783" y="10541"/>
                </a:lnTo>
                <a:lnTo>
                  <a:pt x="38735" y="7493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600825" y="3829811"/>
            <a:ext cx="51435" cy="50165"/>
          </a:xfrm>
          <a:custGeom>
            <a:avLst/>
            <a:gdLst/>
            <a:ahLst/>
            <a:cxnLst/>
            <a:rect l="l" t="t" r="r" b="b"/>
            <a:pathLst>
              <a:path w="51434" h="50164">
                <a:moveTo>
                  <a:pt x="48640" y="0"/>
                </a:moveTo>
                <a:lnTo>
                  <a:pt x="4698" y="127"/>
                </a:lnTo>
                <a:lnTo>
                  <a:pt x="1777" y="2793"/>
                </a:lnTo>
                <a:lnTo>
                  <a:pt x="0" y="43561"/>
                </a:lnTo>
                <a:lnTo>
                  <a:pt x="0" y="47244"/>
                </a:lnTo>
                <a:lnTo>
                  <a:pt x="2666" y="49784"/>
                </a:lnTo>
                <a:lnTo>
                  <a:pt x="46735" y="49784"/>
                </a:lnTo>
                <a:lnTo>
                  <a:pt x="49529" y="46990"/>
                </a:lnTo>
                <a:lnTo>
                  <a:pt x="51307" y="6350"/>
                </a:lnTo>
                <a:lnTo>
                  <a:pt x="51307" y="2667"/>
                </a:lnTo>
                <a:lnTo>
                  <a:pt x="48640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609080" y="3611879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384" y="0"/>
                </a:moveTo>
                <a:lnTo>
                  <a:pt x="14859" y="2794"/>
                </a:lnTo>
                <a:lnTo>
                  <a:pt x="7112" y="10541"/>
                </a:lnTo>
                <a:lnTo>
                  <a:pt x="1905" y="21971"/>
                </a:lnTo>
                <a:lnTo>
                  <a:pt x="0" y="36195"/>
                </a:lnTo>
                <a:lnTo>
                  <a:pt x="1905" y="50546"/>
                </a:lnTo>
                <a:lnTo>
                  <a:pt x="7112" y="61976"/>
                </a:lnTo>
                <a:lnTo>
                  <a:pt x="14859" y="69723"/>
                </a:lnTo>
                <a:lnTo>
                  <a:pt x="24384" y="72517"/>
                </a:lnTo>
                <a:lnTo>
                  <a:pt x="24511" y="65024"/>
                </a:lnTo>
                <a:lnTo>
                  <a:pt x="18034" y="62738"/>
                </a:lnTo>
                <a:lnTo>
                  <a:pt x="12573" y="56515"/>
                </a:lnTo>
                <a:lnTo>
                  <a:pt x="8890" y="47371"/>
                </a:lnTo>
                <a:lnTo>
                  <a:pt x="7493" y="36195"/>
                </a:lnTo>
                <a:lnTo>
                  <a:pt x="8890" y="25146"/>
                </a:lnTo>
                <a:lnTo>
                  <a:pt x="12573" y="16002"/>
                </a:lnTo>
                <a:lnTo>
                  <a:pt x="18034" y="9779"/>
                </a:lnTo>
                <a:lnTo>
                  <a:pt x="24511" y="7493"/>
                </a:lnTo>
                <a:lnTo>
                  <a:pt x="38735" y="7493"/>
                </a:lnTo>
                <a:lnTo>
                  <a:pt x="34036" y="2794"/>
                </a:lnTo>
                <a:lnTo>
                  <a:pt x="24384" y="0"/>
                </a:lnTo>
                <a:close/>
              </a:path>
              <a:path w="48895" h="73025">
                <a:moveTo>
                  <a:pt x="38735" y="7493"/>
                </a:moveTo>
                <a:lnTo>
                  <a:pt x="24511" y="7493"/>
                </a:lnTo>
                <a:lnTo>
                  <a:pt x="30988" y="9779"/>
                </a:lnTo>
                <a:lnTo>
                  <a:pt x="36449" y="16002"/>
                </a:lnTo>
                <a:lnTo>
                  <a:pt x="40132" y="25146"/>
                </a:lnTo>
                <a:lnTo>
                  <a:pt x="41402" y="36195"/>
                </a:lnTo>
                <a:lnTo>
                  <a:pt x="41529" y="38100"/>
                </a:lnTo>
                <a:lnTo>
                  <a:pt x="43053" y="39624"/>
                </a:lnTo>
                <a:lnTo>
                  <a:pt x="46990" y="39878"/>
                </a:lnTo>
                <a:lnTo>
                  <a:pt x="48768" y="38354"/>
                </a:lnTo>
                <a:lnTo>
                  <a:pt x="48895" y="36195"/>
                </a:lnTo>
                <a:lnTo>
                  <a:pt x="46990" y="21971"/>
                </a:lnTo>
                <a:lnTo>
                  <a:pt x="41783" y="10541"/>
                </a:lnTo>
                <a:lnTo>
                  <a:pt x="38735" y="7493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657593" y="3829811"/>
            <a:ext cx="52069" cy="50165"/>
          </a:xfrm>
          <a:custGeom>
            <a:avLst/>
            <a:gdLst/>
            <a:ahLst/>
            <a:cxnLst/>
            <a:rect l="l" t="t" r="r" b="b"/>
            <a:pathLst>
              <a:path w="52070" h="50164">
                <a:moveTo>
                  <a:pt x="48767" y="0"/>
                </a:moveTo>
                <a:lnTo>
                  <a:pt x="4698" y="127"/>
                </a:lnTo>
                <a:lnTo>
                  <a:pt x="1777" y="2793"/>
                </a:lnTo>
                <a:lnTo>
                  <a:pt x="0" y="43561"/>
                </a:lnTo>
                <a:lnTo>
                  <a:pt x="0" y="47244"/>
                </a:lnTo>
                <a:lnTo>
                  <a:pt x="2666" y="49784"/>
                </a:lnTo>
                <a:lnTo>
                  <a:pt x="46735" y="49784"/>
                </a:lnTo>
                <a:lnTo>
                  <a:pt x="49656" y="47117"/>
                </a:lnTo>
                <a:lnTo>
                  <a:pt x="51561" y="6350"/>
                </a:lnTo>
                <a:lnTo>
                  <a:pt x="51434" y="2667"/>
                </a:lnTo>
                <a:lnTo>
                  <a:pt x="48767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665721" y="3611879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511" y="0"/>
                </a:moveTo>
                <a:lnTo>
                  <a:pt x="14859" y="2794"/>
                </a:lnTo>
                <a:lnTo>
                  <a:pt x="7112" y="10541"/>
                </a:lnTo>
                <a:lnTo>
                  <a:pt x="1905" y="21971"/>
                </a:lnTo>
                <a:lnTo>
                  <a:pt x="0" y="36195"/>
                </a:lnTo>
                <a:lnTo>
                  <a:pt x="1905" y="50546"/>
                </a:lnTo>
                <a:lnTo>
                  <a:pt x="7112" y="61976"/>
                </a:lnTo>
                <a:lnTo>
                  <a:pt x="14859" y="69723"/>
                </a:lnTo>
                <a:lnTo>
                  <a:pt x="24511" y="72517"/>
                </a:lnTo>
                <a:lnTo>
                  <a:pt x="26416" y="72390"/>
                </a:lnTo>
                <a:lnTo>
                  <a:pt x="27813" y="70866"/>
                </a:lnTo>
                <a:lnTo>
                  <a:pt x="28067" y="66929"/>
                </a:lnTo>
                <a:lnTo>
                  <a:pt x="26543" y="65151"/>
                </a:lnTo>
                <a:lnTo>
                  <a:pt x="24511" y="65024"/>
                </a:lnTo>
                <a:lnTo>
                  <a:pt x="17907" y="62738"/>
                </a:lnTo>
                <a:lnTo>
                  <a:pt x="12573" y="56515"/>
                </a:lnTo>
                <a:lnTo>
                  <a:pt x="8890" y="47371"/>
                </a:lnTo>
                <a:lnTo>
                  <a:pt x="7493" y="36195"/>
                </a:lnTo>
                <a:lnTo>
                  <a:pt x="8890" y="25146"/>
                </a:lnTo>
                <a:lnTo>
                  <a:pt x="12573" y="16002"/>
                </a:lnTo>
                <a:lnTo>
                  <a:pt x="17907" y="9779"/>
                </a:lnTo>
                <a:lnTo>
                  <a:pt x="24511" y="7493"/>
                </a:lnTo>
                <a:lnTo>
                  <a:pt x="38812" y="7493"/>
                </a:lnTo>
                <a:lnTo>
                  <a:pt x="34036" y="2794"/>
                </a:lnTo>
                <a:lnTo>
                  <a:pt x="24511" y="0"/>
                </a:lnTo>
                <a:close/>
              </a:path>
              <a:path w="48895" h="73025">
                <a:moveTo>
                  <a:pt x="38812" y="7493"/>
                </a:moveTo>
                <a:lnTo>
                  <a:pt x="24511" y="7493"/>
                </a:lnTo>
                <a:lnTo>
                  <a:pt x="30988" y="9779"/>
                </a:lnTo>
                <a:lnTo>
                  <a:pt x="36449" y="16002"/>
                </a:lnTo>
                <a:lnTo>
                  <a:pt x="40132" y="25146"/>
                </a:lnTo>
                <a:lnTo>
                  <a:pt x="41402" y="36195"/>
                </a:lnTo>
                <a:lnTo>
                  <a:pt x="41402" y="38354"/>
                </a:lnTo>
                <a:lnTo>
                  <a:pt x="43053" y="40005"/>
                </a:lnTo>
                <a:lnTo>
                  <a:pt x="47244" y="40005"/>
                </a:lnTo>
                <a:lnTo>
                  <a:pt x="48895" y="38354"/>
                </a:lnTo>
                <a:lnTo>
                  <a:pt x="48895" y="36195"/>
                </a:lnTo>
                <a:lnTo>
                  <a:pt x="46990" y="21971"/>
                </a:lnTo>
                <a:lnTo>
                  <a:pt x="41910" y="10541"/>
                </a:lnTo>
                <a:lnTo>
                  <a:pt x="38812" y="7493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714235" y="3829811"/>
            <a:ext cx="51435" cy="50165"/>
          </a:xfrm>
          <a:custGeom>
            <a:avLst/>
            <a:gdLst/>
            <a:ahLst/>
            <a:cxnLst/>
            <a:rect l="l" t="t" r="r" b="b"/>
            <a:pathLst>
              <a:path w="51434" h="50164">
                <a:moveTo>
                  <a:pt x="48767" y="0"/>
                </a:moveTo>
                <a:lnTo>
                  <a:pt x="4698" y="127"/>
                </a:lnTo>
                <a:lnTo>
                  <a:pt x="1904" y="2921"/>
                </a:lnTo>
                <a:lnTo>
                  <a:pt x="0" y="43561"/>
                </a:lnTo>
                <a:lnTo>
                  <a:pt x="126" y="47244"/>
                </a:lnTo>
                <a:lnTo>
                  <a:pt x="2793" y="49784"/>
                </a:lnTo>
                <a:lnTo>
                  <a:pt x="46735" y="49784"/>
                </a:lnTo>
                <a:lnTo>
                  <a:pt x="49656" y="46990"/>
                </a:lnTo>
                <a:lnTo>
                  <a:pt x="51434" y="6350"/>
                </a:lnTo>
                <a:lnTo>
                  <a:pt x="51434" y="2667"/>
                </a:lnTo>
                <a:lnTo>
                  <a:pt x="48767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722491" y="3611879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511" y="0"/>
                </a:moveTo>
                <a:lnTo>
                  <a:pt x="14859" y="2794"/>
                </a:lnTo>
                <a:lnTo>
                  <a:pt x="7112" y="10541"/>
                </a:lnTo>
                <a:lnTo>
                  <a:pt x="1905" y="21971"/>
                </a:lnTo>
                <a:lnTo>
                  <a:pt x="0" y="36195"/>
                </a:lnTo>
                <a:lnTo>
                  <a:pt x="1905" y="50546"/>
                </a:lnTo>
                <a:lnTo>
                  <a:pt x="7112" y="61976"/>
                </a:lnTo>
                <a:lnTo>
                  <a:pt x="14859" y="69723"/>
                </a:lnTo>
                <a:lnTo>
                  <a:pt x="24511" y="72517"/>
                </a:lnTo>
                <a:lnTo>
                  <a:pt x="26416" y="72390"/>
                </a:lnTo>
                <a:lnTo>
                  <a:pt x="27940" y="70866"/>
                </a:lnTo>
                <a:lnTo>
                  <a:pt x="28194" y="66929"/>
                </a:lnTo>
                <a:lnTo>
                  <a:pt x="26543" y="65151"/>
                </a:lnTo>
                <a:lnTo>
                  <a:pt x="24511" y="65024"/>
                </a:lnTo>
                <a:lnTo>
                  <a:pt x="18034" y="62738"/>
                </a:lnTo>
                <a:lnTo>
                  <a:pt x="12573" y="56515"/>
                </a:lnTo>
                <a:lnTo>
                  <a:pt x="8890" y="47371"/>
                </a:lnTo>
                <a:lnTo>
                  <a:pt x="7620" y="36195"/>
                </a:lnTo>
                <a:lnTo>
                  <a:pt x="8890" y="25146"/>
                </a:lnTo>
                <a:lnTo>
                  <a:pt x="12573" y="16002"/>
                </a:lnTo>
                <a:lnTo>
                  <a:pt x="18034" y="9779"/>
                </a:lnTo>
                <a:lnTo>
                  <a:pt x="24511" y="7493"/>
                </a:lnTo>
                <a:lnTo>
                  <a:pt x="38862" y="7493"/>
                </a:lnTo>
                <a:lnTo>
                  <a:pt x="34163" y="2794"/>
                </a:lnTo>
                <a:lnTo>
                  <a:pt x="24511" y="0"/>
                </a:lnTo>
                <a:close/>
              </a:path>
              <a:path w="48895" h="73025">
                <a:moveTo>
                  <a:pt x="38862" y="7493"/>
                </a:moveTo>
                <a:lnTo>
                  <a:pt x="24511" y="7493"/>
                </a:lnTo>
                <a:lnTo>
                  <a:pt x="30988" y="9779"/>
                </a:lnTo>
                <a:lnTo>
                  <a:pt x="36449" y="16002"/>
                </a:lnTo>
                <a:lnTo>
                  <a:pt x="40132" y="25146"/>
                </a:lnTo>
                <a:lnTo>
                  <a:pt x="41402" y="36195"/>
                </a:lnTo>
                <a:lnTo>
                  <a:pt x="41402" y="38354"/>
                </a:lnTo>
                <a:lnTo>
                  <a:pt x="43180" y="40005"/>
                </a:lnTo>
                <a:lnTo>
                  <a:pt x="47244" y="40005"/>
                </a:lnTo>
                <a:lnTo>
                  <a:pt x="48895" y="38354"/>
                </a:lnTo>
                <a:lnTo>
                  <a:pt x="48895" y="36195"/>
                </a:lnTo>
                <a:lnTo>
                  <a:pt x="46990" y="21971"/>
                </a:lnTo>
                <a:lnTo>
                  <a:pt x="41910" y="10541"/>
                </a:lnTo>
                <a:lnTo>
                  <a:pt x="38862" y="7493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771005" y="3829811"/>
            <a:ext cx="51435" cy="50165"/>
          </a:xfrm>
          <a:custGeom>
            <a:avLst/>
            <a:gdLst/>
            <a:ahLst/>
            <a:cxnLst/>
            <a:rect l="l" t="t" r="r" b="b"/>
            <a:pathLst>
              <a:path w="51434" h="50164">
                <a:moveTo>
                  <a:pt x="48640" y="0"/>
                </a:moveTo>
                <a:lnTo>
                  <a:pt x="4698" y="127"/>
                </a:lnTo>
                <a:lnTo>
                  <a:pt x="1777" y="2921"/>
                </a:lnTo>
                <a:lnTo>
                  <a:pt x="0" y="43561"/>
                </a:lnTo>
                <a:lnTo>
                  <a:pt x="0" y="47244"/>
                </a:lnTo>
                <a:lnTo>
                  <a:pt x="2793" y="49784"/>
                </a:lnTo>
                <a:lnTo>
                  <a:pt x="46735" y="49784"/>
                </a:lnTo>
                <a:lnTo>
                  <a:pt x="49656" y="46990"/>
                </a:lnTo>
                <a:lnTo>
                  <a:pt x="51434" y="6350"/>
                </a:lnTo>
                <a:lnTo>
                  <a:pt x="51434" y="2667"/>
                </a:lnTo>
                <a:lnTo>
                  <a:pt x="48640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773671" y="3772153"/>
            <a:ext cx="51435" cy="50165"/>
          </a:xfrm>
          <a:custGeom>
            <a:avLst/>
            <a:gdLst/>
            <a:ahLst/>
            <a:cxnLst/>
            <a:rect l="l" t="t" r="r" b="b"/>
            <a:pathLst>
              <a:path w="51434" h="50164">
                <a:moveTo>
                  <a:pt x="48640" y="0"/>
                </a:moveTo>
                <a:lnTo>
                  <a:pt x="4698" y="0"/>
                </a:lnTo>
                <a:lnTo>
                  <a:pt x="1777" y="2794"/>
                </a:lnTo>
                <a:lnTo>
                  <a:pt x="0" y="43561"/>
                </a:lnTo>
                <a:lnTo>
                  <a:pt x="0" y="47117"/>
                </a:lnTo>
                <a:lnTo>
                  <a:pt x="2666" y="49784"/>
                </a:lnTo>
                <a:lnTo>
                  <a:pt x="46735" y="49784"/>
                </a:lnTo>
                <a:lnTo>
                  <a:pt x="49656" y="46990"/>
                </a:lnTo>
                <a:lnTo>
                  <a:pt x="51434" y="6223"/>
                </a:lnTo>
                <a:lnTo>
                  <a:pt x="51434" y="2667"/>
                </a:lnTo>
                <a:lnTo>
                  <a:pt x="48640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779259" y="3611879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511" y="0"/>
                </a:moveTo>
                <a:lnTo>
                  <a:pt x="14859" y="2794"/>
                </a:lnTo>
                <a:lnTo>
                  <a:pt x="7112" y="10541"/>
                </a:lnTo>
                <a:lnTo>
                  <a:pt x="1905" y="21971"/>
                </a:lnTo>
                <a:lnTo>
                  <a:pt x="0" y="36195"/>
                </a:lnTo>
                <a:lnTo>
                  <a:pt x="1905" y="50546"/>
                </a:lnTo>
                <a:lnTo>
                  <a:pt x="7112" y="61976"/>
                </a:lnTo>
                <a:lnTo>
                  <a:pt x="14859" y="69723"/>
                </a:lnTo>
                <a:lnTo>
                  <a:pt x="24511" y="72517"/>
                </a:lnTo>
                <a:lnTo>
                  <a:pt x="27051" y="72390"/>
                </a:lnTo>
                <a:lnTo>
                  <a:pt x="28575" y="70612"/>
                </a:lnTo>
                <a:lnTo>
                  <a:pt x="28321" y="66421"/>
                </a:lnTo>
                <a:lnTo>
                  <a:pt x="26691" y="65024"/>
                </a:lnTo>
                <a:lnTo>
                  <a:pt x="24511" y="65024"/>
                </a:lnTo>
                <a:lnTo>
                  <a:pt x="17907" y="62738"/>
                </a:lnTo>
                <a:lnTo>
                  <a:pt x="12573" y="56515"/>
                </a:lnTo>
                <a:lnTo>
                  <a:pt x="8890" y="47371"/>
                </a:lnTo>
                <a:lnTo>
                  <a:pt x="7493" y="36195"/>
                </a:lnTo>
                <a:lnTo>
                  <a:pt x="8890" y="25146"/>
                </a:lnTo>
                <a:lnTo>
                  <a:pt x="12573" y="16002"/>
                </a:lnTo>
                <a:lnTo>
                  <a:pt x="17907" y="9779"/>
                </a:lnTo>
                <a:lnTo>
                  <a:pt x="24511" y="7493"/>
                </a:lnTo>
                <a:lnTo>
                  <a:pt x="38735" y="7493"/>
                </a:lnTo>
                <a:lnTo>
                  <a:pt x="34036" y="2794"/>
                </a:lnTo>
                <a:lnTo>
                  <a:pt x="24511" y="0"/>
                </a:lnTo>
                <a:close/>
              </a:path>
              <a:path w="48895" h="73025">
                <a:moveTo>
                  <a:pt x="26543" y="64897"/>
                </a:moveTo>
                <a:lnTo>
                  <a:pt x="24511" y="65024"/>
                </a:lnTo>
                <a:lnTo>
                  <a:pt x="26691" y="65024"/>
                </a:lnTo>
                <a:lnTo>
                  <a:pt x="26543" y="64897"/>
                </a:lnTo>
                <a:close/>
              </a:path>
              <a:path w="48895" h="73025">
                <a:moveTo>
                  <a:pt x="38735" y="7493"/>
                </a:moveTo>
                <a:lnTo>
                  <a:pt x="24511" y="7493"/>
                </a:lnTo>
                <a:lnTo>
                  <a:pt x="30988" y="9779"/>
                </a:lnTo>
                <a:lnTo>
                  <a:pt x="36449" y="16002"/>
                </a:lnTo>
                <a:lnTo>
                  <a:pt x="40132" y="25146"/>
                </a:lnTo>
                <a:lnTo>
                  <a:pt x="41402" y="36195"/>
                </a:lnTo>
                <a:lnTo>
                  <a:pt x="41529" y="38100"/>
                </a:lnTo>
                <a:lnTo>
                  <a:pt x="43053" y="39624"/>
                </a:lnTo>
                <a:lnTo>
                  <a:pt x="46990" y="39878"/>
                </a:lnTo>
                <a:lnTo>
                  <a:pt x="48768" y="38354"/>
                </a:lnTo>
                <a:lnTo>
                  <a:pt x="48895" y="36195"/>
                </a:lnTo>
                <a:lnTo>
                  <a:pt x="46990" y="21971"/>
                </a:lnTo>
                <a:lnTo>
                  <a:pt x="41783" y="10541"/>
                </a:lnTo>
                <a:lnTo>
                  <a:pt x="38735" y="7493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27773" y="3829811"/>
            <a:ext cx="51435" cy="50165"/>
          </a:xfrm>
          <a:custGeom>
            <a:avLst/>
            <a:gdLst/>
            <a:ahLst/>
            <a:cxnLst/>
            <a:rect l="l" t="t" r="r" b="b"/>
            <a:pathLst>
              <a:path w="51434" h="50164">
                <a:moveTo>
                  <a:pt x="48640" y="0"/>
                </a:moveTo>
                <a:lnTo>
                  <a:pt x="4698" y="127"/>
                </a:lnTo>
                <a:lnTo>
                  <a:pt x="1777" y="2793"/>
                </a:lnTo>
                <a:lnTo>
                  <a:pt x="0" y="43561"/>
                </a:lnTo>
                <a:lnTo>
                  <a:pt x="0" y="47244"/>
                </a:lnTo>
                <a:lnTo>
                  <a:pt x="2793" y="49784"/>
                </a:lnTo>
                <a:lnTo>
                  <a:pt x="46735" y="49784"/>
                </a:lnTo>
                <a:lnTo>
                  <a:pt x="49529" y="46990"/>
                </a:lnTo>
                <a:lnTo>
                  <a:pt x="51434" y="6350"/>
                </a:lnTo>
                <a:lnTo>
                  <a:pt x="51434" y="2667"/>
                </a:lnTo>
                <a:lnTo>
                  <a:pt x="48640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30441" y="3772153"/>
            <a:ext cx="51435" cy="50165"/>
          </a:xfrm>
          <a:custGeom>
            <a:avLst/>
            <a:gdLst/>
            <a:ahLst/>
            <a:cxnLst/>
            <a:rect l="l" t="t" r="r" b="b"/>
            <a:pathLst>
              <a:path w="51434" h="50164">
                <a:moveTo>
                  <a:pt x="48640" y="0"/>
                </a:moveTo>
                <a:lnTo>
                  <a:pt x="4698" y="127"/>
                </a:lnTo>
                <a:lnTo>
                  <a:pt x="1777" y="2794"/>
                </a:lnTo>
                <a:lnTo>
                  <a:pt x="0" y="43561"/>
                </a:lnTo>
                <a:lnTo>
                  <a:pt x="0" y="47244"/>
                </a:lnTo>
                <a:lnTo>
                  <a:pt x="2666" y="49911"/>
                </a:lnTo>
                <a:lnTo>
                  <a:pt x="46608" y="49784"/>
                </a:lnTo>
                <a:lnTo>
                  <a:pt x="49402" y="46990"/>
                </a:lnTo>
                <a:lnTo>
                  <a:pt x="51307" y="6350"/>
                </a:lnTo>
                <a:lnTo>
                  <a:pt x="51307" y="2667"/>
                </a:lnTo>
                <a:lnTo>
                  <a:pt x="48640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836029" y="3611879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511" y="0"/>
                </a:moveTo>
                <a:lnTo>
                  <a:pt x="14859" y="2794"/>
                </a:lnTo>
                <a:lnTo>
                  <a:pt x="7112" y="10541"/>
                </a:lnTo>
                <a:lnTo>
                  <a:pt x="1905" y="21971"/>
                </a:lnTo>
                <a:lnTo>
                  <a:pt x="0" y="36195"/>
                </a:lnTo>
                <a:lnTo>
                  <a:pt x="1905" y="50546"/>
                </a:lnTo>
                <a:lnTo>
                  <a:pt x="7112" y="61976"/>
                </a:lnTo>
                <a:lnTo>
                  <a:pt x="14859" y="69723"/>
                </a:lnTo>
                <a:lnTo>
                  <a:pt x="24511" y="72517"/>
                </a:lnTo>
                <a:lnTo>
                  <a:pt x="26289" y="72390"/>
                </a:lnTo>
                <a:lnTo>
                  <a:pt x="27813" y="70866"/>
                </a:lnTo>
                <a:lnTo>
                  <a:pt x="28067" y="66929"/>
                </a:lnTo>
                <a:lnTo>
                  <a:pt x="26543" y="65151"/>
                </a:lnTo>
                <a:lnTo>
                  <a:pt x="24511" y="65024"/>
                </a:lnTo>
                <a:lnTo>
                  <a:pt x="17907" y="62738"/>
                </a:lnTo>
                <a:lnTo>
                  <a:pt x="12573" y="56515"/>
                </a:lnTo>
                <a:lnTo>
                  <a:pt x="8890" y="47371"/>
                </a:lnTo>
                <a:lnTo>
                  <a:pt x="7493" y="36195"/>
                </a:lnTo>
                <a:lnTo>
                  <a:pt x="8890" y="25146"/>
                </a:lnTo>
                <a:lnTo>
                  <a:pt x="12573" y="16002"/>
                </a:lnTo>
                <a:lnTo>
                  <a:pt x="17907" y="9779"/>
                </a:lnTo>
                <a:lnTo>
                  <a:pt x="24511" y="7493"/>
                </a:lnTo>
                <a:lnTo>
                  <a:pt x="38735" y="7493"/>
                </a:lnTo>
                <a:lnTo>
                  <a:pt x="34036" y="2794"/>
                </a:lnTo>
                <a:lnTo>
                  <a:pt x="24511" y="0"/>
                </a:lnTo>
                <a:close/>
              </a:path>
              <a:path w="48895" h="73025">
                <a:moveTo>
                  <a:pt x="38735" y="7493"/>
                </a:moveTo>
                <a:lnTo>
                  <a:pt x="24511" y="7493"/>
                </a:lnTo>
                <a:lnTo>
                  <a:pt x="30988" y="9779"/>
                </a:lnTo>
                <a:lnTo>
                  <a:pt x="36322" y="16002"/>
                </a:lnTo>
                <a:lnTo>
                  <a:pt x="40005" y="25146"/>
                </a:lnTo>
                <a:lnTo>
                  <a:pt x="41402" y="36195"/>
                </a:lnTo>
                <a:lnTo>
                  <a:pt x="41529" y="38100"/>
                </a:lnTo>
                <a:lnTo>
                  <a:pt x="43053" y="39624"/>
                </a:lnTo>
                <a:lnTo>
                  <a:pt x="46990" y="39878"/>
                </a:lnTo>
                <a:lnTo>
                  <a:pt x="48768" y="38354"/>
                </a:lnTo>
                <a:lnTo>
                  <a:pt x="48895" y="36195"/>
                </a:lnTo>
                <a:lnTo>
                  <a:pt x="46990" y="21971"/>
                </a:lnTo>
                <a:lnTo>
                  <a:pt x="41783" y="10541"/>
                </a:lnTo>
                <a:lnTo>
                  <a:pt x="38735" y="7493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550152" y="3611879"/>
            <a:ext cx="335279" cy="152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714743" y="3767328"/>
            <a:ext cx="45720" cy="42545"/>
          </a:xfrm>
          <a:custGeom>
            <a:avLst/>
            <a:gdLst/>
            <a:ahLst/>
            <a:cxnLst/>
            <a:rect l="l" t="t" r="r" b="b"/>
            <a:pathLst>
              <a:path w="45720" h="42545">
                <a:moveTo>
                  <a:pt x="24129" y="0"/>
                </a:moveTo>
                <a:lnTo>
                  <a:pt x="14858" y="1778"/>
                </a:lnTo>
                <a:lnTo>
                  <a:pt x="6857" y="6604"/>
                </a:lnTo>
                <a:lnTo>
                  <a:pt x="1396" y="15113"/>
                </a:lnTo>
                <a:lnTo>
                  <a:pt x="0" y="23495"/>
                </a:lnTo>
                <a:lnTo>
                  <a:pt x="1904" y="31242"/>
                </a:lnTo>
                <a:lnTo>
                  <a:pt x="6603" y="37465"/>
                </a:lnTo>
                <a:lnTo>
                  <a:pt x="14096" y="41275"/>
                </a:lnTo>
                <a:lnTo>
                  <a:pt x="22732" y="42164"/>
                </a:lnTo>
                <a:lnTo>
                  <a:pt x="32130" y="40513"/>
                </a:lnTo>
                <a:lnTo>
                  <a:pt x="37229" y="37846"/>
                </a:lnTo>
                <a:lnTo>
                  <a:pt x="22224" y="37846"/>
                </a:lnTo>
                <a:lnTo>
                  <a:pt x="15874" y="37338"/>
                </a:lnTo>
                <a:lnTo>
                  <a:pt x="10413" y="35052"/>
                </a:lnTo>
                <a:lnTo>
                  <a:pt x="3047" y="30353"/>
                </a:lnTo>
                <a:lnTo>
                  <a:pt x="2793" y="19938"/>
                </a:lnTo>
                <a:lnTo>
                  <a:pt x="7238" y="13208"/>
                </a:lnTo>
                <a:lnTo>
                  <a:pt x="12318" y="7874"/>
                </a:lnTo>
                <a:lnTo>
                  <a:pt x="18541" y="5080"/>
                </a:lnTo>
                <a:lnTo>
                  <a:pt x="25653" y="4318"/>
                </a:lnTo>
                <a:lnTo>
                  <a:pt x="35929" y="4318"/>
                </a:lnTo>
                <a:lnTo>
                  <a:pt x="36702" y="1397"/>
                </a:lnTo>
                <a:lnTo>
                  <a:pt x="33908" y="762"/>
                </a:lnTo>
                <a:lnTo>
                  <a:pt x="24129" y="0"/>
                </a:lnTo>
                <a:close/>
              </a:path>
              <a:path w="45720" h="42545">
                <a:moveTo>
                  <a:pt x="32384" y="15113"/>
                </a:moveTo>
                <a:lnTo>
                  <a:pt x="44195" y="22606"/>
                </a:lnTo>
                <a:lnTo>
                  <a:pt x="40893" y="30607"/>
                </a:lnTo>
                <a:lnTo>
                  <a:pt x="34162" y="34544"/>
                </a:lnTo>
                <a:lnTo>
                  <a:pt x="28447" y="36830"/>
                </a:lnTo>
                <a:lnTo>
                  <a:pt x="22224" y="37846"/>
                </a:lnTo>
                <a:lnTo>
                  <a:pt x="37229" y="37846"/>
                </a:lnTo>
                <a:lnTo>
                  <a:pt x="40385" y="36195"/>
                </a:lnTo>
                <a:lnTo>
                  <a:pt x="45338" y="28829"/>
                </a:lnTo>
                <a:lnTo>
                  <a:pt x="44957" y="20193"/>
                </a:lnTo>
                <a:lnTo>
                  <a:pt x="32384" y="15113"/>
                </a:lnTo>
                <a:close/>
              </a:path>
              <a:path w="45720" h="42545">
                <a:moveTo>
                  <a:pt x="35929" y="4318"/>
                </a:moveTo>
                <a:lnTo>
                  <a:pt x="25653" y="4318"/>
                </a:lnTo>
                <a:lnTo>
                  <a:pt x="32765" y="5207"/>
                </a:lnTo>
                <a:lnTo>
                  <a:pt x="35559" y="5715"/>
                </a:lnTo>
                <a:lnTo>
                  <a:pt x="35929" y="4318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714743" y="3767328"/>
            <a:ext cx="45720" cy="42545"/>
          </a:xfrm>
          <a:custGeom>
            <a:avLst/>
            <a:gdLst/>
            <a:ahLst/>
            <a:cxnLst/>
            <a:rect l="l" t="t" r="r" b="b"/>
            <a:pathLst>
              <a:path w="45720" h="42545">
                <a:moveTo>
                  <a:pt x="24129" y="0"/>
                </a:moveTo>
                <a:lnTo>
                  <a:pt x="14858" y="1778"/>
                </a:lnTo>
                <a:lnTo>
                  <a:pt x="6857" y="6604"/>
                </a:lnTo>
                <a:lnTo>
                  <a:pt x="1396" y="15113"/>
                </a:lnTo>
                <a:lnTo>
                  <a:pt x="0" y="23495"/>
                </a:lnTo>
                <a:lnTo>
                  <a:pt x="1904" y="31242"/>
                </a:lnTo>
                <a:lnTo>
                  <a:pt x="6603" y="37465"/>
                </a:lnTo>
                <a:lnTo>
                  <a:pt x="14096" y="41275"/>
                </a:lnTo>
                <a:lnTo>
                  <a:pt x="22732" y="42164"/>
                </a:lnTo>
                <a:lnTo>
                  <a:pt x="32130" y="40513"/>
                </a:lnTo>
                <a:lnTo>
                  <a:pt x="37229" y="37846"/>
                </a:lnTo>
                <a:lnTo>
                  <a:pt x="22224" y="37846"/>
                </a:lnTo>
                <a:lnTo>
                  <a:pt x="15874" y="37338"/>
                </a:lnTo>
                <a:lnTo>
                  <a:pt x="10413" y="35052"/>
                </a:lnTo>
                <a:lnTo>
                  <a:pt x="3047" y="30353"/>
                </a:lnTo>
                <a:lnTo>
                  <a:pt x="2793" y="19938"/>
                </a:lnTo>
                <a:lnTo>
                  <a:pt x="7238" y="13208"/>
                </a:lnTo>
                <a:lnTo>
                  <a:pt x="12318" y="7874"/>
                </a:lnTo>
                <a:lnTo>
                  <a:pt x="18541" y="5080"/>
                </a:lnTo>
                <a:lnTo>
                  <a:pt x="25653" y="4318"/>
                </a:lnTo>
                <a:lnTo>
                  <a:pt x="35929" y="4318"/>
                </a:lnTo>
                <a:lnTo>
                  <a:pt x="36702" y="1397"/>
                </a:lnTo>
                <a:lnTo>
                  <a:pt x="33908" y="762"/>
                </a:lnTo>
                <a:lnTo>
                  <a:pt x="24129" y="0"/>
                </a:lnTo>
                <a:close/>
              </a:path>
              <a:path w="45720" h="42545">
                <a:moveTo>
                  <a:pt x="32384" y="15113"/>
                </a:moveTo>
                <a:lnTo>
                  <a:pt x="44195" y="22606"/>
                </a:lnTo>
                <a:lnTo>
                  <a:pt x="40893" y="30607"/>
                </a:lnTo>
                <a:lnTo>
                  <a:pt x="34162" y="34544"/>
                </a:lnTo>
                <a:lnTo>
                  <a:pt x="28447" y="36830"/>
                </a:lnTo>
                <a:lnTo>
                  <a:pt x="22224" y="37846"/>
                </a:lnTo>
                <a:lnTo>
                  <a:pt x="37229" y="37846"/>
                </a:lnTo>
                <a:lnTo>
                  <a:pt x="40385" y="36195"/>
                </a:lnTo>
                <a:lnTo>
                  <a:pt x="45338" y="28829"/>
                </a:lnTo>
                <a:lnTo>
                  <a:pt x="44957" y="20193"/>
                </a:lnTo>
                <a:lnTo>
                  <a:pt x="32384" y="15113"/>
                </a:lnTo>
                <a:close/>
              </a:path>
              <a:path w="45720" h="42545">
                <a:moveTo>
                  <a:pt x="35929" y="4318"/>
                </a:moveTo>
                <a:lnTo>
                  <a:pt x="25653" y="4318"/>
                </a:lnTo>
                <a:lnTo>
                  <a:pt x="32765" y="5207"/>
                </a:lnTo>
                <a:lnTo>
                  <a:pt x="35559" y="5715"/>
                </a:lnTo>
                <a:lnTo>
                  <a:pt x="35929" y="431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601968" y="3709415"/>
            <a:ext cx="51435" cy="54610"/>
          </a:xfrm>
          <a:custGeom>
            <a:avLst/>
            <a:gdLst/>
            <a:ahLst/>
            <a:cxnLst/>
            <a:rect l="l" t="t" r="r" b="b"/>
            <a:pathLst>
              <a:path w="51434" h="54610">
                <a:moveTo>
                  <a:pt x="28762" y="29844"/>
                </a:moveTo>
                <a:lnTo>
                  <a:pt x="22351" y="29844"/>
                </a:lnTo>
                <a:lnTo>
                  <a:pt x="32892" y="41147"/>
                </a:lnTo>
                <a:lnTo>
                  <a:pt x="46481" y="54355"/>
                </a:lnTo>
                <a:lnTo>
                  <a:pt x="49783" y="51053"/>
                </a:lnTo>
                <a:lnTo>
                  <a:pt x="36328" y="37845"/>
                </a:lnTo>
                <a:lnTo>
                  <a:pt x="28762" y="29844"/>
                </a:lnTo>
                <a:close/>
              </a:path>
              <a:path w="51434" h="54610">
                <a:moveTo>
                  <a:pt x="3936" y="0"/>
                </a:moveTo>
                <a:lnTo>
                  <a:pt x="0" y="2285"/>
                </a:lnTo>
                <a:lnTo>
                  <a:pt x="1777" y="4698"/>
                </a:lnTo>
                <a:lnTo>
                  <a:pt x="11556" y="17271"/>
                </a:lnTo>
                <a:lnTo>
                  <a:pt x="19303" y="26288"/>
                </a:lnTo>
                <a:lnTo>
                  <a:pt x="11429" y="35051"/>
                </a:lnTo>
                <a:lnTo>
                  <a:pt x="2539" y="48005"/>
                </a:lnTo>
                <a:lnTo>
                  <a:pt x="1904" y="49148"/>
                </a:lnTo>
                <a:lnTo>
                  <a:pt x="2412" y="50545"/>
                </a:lnTo>
                <a:lnTo>
                  <a:pt x="4571" y="51688"/>
                </a:lnTo>
                <a:lnTo>
                  <a:pt x="5841" y="51307"/>
                </a:lnTo>
                <a:lnTo>
                  <a:pt x="6476" y="50418"/>
                </a:lnTo>
                <a:lnTo>
                  <a:pt x="14985" y="37845"/>
                </a:lnTo>
                <a:lnTo>
                  <a:pt x="22351" y="29844"/>
                </a:lnTo>
                <a:lnTo>
                  <a:pt x="28762" y="29844"/>
                </a:lnTo>
                <a:lnTo>
                  <a:pt x="25399" y="26288"/>
                </a:lnTo>
                <a:lnTo>
                  <a:pt x="29294" y="22859"/>
                </a:lnTo>
                <a:lnTo>
                  <a:pt x="22478" y="22859"/>
                </a:lnTo>
                <a:lnTo>
                  <a:pt x="15493" y="14731"/>
                </a:lnTo>
                <a:lnTo>
                  <a:pt x="3936" y="0"/>
                </a:lnTo>
                <a:close/>
              </a:path>
              <a:path w="51434" h="54610">
                <a:moveTo>
                  <a:pt x="49148" y="1142"/>
                </a:moveTo>
                <a:lnTo>
                  <a:pt x="46735" y="2920"/>
                </a:lnTo>
                <a:lnTo>
                  <a:pt x="34289" y="12445"/>
                </a:lnTo>
                <a:lnTo>
                  <a:pt x="22478" y="22859"/>
                </a:lnTo>
                <a:lnTo>
                  <a:pt x="29294" y="22859"/>
                </a:lnTo>
                <a:lnTo>
                  <a:pt x="37083" y="16001"/>
                </a:lnTo>
                <a:lnTo>
                  <a:pt x="49148" y="6984"/>
                </a:lnTo>
                <a:lnTo>
                  <a:pt x="51434" y="5206"/>
                </a:lnTo>
                <a:lnTo>
                  <a:pt x="49148" y="1142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778752" y="3721608"/>
            <a:ext cx="36574" cy="182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605016" y="3837432"/>
            <a:ext cx="39624" cy="27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425184" y="3593591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4">
                <a:moveTo>
                  <a:pt x="12319" y="0"/>
                </a:moveTo>
                <a:lnTo>
                  <a:pt x="4572" y="380"/>
                </a:lnTo>
                <a:lnTo>
                  <a:pt x="127" y="3809"/>
                </a:lnTo>
                <a:lnTo>
                  <a:pt x="0" y="5968"/>
                </a:lnTo>
                <a:lnTo>
                  <a:pt x="1270" y="7365"/>
                </a:lnTo>
                <a:lnTo>
                  <a:pt x="3556" y="9651"/>
                </a:lnTo>
                <a:lnTo>
                  <a:pt x="6096" y="11683"/>
                </a:lnTo>
                <a:lnTo>
                  <a:pt x="8763" y="13461"/>
                </a:lnTo>
                <a:lnTo>
                  <a:pt x="17780" y="18160"/>
                </a:lnTo>
                <a:lnTo>
                  <a:pt x="21336" y="7238"/>
                </a:lnTo>
                <a:lnTo>
                  <a:pt x="12319" y="0"/>
                </a:lnTo>
                <a:close/>
              </a:path>
            </a:pathLst>
          </a:custGeom>
          <a:solidFill>
            <a:srgbClr val="E28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431279" y="3529584"/>
            <a:ext cx="52069" cy="387350"/>
          </a:xfrm>
          <a:custGeom>
            <a:avLst/>
            <a:gdLst/>
            <a:ahLst/>
            <a:cxnLst/>
            <a:rect l="l" t="t" r="r" b="b"/>
            <a:pathLst>
              <a:path w="52070" h="387350">
                <a:moveTo>
                  <a:pt x="15621" y="0"/>
                </a:moveTo>
                <a:lnTo>
                  <a:pt x="0" y="1397"/>
                </a:lnTo>
                <a:lnTo>
                  <a:pt x="35941" y="386969"/>
                </a:lnTo>
                <a:lnTo>
                  <a:pt x="51562" y="385445"/>
                </a:lnTo>
                <a:lnTo>
                  <a:pt x="15621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31279" y="3529584"/>
            <a:ext cx="52069" cy="387350"/>
          </a:xfrm>
          <a:custGeom>
            <a:avLst/>
            <a:gdLst/>
            <a:ahLst/>
            <a:cxnLst/>
            <a:rect l="l" t="t" r="r" b="b"/>
            <a:pathLst>
              <a:path w="52070" h="387350">
                <a:moveTo>
                  <a:pt x="15621" y="0"/>
                </a:moveTo>
                <a:lnTo>
                  <a:pt x="0" y="1397"/>
                </a:lnTo>
                <a:lnTo>
                  <a:pt x="35941" y="386969"/>
                </a:lnTo>
                <a:lnTo>
                  <a:pt x="51562" y="385445"/>
                </a:lnTo>
                <a:lnTo>
                  <a:pt x="156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461759" y="3526535"/>
            <a:ext cx="52069" cy="387350"/>
          </a:xfrm>
          <a:custGeom>
            <a:avLst/>
            <a:gdLst/>
            <a:ahLst/>
            <a:cxnLst/>
            <a:rect l="l" t="t" r="r" b="b"/>
            <a:pathLst>
              <a:path w="52070" h="387350">
                <a:moveTo>
                  <a:pt x="15621" y="0"/>
                </a:moveTo>
                <a:lnTo>
                  <a:pt x="0" y="1397"/>
                </a:lnTo>
                <a:lnTo>
                  <a:pt x="35941" y="386969"/>
                </a:lnTo>
                <a:lnTo>
                  <a:pt x="51562" y="385445"/>
                </a:lnTo>
                <a:lnTo>
                  <a:pt x="15621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461759" y="3526535"/>
            <a:ext cx="52069" cy="387350"/>
          </a:xfrm>
          <a:custGeom>
            <a:avLst/>
            <a:gdLst/>
            <a:ahLst/>
            <a:cxnLst/>
            <a:rect l="l" t="t" r="r" b="b"/>
            <a:pathLst>
              <a:path w="52070" h="387350">
                <a:moveTo>
                  <a:pt x="15621" y="0"/>
                </a:moveTo>
                <a:lnTo>
                  <a:pt x="0" y="1397"/>
                </a:lnTo>
                <a:lnTo>
                  <a:pt x="35941" y="386969"/>
                </a:lnTo>
                <a:lnTo>
                  <a:pt x="51562" y="385445"/>
                </a:lnTo>
                <a:lnTo>
                  <a:pt x="156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446520" y="3529584"/>
            <a:ext cx="52069" cy="387350"/>
          </a:xfrm>
          <a:custGeom>
            <a:avLst/>
            <a:gdLst/>
            <a:ahLst/>
            <a:cxnLst/>
            <a:rect l="l" t="t" r="r" b="b"/>
            <a:pathLst>
              <a:path w="52070" h="387350">
                <a:moveTo>
                  <a:pt x="15621" y="0"/>
                </a:moveTo>
                <a:lnTo>
                  <a:pt x="0" y="1397"/>
                </a:lnTo>
                <a:lnTo>
                  <a:pt x="35941" y="386969"/>
                </a:lnTo>
                <a:lnTo>
                  <a:pt x="51562" y="385445"/>
                </a:lnTo>
                <a:lnTo>
                  <a:pt x="15621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446520" y="3529584"/>
            <a:ext cx="52069" cy="387350"/>
          </a:xfrm>
          <a:custGeom>
            <a:avLst/>
            <a:gdLst/>
            <a:ahLst/>
            <a:cxnLst/>
            <a:rect l="l" t="t" r="r" b="b"/>
            <a:pathLst>
              <a:path w="52070" h="387350">
                <a:moveTo>
                  <a:pt x="15621" y="0"/>
                </a:moveTo>
                <a:lnTo>
                  <a:pt x="0" y="1397"/>
                </a:lnTo>
                <a:lnTo>
                  <a:pt x="35941" y="386969"/>
                </a:lnTo>
                <a:lnTo>
                  <a:pt x="51562" y="385445"/>
                </a:lnTo>
                <a:lnTo>
                  <a:pt x="156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428232" y="3499103"/>
            <a:ext cx="51815" cy="335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428232" y="3429000"/>
            <a:ext cx="170687" cy="4876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275319" y="3422903"/>
            <a:ext cx="298703" cy="3688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153400" y="3675888"/>
            <a:ext cx="377825" cy="237490"/>
          </a:xfrm>
          <a:custGeom>
            <a:avLst/>
            <a:gdLst/>
            <a:ahLst/>
            <a:cxnLst/>
            <a:rect l="l" t="t" r="r" b="b"/>
            <a:pathLst>
              <a:path w="377825" h="237489">
                <a:moveTo>
                  <a:pt x="164592" y="0"/>
                </a:moveTo>
                <a:lnTo>
                  <a:pt x="2921" y="97409"/>
                </a:lnTo>
                <a:lnTo>
                  <a:pt x="0" y="102743"/>
                </a:lnTo>
                <a:lnTo>
                  <a:pt x="127" y="105664"/>
                </a:lnTo>
                <a:lnTo>
                  <a:pt x="211074" y="236220"/>
                </a:lnTo>
                <a:lnTo>
                  <a:pt x="215138" y="237236"/>
                </a:lnTo>
                <a:lnTo>
                  <a:pt x="217043" y="236220"/>
                </a:lnTo>
                <a:lnTo>
                  <a:pt x="374396" y="139827"/>
                </a:lnTo>
                <a:lnTo>
                  <a:pt x="376174" y="138557"/>
                </a:lnTo>
                <a:lnTo>
                  <a:pt x="377317" y="136652"/>
                </a:lnTo>
                <a:lnTo>
                  <a:pt x="377444" y="134366"/>
                </a:lnTo>
                <a:lnTo>
                  <a:pt x="377317" y="131445"/>
                </a:lnTo>
                <a:lnTo>
                  <a:pt x="376301" y="129539"/>
                </a:lnTo>
                <a:lnTo>
                  <a:pt x="374523" y="128270"/>
                </a:lnTo>
                <a:lnTo>
                  <a:pt x="166370" y="1016"/>
                </a:lnTo>
                <a:lnTo>
                  <a:pt x="164592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153400" y="3675888"/>
            <a:ext cx="377825" cy="237490"/>
          </a:xfrm>
          <a:custGeom>
            <a:avLst/>
            <a:gdLst/>
            <a:ahLst/>
            <a:cxnLst/>
            <a:rect l="l" t="t" r="r" b="b"/>
            <a:pathLst>
              <a:path w="377825" h="237489">
                <a:moveTo>
                  <a:pt x="164592" y="0"/>
                </a:moveTo>
                <a:lnTo>
                  <a:pt x="2921" y="97409"/>
                </a:lnTo>
                <a:lnTo>
                  <a:pt x="0" y="102743"/>
                </a:lnTo>
                <a:lnTo>
                  <a:pt x="127" y="105664"/>
                </a:lnTo>
                <a:lnTo>
                  <a:pt x="211074" y="236220"/>
                </a:lnTo>
                <a:lnTo>
                  <a:pt x="215138" y="237236"/>
                </a:lnTo>
                <a:lnTo>
                  <a:pt x="217043" y="236220"/>
                </a:lnTo>
                <a:lnTo>
                  <a:pt x="374396" y="139827"/>
                </a:lnTo>
                <a:lnTo>
                  <a:pt x="376174" y="138557"/>
                </a:lnTo>
                <a:lnTo>
                  <a:pt x="377317" y="136652"/>
                </a:lnTo>
                <a:lnTo>
                  <a:pt x="377444" y="134366"/>
                </a:lnTo>
                <a:lnTo>
                  <a:pt x="377317" y="131445"/>
                </a:lnTo>
                <a:lnTo>
                  <a:pt x="376301" y="129539"/>
                </a:lnTo>
                <a:lnTo>
                  <a:pt x="374523" y="128270"/>
                </a:lnTo>
                <a:lnTo>
                  <a:pt x="166370" y="1016"/>
                </a:lnTo>
                <a:lnTo>
                  <a:pt x="164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153400" y="3672840"/>
            <a:ext cx="375285" cy="234315"/>
          </a:xfrm>
          <a:custGeom>
            <a:avLst/>
            <a:gdLst/>
            <a:ahLst/>
            <a:cxnLst/>
            <a:rect l="l" t="t" r="r" b="b"/>
            <a:pathLst>
              <a:path w="375284" h="234314">
                <a:moveTo>
                  <a:pt x="162814" y="0"/>
                </a:moveTo>
                <a:lnTo>
                  <a:pt x="160401" y="762"/>
                </a:lnTo>
                <a:lnTo>
                  <a:pt x="0" y="100457"/>
                </a:lnTo>
                <a:lnTo>
                  <a:pt x="0" y="102743"/>
                </a:lnTo>
                <a:lnTo>
                  <a:pt x="211455" y="234188"/>
                </a:lnTo>
                <a:lnTo>
                  <a:pt x="214630" y="234188"/>
                </a:lnTo>
                <a:lnTo>
                  <a:pt x="374396" y="134874"/>
                </a:lnTo>
                <a:lnTo>
                  <a:pt x="374777" y="133096"/>
                </a:lnTo>
                <a:lnTo>
                  <a:pt x="373888" y="131318"/>
                </a:lnTo>
                <a:lnTo>
                  <a:pt x="373507" y="130937"/>
                </a:lnTo>
                <a:lnTo>
                  <a:pt x="162814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366759" y="3803903"/>
            <a:ext cx="164592" cy="1097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174735" y="3688079"/>
            <a:ext cx="347345" cy="213360"/>
          </a:xfrm>
          <a:custGeom>
            <a:avLst/>
            <a:gdLst/>
            <a:ahLst/>
            <a:cxnLst/>
            <a:rect l="l" t="t" r="r" b="b"/>
            <a:pathLst>
              <a:path w="347345" h="213360">
                <a:moveTo>
                  <a:pt x="155701" y="0"/>
                </a:moveTo>
                <a:lnTo>
                  <a:pt x="153288" y="889"/>
                </a:lnTo>
                <a:lnTo>
                  <a:pt x="0" y="94361"/>
                </a:lnTo>
                <a:lnTo>
                  <a:pt x="0" y="96647"/>
                </a:lnTo>
                <a:lnTo>
                  <a:pt x="190753" y="212979"/>
                </a:lnTo>
                <a:lnTo>
                  <a:pt x="194055" y="212979"/>
                </a:lnTo>
                <a:lnTo>
                  <a:pt x="346582" y="120015"/>
                </a:lnTo>
                <a:lnTo>
                  <a:pt x="347090" y="118110"/>
                </a:lnTo>
                <a:lnTo>
                  <a:pt x="346074" y="116205"/>
                </a:lnTo>
                <a:lnTo>
                  <a:pt x="345693" y="115824"/>
                </a:lnTo>
                <a:lnTo>
                  <a:pt x="155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177783" y="3685032"/>
            <a:ext cx="338455" cy="213360"/>
          </a:xfrm>
          <a:custGeom>
            <a:avLst/>
            <a:gdLst/>
            <a:ahLst/>
            <a:cxnLst/>
            <a:rect l="l" t="t" r="r" b="b"/>
            <a:pathLst>
              <a:path w="338454" h="213360">
                <a:moveTo>
                  <a:pt x="149859" y="0"/>
                </a:moveTo>
                <a:lnTo>
                  <a:pt x="148970" y="0"/>
                </a:lnTo>
                <a:lnTo>
                  <a:pt x="507" y="91821"/>
                </a:lnTo>
                <a:lnTo>
                  <a:pt x="0" y="92710"/>
                </a:lnTo>
                <a:lnTo>
                  <a:pt x="0" y="96393"/>
                </a:lnTo>
                <a:lnTo>
                  <a:pt x="507" y="97282"/>
                </a:lnTo>
                <a:lnTo>
                  <a:pt x="188213" y="213360"/>
                </a:lnTo>
                <a:lnTo>
                  <a:pt x="189229" y="213360"/>
                </a:lnTo>
                <a:lnTo>
                  <a:pt x="189991" y="212979"/>
                </a:lnTo>
                <a:lnTo>
                  <a:pt x="337565" y="121539"/>
                </a:lnTo>
                <a:lnTo>
                  <a:pt x="338073" y="120650"/>
                </a:lnTo>
                <a:lnTo>
                  <a:pt x="338073" y="116967"/>
                </a:lnTo>
                <a:lnTo>
                  <a:pt x="337565" y="116078"/>
                </a:lnTo>
                <a:lnTo>
                  <a:pt x="1498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177783" y="3776471"/>
            <a:ext cx="188595" cy="121920"/>
          </a:xfrm>
          <a:custGeom>
            <a:avLst/>
            <a:gdLst/>
            <a:ahLst/>
            <a:cxnLst/>
            <a:rect l="l" t="t" r="r" b="b"/>
            <a:pathLst>
              <a:path w="188595" h="121920">
                <a:moveTo>
                  <a:pt x="507" y="0"/>
                </a:moveTo>
                <a:lnTo>
                  <a:pt x="253" y="381"/>
                </a:lnTo>
                <a:lnTo>
                  <a:pt x="126" y="889"/>
                </a:lnTo>
                <a:lnTo>
                  <a:pt x="0" y="4445"/>
                </a:lnTo>
                <a:lnTo>
                  <a:pt x="507" y="5207"/>
                </a:lnTo>
                <a:lnTo>
                  <a:pt x="1269" y="5715"/>
                </a:lnTo>
                <a:lnTo>
                  <a:pt x="187705" y="121920"/>
                </a:lnTo>
                <a:lnTo>
                  <a:pt x="188467" y="121920"/>
                </a:lnTo>
                <a:lnTo>
                  <a:pt x="188467" y="116967"/>
                </a:lnTo>
                <a:lnTo>
                  <a:pt x="187832" y="116967"/>
                </a:lnTo>
                <a:lnTo>
                  <a:pt x="187197" y="116713"/>
                </a:lnTo>
                <a:lnTo>
                  <a:pt x="634" y="635"/>
                </a:lnTo>
                <a:lnTo>
                  <a:pt x="507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366759" y="3800855"/>
            <a:ext cx="149225" cy="97155"/>
          </a:xfrm>
          <a:custGeom>
            <a:avLst/>
            <a:gdLst/>
            <a:ahLst/>
            <a:cxnLst/>
            <a:rect l="l" t="t" r="r" b="b"/>
            <a:pathLst>
              <a:path w="149225" h="97154">
                <a:moveTo>
                  <a:pt x="147954" y="0"/>
                </a:moveTo>
                <a:lnTo>
                  <a:pt x="148335" y="381"/>
                </a:lnTo>
                <a:lnTo>
                  <a:pt x="148208" y="889"/>
                </a:lnTo>
                <a:lnTo>
                  <a:pt x="888" y="92202"/>
                </a:lnTo>
                <a:lnTo>
                  <a:pt x="0" y="92329"/>
                </a:lnTo>
                <a:lnTo>
                  <a:pt x="0" y="97155"/>
                </a:lnTo>
                <a:lnTo>
                  <a:pt x="888" y="97028"/>
                </a:lnTo>
                <a:lnTo>
                  <a:pt x="148462" y="5588"/>
                </a:lnTo>
                <a:lnTo>
                  <a:pt x="148970" y="4826"/>
                </a:lnTo>
                <a:lnTo>
                  <a:pt x="148843" y="1270"/>
                </a:lnTo>
                <a:lnTo>
                  <a:pt x="148589" y="508"/>
                </a:lnTo>
                <a:lnTo>
                  <a:pt x="147954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177783" y="3685032"/>
            <a:ext cx="198120" cy="1249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177783" y="3697223"/>
            <a:ext cx="381000" cy="2072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497823" y="3863975"/>
            <a:ext cx="4445" cy="8890"/>
          </a:xfrm>
          <a:custGeom>
            <a:avLst/>
            <a:gdLst/>
            <a:ahLst/>
            <a:cxnLst/>
            <a:rect l="l" t="t" r="r" b="b"/>
            <a:pathLst>
              <a:path w="4445" h="8889">
                <a:moveTo>
                  <a:pt x="3936" y="0"/>
                </a:moveTo>
                <a:lnTo>
                  <a:pt x="126" y="3175"/>
                </a:lnTo>
                <a:lnTo>
                  <a:pt x="0" y="6350"/>
                </a:lnTo>
                <a:lnTo>
                  <a:pt x="3174" y="8382"/>
                </a:lnTo>
                <a:lnTo>
                  <a:pt x="888" y="3175"/>
                </a:lnTo>
                <a:lnTo>
                  <a:pt x="393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500998" y="3872357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0" y="0"/>
                </a:moveTo>
                <a:lnTo>
                  <a:pt x="127" y="380"/>
                </a:lnTo>
                <a:lnTo>
                  <a:pt x="1143" y="761"/>
                </a:lnTo>
                <a:lnTo>
                  <a:pt x="3048" y="1904"/>
                </a:lnTo>
                <a:lnTo>
                  <a:pt x="4191" y="2158"/>
                </a:lnTo>
                <a:lnTo>
                  <a:pt x="2159" y="1269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497951" y="3858767"/>
            <a:ext cx="8890" cy="3175"/>
          </a:xfrm>
          <a:custGeom>
            <a:avLst/>
            <a:gdLst/>
            <a:ahLst/>
            <a:cxnLst/>
            <a:rect l="l" t="t" r="r" b="b"/>
            <a:pathLst>
              <a:path w="8890" h="3175">
                <a:moveTo>
                  <a:pt x="4571" y="0"/>
                </a:moveTo>
                <a:lnTo>
                  <a:pt x="0" y="2793"/>
                </a:lnTo>
                <a:lnTo>
                  <a:pt x="4698" y="634"/>
                </a:lnTo>
                <a:lnTo>
                  <a:pt x="5574" y="634"/>
                </a:lnTo>
                <a:lnTo>
                  <a:pt x="4571" y="0"/>
                </a:lnTo>
                <a:close/>
              </a:path>
              <a:path w="8890" h="3175">
                <a:moveTo>
                  <a:pt x="5574" y="634"/>
                </a:moveTo>
                <a:lnTo>
                  <a:pt x="4698" y="634"/>
                </a:lnTo>
                <a:lnTo>
                  <a:pt x="8381" y="2412"/>
                </a:lnTo>
                <a:lnTo>
                  <a:pt x="5574" y="634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505190" y="3874515"/>
            <a:ext cx="3810" cy="635"/>
          </a:xfrm>
          <a:custGeom>
            <a:avLst/>
            <a:gdLst/>
            <a:ahLst/>
            <a:cxnLst/>
            <a:rect l="l" t="t" r="r" b="b"/>
            <a:pathLst>
              <a:path w="3809" h="635">
                <a:moveTo>
                  <a:pt x="0" y="0"/>
                </a:moveTo>
                <a:lnTo>
                  <a:pt x="1269" y="380"/>
                </a:lnTo>
                <a:lnTo>
                  <a:pt x="3301" y="380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05190" y="3865626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2793" y="0"/>
                </a:moveTo>
                <a:lnTo>
                  <a:pt x="761" y="1143"/>
                </a:lnTo>
                <a:lnTo>
                  <a:pt x="0" y="2413"/>
                </a:lnTo>
                <a:lnTo>
                  <a:pt x="2539" y="4826"/>
                </a:lnTo>
                <a:lnTo>
                  <a:pt x="5079" y="4826"/>
                </a:lnTo>
                <a:lnTo>
                  <a:pt x="6070" y="4445"/>
                </a:lnTo>
                <a:lnTo>
                  <a:pt x="5206" y="4445"/>
                </a:lnTo>
                <a:lnTo>
                  <a:pt x="3682" y="4318"/>
                </a:lnTo>
                <a:lnTo>
                  <a:pt x="2920" y="4064"/>
                </a:lnTo>
                <a:lnTo>
                  <a:pt x="888" y="2794"/>
                </a:lnTo>
                <a:lnTo>
                  <a:pt x="634" y="1397"/>
                </a:lnTo>
                <a:lnTo>
                  <a:pt x="2793" y="0"/>
                </a:lnTo>
                <a:close/>
              </a:path>
              <a:path w="6984" h="5079">
                <a:moveTo>
                  <a:pt x="6730" y="4191"/>
                </a:moveTo>
                <a:lnTo>
                  <a:pt x="5206" y="4445"/>
                </a:lnTo>
                <a:lnTo>
                  <a:pt x="6070" y="4445"/>
                </a:lnTo>
                <a:lnTo>
                  <a:pt x="6730" y="419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09127" y="3858895"/>
            <a:ext cx="11430" cy="5715"/>
          </a:xfrm>
          <a:custGeom>
            <a:avLst/>
            <a:gdLst/>
            <a:ahLst/>
            <a:cxnLst/>
            <a:rect l="l" t="t" r="r" b="b"/>
            <a:pathLst>
              <a:path w="11429" h="5714">
                <a:moveTo>
                  <a:pt x="8559" y="507"/>
                </a:moveTo>
                <a:lnTo>
                  <a:pt x="3302" y="507"/>
                </a:lnTo>
                <a:lnTo>
                  <a:pt x="6604" y="634"/>
                </a:lnTo>
                <a:lnTo>
                  <a:pt x="9779" y="1523"/>
                </a:lnTo>
                <a:lnTo>
                  <a:pt x="7239" y="5587"/>
                </a:lnTo>
                <a:lnTo>
                  <a:pt x="11049" y="1396"/>
                </a:lnTo>
                <a:lnTo>
                  <a:pt x="8559" y="507"/>
                </a:lnTo>
                <a:close/>
              </a:path>
              <a:path w="11429" h="5714">
                <a:moveTo>
                  <a:pt x="3683" y="0"/>
                </a:moveTo>
                <a:lnTo>
                  <a:pt x="0" y="1142"/>
                </a:lnTo>
                <a:lnTo>
                  <a:pt x="3302" y="507"/>
                </a:lnTo>
                <a:lnTo>
                  <a:pt x="8559" y="507"/>
                </a:lnTo>
                <a:lnTo>
                  <a:pt x="7493" y="126"/>
                </a:lnTo>
                <a:lnTo>
                  <a:pt x="3683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513953" y="3876421"/>
            <a:ext cx="12065" cy="4445"/>
          </a:xfrm>
          <a:custGeom>
            <a:avLst/>
            <a:gdLst/>
            <a:ahLst/>
            <a:cxnLst/>
            <a:rect l="l" t="t" r="r" b="b"/>
            <a:pathLst>
              <a:path w="12065" h="4445">
                <a:moveTo>
                  <a:pt x="4063" y="126"/>
                </a:moveTo>
                <a:lnTo>
                  <a:pt x="0" y="4444"/>
                </a:lnTo>
                <a:lnTo>
                  <a:pt x="4317" y="761"/>
                </a:lnTo>
                <a:lnTo>
                  <a:pt x="5572" y="761"/>
                </a:lnTo>
                <a:lnTo>
                  <a:pt x="4063" y="126"/>
                </a:lnTo>
                <a:close/>
              </a:path>
              <a:path w="12065" h="4445">
                <a:moveTo>
                  <a:pt x="5572" y="761"/>
                </a:moveTo>
                <a:lnTo>
                  <a:pt x="4317" y="761"/>
                </a:lnTo>
                <a:lnTo>
                  <a:pt x="6730" y="1523"/>
                </a:lnTo>
                <a:lnTo>
                  <a:pt x="9397" y="1269"/>
                </a:lnTo>
                <a:lnTo>
                  <a:pt x="9613" y="1142"/>
                </a:lnTo>
                <a:lnTo>
                  <a:pt x="6476" y="1142"/>
                </a:lnTo>
                <a:lnTo>
                  <a:pt x="5572" y="761"/>
                </a:lnTo>
                <a:close/>
              </a:path>
              <a:path w="12065" h="4445">
                <a:moveTo>
                  <a:pt x="11556" y="0"/>
                </a:moveTo>
                <a:lnTo>
                  <a:pt x="9143" y="1142"/>
                </a:lnTo>
                <a:lnTo>
                  <a:pt x="9613" y="1142"/>
                </a:lnTo>
                <a:lnTo>
                  <a:pt x="1155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532494" y="3877309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4">
                <a:moveTo>
                  <a:pt x="762" y="0"/>
                </a:moveTo>
                <a:lnTo>
                  <a:pt x="3683" y="2412"/>
                </a:lnTo>
                <a:lnTo>
                  <a:pt x="0" y="5206"/>
                </a:lnTo>
                <a:lnTo>
                  <a:pt x="4445" y="2412"/>
                </a:lnTo>
                <a:lnTo>
                  <a:pt x="762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521065" y="3865371"/>
            <a:ext cx="16510" cy="12065"/>
          </a:xfrm>
          <a:custGeom>
            <a:avLst/>
            <a:gdLst/>
            <a:ahLst/>
            <a:cxnLst/>
            <a:rect l="l" t="t" r="r" b="b"/>
            <a:pathLst>
              <a:path w="16509" h="12064">
                <a:moveTo>
                  <a:pt x="9089" y="761"/>
                </a:moveTo>
                <a:lnTo>
                  <a:pt x="7619" y="761"/>
                </a:lnTo>
                <a:lnTo>
                  <a:pt x="14858" y="5206"/>
                </a:lnTo>
                <a:lnTo>
                  <a:pt x="15493" y="8000"/>
                </a:lnTo>
                <a:lnTo>
                  <a:pt x="12191" y="11937"/>
                </a:lnTo>
                <a:lnTo>
                  <a:pt x="16001" y="8762"/>
                </a:lnTo>
                <a:lnTo>
                  <a:pt x="16382" y="5333"/>
                </a:lnTo>
                <a:lnTo>
                  <a:pt x="9089" y="761"/>
                </a:lnTo>
                <a:close/>
              </a:path>
              <a:path w="16509" h="12064">
                <a:moveTo>
                  <a:pt x="7873" y="0"/>
                </a:moveTo>
                <a:lnTo>
                  <a:pt x="3682" y="380"/>
                </a:lnTo>
                <a:lnTo>
                  <a:pt x="0" y="1396"/>
                </a:lnTo>
                <a:lnTo>
                  <a:pt x="2920" y="761"/>
                </a:lnTo>
                <a:lnTo>
                  <a:pt x="9089" y="761"/>
                </a:lnTo>
                <a:lnTo>
                  <a:pt x="7873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214359" y="3742944"/>
            <a:ext cx="69850" cy="54610"/>
          </a:xfrm>
          <a:custGeom>
            <a:avLst/>
            <a:gdLst/>
            <a:ahLst/>
            <a:cxnLst/>
            <a:rect l="l" t="t" r="r" b="b"/>
            <a:pathLst>
              <a:path w="69850" h="54610">
                <a:moveTo>
                  <a:pt x="53340" y="0"/>
                </a:moveTo>
                <a:lnTo>
                  <a:pt x="0" y="32130"/>
                </a:lnTo>
                <a:lnTo>
                  <a:pt x="12446" y="54355"/>
                </a:lnTo>
                <a:lnTo>
                  <a:pt x="64770" y="25145"/>
                </a:lnTo>
                <a:lnTo>
                  <a:pt x="69596" y="10032"/>
                </a:lnTo>
                <a:lnTo>
                  <a:pt x="53340" y="0"/>
                </a:lnTo>
                <a:close/>
              </a:path>
            </a:pathLst>
          </a:custGeom>
          <a:solidFill>
            <a:srgbClr val="C5DE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841992" y="3563111"/>
            <a:ext cx="149860" cy="283210"/>
          </a:xfrm>
          <a:custGeom>
            <a:avLst/>
            <a:gdLst/>
            <a:ahLst/>
            <a:cxnLst/>
            <a:rect l="l" t="t" r="r" b="b"/>
            <a:pathLst>
              <a:path w="149859" h="283210">
                <a:moveTo>
                  <a:pt x="80693" y="3810"/>
                </a:moveTo>
                <a:lnTo>
                  <a:pt x="79628" y="3810"/>
                </a:lnTo>
                <a:lnTo>
                  <a:pt x="148462" y="282956"/>
                </a:lnTo>
                <a:lnTo>
                  <a:pt x="149351" y="282702"/>
                </a:lnTo>
                <a:lnTo>
                  <a:pt x="80693" y="3810"/>
                </a:lnTo>
                <a:close/>
              </a:path>
              <a:path w="149859" h="283210">
                <a:moveTo>
                  <a:pt x="79755" y="0"/>
                </a:moveTo>
                <a:lnTo>
                  <a:pt x="0" y="281432"/>
                </a:lnTo>
                <a:lnTo>
                  <a:pt x="888" y="281813"/>
                </a:lnTo>
                <a:lnTo>
                  <a:pt x="79628" y="3810"/>
                </a:lnTo>
                <a:lnTo>
                  <a:pt x="80693" y="3810"/>
                </a:lnTo>
                <a:lnTo>
                  <a:pt x="79755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890759" y="3755135"/>
            <a:ext cx="91440" cy="100330"/>
          </a:xfrm>
          <a:custGeom>
            <a:avLst/>
            <a:gdLst/>
            <a:ahLst/>
            <a:cxnLst/>
            <a:rect l="l" t="t" r="r" b="b"/>
            <a:pathLst>
              <a:path w="91440" h="100329">
                <a:moveTo>
                  <a:pt x="44196" y="0"/>
                </a:moveTo>
                <a:lnTo>
                  <a:pt x="8763" y="29337"/>
                </a:lnTo>
                <a:lnTo>
                  <a:pt x="0" y="59436"/>
                </a:lnTo>
                <a:lnTo>
                  <a:pt x="381" y="70866"/>
                </a:lnTo>
                <a:lnTo>
                  <a:pt x="2286" y="82550"/>
                </a:lnTo>
                <a:lnTo>
                  <a:pt x="6223" y="92710"/>
                </a:lnTo>
                <a:lnTo>
                  <a:pt x="12573" y="99949"/>
                </a:lnTo>
                <a:lnTo>
                  <a:pt x="84328" y="99949"/>
                </a:lnTo>
                <a:lnTo>
                  <a:pt x="85344" y="97790"/>
                </a:lnTo>
                <a:lnTo>
                  <a:pt x="87757" y="92075"/>
                </a:lnTo>
                <a:lnTo>
                  <a:pt x="90043" y="83566"/>
                </a:lnTo>
                <a:lnTo>
                  <a:pt x="90932" y="73406"/>
                </a:lnTo>
                <a:lnTo>
                  <a:pt x="85471" y="52577"/>
                </a:lnTo>
                <a:lnTo>
                  <a:pt x="74041" y="29591"/>
                </a:lnTo>
                <a:lnTo>
                  <a:pt x="62865" y="10922"/>
                </a:lnTo>
                <a:lnTo>
                  <a:pt x="57785" y="3302"/>
                </a:lnTo>
                <a:lnTo>
                  <a:pt x="44196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890759" y="3755135"/>
            <a:ext cx="49530" cy="100965"/>
          </a:xfrm>
          <a:custGeom>
            <a:avLst/>
            <a:gdLst/>
            <a:ahLst/>
            <a:cxnLst/>
            <a:rect l="l" t="t" r="r" b="b"/>
            <a:pathLst>
              <a:path w="49529" h="100964">
                <a:moveTo>
                  <a:pt x="10384" y="97436"/>
                </a:moveTo>
                <a:lnTo>
                  <a:pt x="10541" y="97917"/>
                </a:lnTo>
                <a:lnTo>
                  <a:pt x="13335" y="100457"/>
                </a:lnTo>
                <a:lnTo>
                  <a:pt x="10384" y="97436"/>
                </a:lnTo>
                <a:close/>
              </a:path>
              <a:path w="49529" h="100964">
                <a:moveTo>
                  <a:pt x="13433" y="25616"/>
                </a:moveTo>
                <a:lnTo>
                  <a:pt x="10160" y="28194"/>
                </a:lnTo>
                <a:lnTo>
                  <a:pt x="0" y="61341"/>
                </a:lnTo>
                <a:lnTo>
                  <a:pt x="508" y="67818"/>
                </a:lnTo>
                <a:lnTo>
                  <a:pt x="762" y="72263"/>
                </a:lnTo>
                <a:lnTo>
                  <a:pt x="7747" y="94615"/>
                </a:lnTo>
                <a:lnTo>
                  <a:pt x="8001" y="94996"/>
                </a:lnTo>
                <a:lnTo>
                  <a:pt x="10384" y="97436"/>
                </a:lnTo>
                <a:lnTo>
                  <a:pt x="762" y="67818"/>
                </a:lnTo>
                <a:lnTo>
                  <a:pt x="254" y="61341"/>
                </a:lnTo>
                <a:lnTo>
                  <a:pt x="13433" y="25616"/>
                </a:lnTo>
                <a:close/>
              </a:path>
              <a:path w="49529" h="100964">
                <a:moveTo>
                  <a:pt x="39325" y="5233"/>
                </a:moveTo>
                <a:lnTo>
                  <a:pt x="14732" y="22098"/>
                </a:lnTo>
                <a:lnTo>
                  <a:pt x="13433" y="25616"/>
                </a:lnTo>
                <a:lnTo>
                  <a:pt x="39325" y="5233"/>
                </a:lnTo>
                <a:close/>
              </a:path>
              <a:path w="49529" h="100964">
                <a:moveTo>
                  <a:pt x="45974" y="0"/>
                </a:moveTo>
                <a:lnTo>
                  <a:pt x="39325" y="5233"/>
                </a:lnTo>
                <a:lnTo>
                  <a:pt x="45847" y="762"/>
                </a:lnTo>
                <a:lnTo>
                  <a:pt x="49149" y="762"/>
                </a:lnTo>
                <a:lnTo>
                  <a:pt x="45974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936606" y="3755897"/>
            <a:ext cx="48895" cy="99695"/>
          </a:xfrm>
          <a:custGeom>
            <a:avLst/>
            <a:gdLst/>
            <a:ahLst/>
            <a:cxnLst/>
            <a:rect l="l" t="t" r="r" b="b"/>
            <a:pathLst>
              <a:path w="48895" h="99695">
                <a:moveTo>
                  <a:pt x="3301" y="0"/>
                </a:moveTo>
                <a:lnTo>
                  <a:pt x="0" y="0"/>
                </a:lnTo>
                <a:lnTo>
                  <a:pt x="13842" y="3175"/>
                </a:lnTo>
                <a:lnTo>
                  <a:pt x="18160" y="9525"/>
                </a:lnTo>
                <a:lnTo>
                  <a:pt x="22605" y="16256"/>
                </a:lnTo>
                <a:lnTo>
                  <a:pt x="30606" y="29591"/>
                </a:lnTo>
                <a:lnTo>
                  <a:pt x="34162" y="35814"/>
                </a:lnTo>
                <a:lnTo>
                  <a:pt x="37337" y="42164"/>
                </a:lnTo>
                <a:lnTo>
                  <a:pt x="40512" y="48387"/>
                </a:lnTo>
                <a:lnTo>
                  <a:pt x="43179" y="54864"/>
                </a:lnTo>
                <a:lnTo>
                  <a:pt x="46481" y="64516"/>
                </a:lnTo>
                <a:lnTo>
                  <a:pt x="46481" y="64897"/>
                </a:lnTo>
                <a:lnTo>
                  <a:pt x="47243" y="67945"/>
                </a:lnTo>
                <a:lnTo>
                  <a:pt x="47243" y="68199"/>
                </a:lnTo>
                <a:lnTo>
                  <a:pt x="47624" y="71501"/>
                </a:lnTo>
                <a:lnTo>
                  <a:pt x="47624" y="77597"/>
                </a:lnTo>
                <a:lnTo>
                  <a:pt x="40893" y="99695"/>
                </a:lnTo>
                <a:lnTo>
                  <a:pt x="41401" y="99695"/>
                </a:lnTo>
                <a:lnTo>
                  <a:pt x="44322" y="94488"/>
                </a:lnTo>
                <a:lnTo>
                  <a:pt x="44322" y="94234"/>
                </a:lnTo>
                <a:lnTo>
                  <a:pt x="46481" y="88138"/>
                </a:lnTo>
                <a:lnTo>
                  <a:pt x="48132" y="78486"/>
                </a:lnTo>
                <a:lnTo>
                  <a:pt x="48386" y="75057"/>
                </a:lnTo>
                <a:lnTo>
                  <a:pt x="47116" y="64897"/>
                </a:lnTo>
                <a:lnTo>
                  <a:pt x="47116" y="64516"/>
                </a:lnTo>
                <a:lnTo>
                  <a:pt x="43814" y="54483"/>
                </a:lnTo>
                <a:lnTo>
                  <a:pt x="41020" y="47879"/>
                </a:lnTo>
                <a:lnTo>
                  <a:pt x="37845" y="41656"/>
                </a:lnTo>
                <a:lnTo>
                  <a:pt x="34670" y="35306"/>
                </a:lnTo>
                <a:lnTo>
                  <a:pt x="14223" y="2540"/>
                </a:lnTo>
                <a:lnTo>
                  <a:pt x="14350" y="2540"/>
                </a:lnTo>
                <a:lnTo>
                  <a:pt x="3301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925177" y="3697223"/>
            <a:ext cx="41275" cy="57785"/>
          </a:xfrm>
          <a:custGeom>
            <a:avLst/>
            <a:gdLst/>
            <a:ahLst/>
            <a:cxnLst/>
            <a:rect l="l" t="t" r="r" b="b"/>
            <a:pathLst>
              <a:path w="41275" h="57785">
                <a:moveTo>
                  <a:pt x="20574" y="0"/>
                </a:moveTo>
                <a:lnTo>
                  <a:pt x="10795" y="127"/>
                </a:lnTo>
                <a:lnTo>
                  <a:pt x="5207" y="1397"/>
                </a:lnTo>
                <a:lnTo>
                  <a:pt x="2032" y="3048"/>
                </a:lnTo>
                <a:lnTo>
                  <a:pt x="5334" y="9144"/>
                </a:lnTo>
                <a:lnTo>
                  <a:pt x="0" y="13970"/>
                </a:lnTo>
                <a:lnTo>
                  <a:pt x="12192" y="53975"/>
                </a:lnTo>
                <a:lnTo>
                  <a:pt x="24384" y="57403"/>
                </a:lnTo>
                <a:lnTo>
                  <a:pt x="28448" y="48006"/>
                </a:lnTo>
                <a:lnTo>
                  <a:pt x="32512" y="39243"/>
                </a:lnTo>
                <a:lnTo>
                  <a:pt x="36830" y="30480"/>
                </a:lnTo>
                <a:lnTo>
                  <a:pt x="40259" y="24130"/>
                </a:lnTo>
                <a:lnTo>
                  <a:pt x="41275" y="16256"/>
                </a:lnTo>
                <a:lnTo>
                  <a:pt x="39751" y="9144"/>
                </a:lnTo>
                <a:lnTo>
                  <a:pt x="39624" y="8890"/>
                </a:lnTo>
                <a:lnTo>
                  <a:pt x="31242" y="2413"/>
                </a:lnTo>
                <a:lnTo>
                  <a:pt x="20574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929494" y="3791203"/>
            <a:ext cx="18415" cy="36830"/>
          </a:xfrm>
          <a:custGeom>
            <a:avLst/>
            <a:gdLst/>
            <a:ahLst/>
            <a:cxnLst/>
            <a:rect l="l" t="t" r="r" b="b"/>
            <a:pathLst>
              <a:path w="18415" h="36829">
                <a:moveTo>
                  <a:pt x="1523" y="25146"/>
                </a:moveTo>
                <a:lnTo>
                  <a:pt x="0" y="29083"/>
                </a:lnTo>
                <a:lnTo>
                  <a:pt x="1650" y="30861"/>
                </a:lnTo>
                <a:lnTo>
                  <a:pt x="4698" y="32131"/>
                </a:lnTo>
                <a:lnTo>
                  <a:pt x="7873" y="32385"/>
                </a:lnTo>
                <a:lnTo>
                  <a:pt x="7873" y="36703"/>
                </a:lnTo>
                <a:lnTo>
                  <a:pt x="10540" y="36703"/>
                </a:lnTo>
                <a:lnTo>
                  <a:pt x="10540" y="32385"/>
                </a:lnTo>
                <a:lnTo>
                  <a:pt x="10159" y="32385"/>
                </a:lnTo>
                <a:lnTo>
                  <a:pt x="15493" y="31750"/>
                </a:lnTo>
                <a:lnTo>
                  <a:pt x="18033" y="28448"/>
                </a:lnTo>
                <a:lnTo>
                  <a:pt x="18033" y="28194"/>
                </a:lnTo>
                <a:lnTo>
                  <a:pt x="7873" y="28194"/>
                </a:lnTo>
                <a:lnTo>
                  <a:pt x="5587" y="27940"/>
                </a:lnTo>
                <a:lnTo>
                  <a:pt x="3428" y="26924"/>
                </a:lnTo>
                <a:lnTo>
                  <a:pt x="1523" y="25146"/>
                </a:lnTo>
                <a:close/>
              </a:path>
              <a:path w="18415" h="36829">
                <a:moveTo>
                  <a:pt x="8127" y="4445"/>
                </a:moveTo>
                <a:lnTo>
                  <a:pt x="7492" y="4445"/>
                </a:lnTo>
                <a:lnTo>
                  <a:pt x="3174" y="4953"/>
                </a:lnTo>
                <a:lnTo>
                  <a:pt x="634" y="8382"/>
                </a:lnTo>
                <a:lnTo>
                  <a:pt x="634" y="17780"/>
                </a:lnTo>
                <a:lnTo>
                  <a:pt x="4444" y="19304"/>
                </a:lnTo>
                <a:lnTo>
                  <a:pt x="8000" y="20320"/>
                </a:lnTo>
                <a:lnTo>
                  <a:pt x="7873" y="28194"/>
                </a:lnTo>
                <a:lnTo>
                  <a:pt x="18033" y="28194"/>
                </a:lnTo>
                <a:lnTo>
                  <a:pt x="18033" y="28067"/>
                </a:lnTo>
                <a:lnTo>
                  <a:pt x="10540" y="28067"/>
                </a:lnTo>
                <a:lnTo>
                  <a:pt x="10540" y="21209"/>
                </a:lnTo>
                <a:lnTo>
                  <a:pt x="13842" y="21209"/>
                </a:lnTo>
                <a:lnTo>
                  <a:pt x="13842" y="17399"/>
                </a:lnTo>
                <a:lnTo>
                  <a:pt x="10667" y="16383"/>
                </a:lnTo>
                <a:lnTo>
                  <a:pt x="10667" y="15621"/>
                </a:lnTo>
                <a:lnTo>
                  <a:pt x="8000" y="15621"/>
                </a:lnTo>
                <a:lnTo>
                  <a:pt x="6222" y="14859"/>
                </a:lnTo>
                <a:lnTo>
                  <a:pt x="4825" y="13843"/>
                </a:lnTo>
                <a:lnTo>
                  <a:pt x="4825" y="10414"/>
                </a:lnTo>
                <a:lnTo>
                  <a:pt x="5841" y="9017"/>
                </a:lnTo>
                <a:lnTo>
                  <a:pt x="8127" y="8636"/>
                </a:lnTo>
                <a:lnTo>
                  <a:pt x="8127" y="4445"/>
                </a:lnTo>
                <a:close/>
              </a:path>
              <a:path w="18415" h="36829">
                <a:moveTo>
                  <a:pt x="13842" y="17399"/>
                </a:moveTo>
                <a:lnTo>
                  <a:pt x="13842" y="26416"/>
                </a:lnTo>
                <a:lnTo>
                  <a:pt x="12826" y="27686"/>
                </a:lnTo>
                <a:lnTo>
                  <a:pt x="10540" y="28067"/>
                </a:lnTo>
                <a:lnTo>
                  <a:pt x="18033" y="28067"/>
                </a:lnTo>
                <a:lnTo>
                  <a:pt x="18033" y="18923"/>
                </a:lnTo>
                <a:lnTo>
                  <a:pt x="13842" y="17399"/>
                </a:lnTo>
                <a:close/>
              </a:path>
              <a:path w="18415" h="36829">
                <a:moveTo>
                  <a:pt x="13842" y="21209"/>
                </a:moveTo>
                <a:lnTo>
                  <a:pt x="10540" y="21209"/>
                </a:lnTo>
                <a:lnTo>
                  <a:pt x="12572" y="21844"/>
                </a:lnTo>
                <a:lnTo>
                  <a:pt x="13842" y="22733"/>
                </a:lnTo>
                <a:lnTo>
                  <a:pt x="13842" y="21209"/>
                </a:lnTo>
                <a:close/>
              </a:path>
              <a:path w="18415" h="36829">
                <a:moveTo>
                  <a:pt x="10794" y="0"/>
                </a:moveTo>
                <a:lnTo>
                  <a:pt x="8127" y="0"/>
                </a:lnTo>
                <a:lnTo>
                  <a:pt x="8125" y="8763"/>
                </a:lnTo>
                <a:lnTo>
                  <a:pt x="8000" y="15621"/>
                </a:lnTo>
                <a:lnTo>
                  <a:pt x="10667" y="15621"/>
                </a:lnTo>
                <a:lnTo>
                  <a:pt x="10667" y="8636"/>
                </a:lnTo>
                <a:lnTo>
                  <a:pt x="16636" y="8636"/>
                </a:lnTo>
                <a:lnTo>
                  <a:pt x="17271" y="6731"/>
                </a:lnTo>
                <a:lnTo>
                  <a:pt x="15239" y="5334"/>
                </a:lnTo>
                <a:lnTo>
                  <a:pt x="13080" y="4445"/>
                </a:lnTo>
                <a:lnTo>
                  <a:pt x="10794" y="4445"/>
                </a:lnTo>
                <a:lnTo>
                  <a:pt x="10794" y="0"/>
                </a:lnTo>
                <a:close/>
              </a:path>
              <a:path w="18415" h="36829">
                <a:moveTo>
                  <a:pt x="16636" y="8636"/>
                </a:moveTo>
                <a:lnTo>
                  <a:pt x="11429" y="8636"/>
                </a:lnTo>
                <a:lnTo>
                  <a:pt x="12572" y="8763"/>
                </a:lnTo>
                <a:lnTo>
                  <a:pt x="14350" y="9525"/>
                </a:lnTo>
                <a:lnTo>
                  <a:pt x="15874" y="10668"/>
                </a:lnTo>
                <a:lnTo>
                  <a:pt x="16636" y="8636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924288" y="3697223"/>
            <a:ext cx="43180" cy="60960"/>
          </a:xfrm>
          <a:custGeom>
            <a:avLst/>
            <a:gdLst/>
            <a:ahLst/>
            <a:cxnLst/>
            <a:rect l="l" t="t" r="r" b="b"/>
            <a:pathLst>
              <a:path w="43179" h="60960">
                <a:moveTo>
                  <a:pt x="6477" y="2158"/>
                </a:moveTo>
                <a:lnTo>
                  <a:pt x="5588" y="2158"/>
                </a:lnTo>
                <a:lnTo>
                  <a:pt x="5207" y="2539"/>
                </a:lnTo>
                <a:lnTo>
                  <a:pt x="4826" y="3301"/>
                </a:lnTo>
                <a:lnTo>
                  <a:pt x="4826" y="6349"/>
                </a:lnTo>
                <a:lnTo>
                  <a:pt x="6096" y="9778"/>
                </a:lnTo>
                <a:lnTo>
                  <a:pt x="762" y="14731"/>
                </a:lnTo>
                <a:lnTo>
                  <a:pt x="127" y="15366"/>
                </a:lnTo>
                <a:lnTo>
                  <a:pt x="0" y="17144"/>
                </a:lnTo>
                <a:lnTo>
                  <a:pt x="762" y="20192"/>
                </a:lnTo>
                <a:lnTo>
                  <a:pt x="889" y="20446"/>
                </a:lnTo>
                <a:lnTo>
                  <a:pt x="4953" y="32003"/>
                </a:lnTo>
                <a:lnTo>
                  <a:pt x="8382" y="41528"/>
                </a:lnTo>
                <a:lnTo>
                  <a:pt x="11811" y="50672"/>
                </a:lnTo>
                <a:lnTo>
                  <a:pt x="11411" y="50672"/>
                </a:lnTo>
                <a:lnTo>
                  <a:pt x="10414" y="57530"/>
                </a:lnTo>
                <a:lnTo>
                  <a:pt x="26797" y="60578"/>
                </a:lnTo>
                <a:lnTo>
                  <a:pt x="26924" y="58165"/>
                </a:lnTo>
                <a:lnTo>
                  <a:pt x="27305" y="55117"/>
                </a:lnTo>
                <a:lnTo>
                  <a:pt x="26924" y="54990"/>
                </a:lnTo>
                <a:lnTo>
                  <a:pt x="12065" y="50672"/>
                </a:lnTo>
                <a:lnTo>
                  <a:pt x="11811" y="50672"/>
                </a:lnTo>
                <a:lnTo>
                  <a:pt x="11430" y="50545"/>
                </a:lnTo>
                <a:lnTo>
                  <a:pt x="12019" y="50545"/>
                </a:lnTo>
                <a:lnTo>
                  <a:pt x="3344" y="26288"/>
                </a:lnTo>
                <a:lnTo>
                  <a:pt x="1397" y="20446"/>
                </a:lnTo>
                <a:lnTo>
                  <a:pt x="1270" y="20192"/>
                </a:lnTo>
                <a:lnTo>
                  <a:pt x="508" y="17144"/>
                </a:lnTo>
                <a:lnTo>
                  <a:pt x="381" y="16890"/>
                </a:lnTo>
                <a:lnTo>
                  <a:pt x="381" y="15874"/>
                </a:lnTo>
                <a:lnTo>
                  <a:pt x="889" y="15366"/>
                </a:lnTo>
                <a:lnTo>
                  <a:pt x="6604" y="10032"/>
                </a:lnTo>
                <a:lnTo>
                  <a:pt x="6858" y="10032"/>
                </a:lnTo>
                <a:lnTo>
                  <a:pt x="6705" y="9651"/>
                </a:lnTo>
                <a:lnTo>
                  <a:pt x="6350" y="9651"/>
                </a:lnTo>
                <a:lnTo>
                  <a:pt x="6350" y="9397"/>
                </a:lnTo>
                <a:lnTo>
                  <a:pt x="6604" y="9397"/>
                </a:lnTo>
                <a:lnTo>
                  <a:pt x="6223" y="8889"/>
                </a:lnTo>
                <a:lnTo>
                  <a:pt x="5334" y="3301"/>
                </a:lnTo>
                <a:lnTo>
                  <a:pt x="5588" y="2920"/>
                </a:lnTo>
                <a:lnTo>
                  <a:pt x="5969" y="2539"/>
                </a:lnTo>
                <a:lnTo>
                  <a:pt x="6477" y="2158"/>
                </a:lnTo>
                <a:close/>
              </a:path>
              <a:path w="43179" h="60960">
                <a:moveTo>
                  <a:pt x="40224" y="26375"/>
                </a:moveTo>
                <a:lnTo>
                  <a:pt x="40005" y="26923"/>
                </a:lnTo>
                <a:lnTo>
                  <a:pt x="39370" y="28701"/>
                </a:lnTo>
                <a:lnTo>
                  <a:pt x="36830" y="33781"/>
                </a:lnTo>
                <a:lnTo>
                  <a:pt x="30931" y="45719"/>
                </a:lnTo>
                <a:lnTo>
                  <a:pt x="27889" y="52577"/>
                </a:lnTo>
                <a:lnTo>
                  <a:pt x="26924" y="54990"/>
                </a:lnTo>
                <a:lnTo>
                  <a:pt x="27178" y="54990"/>
                </a:lnTo>
                <a:lnTo>
                  <a:pt x="28250" y="52450"/>
                </a:lnTo>
                <a:lnTo>
                  <a:pt x="31304" y="45592"/>
                </a:lnTo>
                <a:lnTo>
                  <a:pt x="35052" y="37972"/>
                </a:lnTo>
                <a:lnTo>
                  <a:pt x="36068" y="36067"/>
                </a:lnTo>
                <a:lnTo>
                  <a:pt x="38608" y="30987"/>
                </a:lnTo>
                <a:lnTo>
                  <a:pt x="39624" y="28828"/>
                </a:lnTo>
                <a:lnTo>
                  <a:pt x="40224" y="26375"/>
                </a:lnTo>
                <a:close/>
              </a:path>
              <a:path w="43179" h="60960">
                <a:moveTo>
                  <a:pt x="42092" y="18738"/>
                </a:moveTo>
                <a:lnTo>
                  <a:pt x="40224" y="26375"/>
                </a:lnTo>
                <a:lnTo>
                  <a:pt x="40386" y="25780"/>
                </a:lnTo>
                <a:lnTo>
                  <a:pt x="40640" y="25272"/>
                </a:lnTo>
                <a:lnTo>
                  <a:pt x="41967" y="20446"/>
                </a:lnTo>
                <a:lnTo>
                  <a:pt x="42092" y="18738"/>
                </a:lnTo>
                <a:close/>
              </a:path>
              <a:path w="43179" h="60960">
                <a:moveTo>
                  <a:pt x="42151" y="14146"/>
                </a:moveTo>
                <a:lnTo>
                  <a:pt x="42253" y="15366"/>
                </a:lnTo>
                <a:lnTo>
                  <a:pt x="42164" y="16890"/>
                </a:lnTo>
                <a:lnTo>
                  <a:pt x="42092" y="18738"/>
                </a:lnTo>
                <a:lnTo>
                  <a:pt x="42482" y="17144"/>
                </a:lnTo>
                <a:lnTo>
                  <a:pt x="42604" y="15874"/>
                </a:lnTo>
                <a:lnTo>
                  <a:pt x="42672" y="14731"/>
                </a:lnTo>
                <a:lnTo>
                  <a:pt x="42151" y="14146"/>
                </a:lnTo>
                <a:close/>
              </a:path>
              <a:path w="43179" h="60960">
                <a:moveTo>
                  <a:pt x="35903" y="7116"/>
                </a:moveTo>
                <a:lnTo>
                  <a:pt x="42151" y="14146"/>
                </a:lnTo>
                <a:lnTo>
                  <a:pt x="41021" y="9397"/>
                </a:lnTo>
                <a:lnTo>
                  <a:pt x="40513" y="8889"/>
                </a:lnTo>
                <a:lnTo>
                  <a:pt x="35903" y="7116"/>
                </a:lnTo>
                <a:close/>
              </a:path>
              <a:path w="43179" h="60960">
                <a:moveTo>
                  <a:pt x="6604" y="9397"/>
                </a:moveTo>
                <a:lnTo>
                  <a:pt x="6350" y="9651"/>
                </a:lnTo>
                <a:lnTo>
                  <a:pt x="6705" y="9651"/>
                </a:lnTo>
                <a:lnTo>
                  <a:pt x="6604" y="9397"/>
                </a:lnTo>
                <a:close/>
              </a:path>
              <a:path w="43179" h="60960">
                <a:moveTo>
                  <a:pt x="17907" y="0"/>
                </a:moveTo>
                <a:lnTo>
                  <a:pt x="11811" y="634"/>
                </a:lnTo>
                <a:lnTo>
                  <a:pt x="19050" y="634"/>
                </a:lnTo>
                <a:lnTo>
                  <a:pt x="35903" y="7116"/>
                </a:lnTo>
                <a:lnTo>
                  <a:pt x="31496" y="2158"/>
                </a:lnTo>
                <a:lnTo>
                  <a:pt x="32131" y="2158"/>
                </a:lnTo>
                <a:lnTo>
                  <a:pt x="22987" y="253"/>
                </a:lnTo>
                <a:lnTo>
                  <a:pt x="17907" y="0"/>
                </a:lnTo>
                <a:close/>
              </a:path>
              <a:path w="43179" h="60960">
                <a:moveTo>
                  <a:pt x="12954" y="761"/>
                </a:moveTo>
                <a:lnTo>
                  <a:pt x="8509" y="761"/>
                </a:lnTo>
                <a:lnTo>
                  <a:pt x="5080" y="2158"/>
                </a:lnTo>
                <a:lnTo>
                  <a:pt x="5588" y="2158"/>
                </a:lnTo>
                <a:lnTo>
                  <a:pt x="12954" y="761"/>
                </a:lnTo>
                <a:close/>
              </a:path>
              <a:path w="43179" h="60960">
                <a:moveTo>
                  <a:pt x="17272" y="634"/>
                </a:moveTo>
                <a:lnTo>
                  <a:pt x="11557" y="634"/>
                </a:lnTo>
                <a:lnTo>
                  <a:pt x="10033" y="761"/>
                </a:lnTo>
                <a:lnTo>
                  <a:pt x="14986" y="761"/>
                </a:lnTo>
                <a:lnTo>
                  <a:pt x="17272" y="634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893807" y="3776471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18288" y="0"/>
                </a:moveTo>
                <a:lnTo>
                  <a:pt x="10922" y="1778"/>
                </a:lnTo>
                <a:lnTo>
                  <a:pt x="11176" y="1778"/>
                </a:lnTo>
                <a:lnTo>
                  <a:pt x="5207" y="6731"/>
                </a:lnTo>
                <a:lnTo>
                  <a:pt x="1397" y="13970"/>
                </a:lnTo>
                <a:lnTo>
                  <a:pt x="0" y="22352"/>
                </a:lnTo>
                <a:lnTo>
                  <a:pt x="1397" y="31242"/>
                </a:lnTo>
                <a:lnTo>
                  <a:pt x="5334" y="38735"/>
                </a:lnTo>
                <a:lnTo>
                  <a:pt x="11176" y="43561"/>
                </a:lnTo>
                <a:lnTo>
                  <a:pt x="11303" y="43561"/>
                </a:lnTo>
                <a:lnTo>
                  <a:pt x="17907" y="45339"/>
                </a:lnTo>
                <a:lnTo>
                  <a:pt x="24892" y="43561"/>
                </a:lnTo>
                <a:lnTo>
                  <a:pt x="30734" y="38735"/>
                </a:lnTo>
                <a:lnTo>
                  <a:pt x="34798" y="31368"/>
                </a:lnTo>
                <a:lnTo>
                  <a:pt x="36195" y="22860"/>
                </a:lnTo>
                <a:lnTo>
                  <a:pt x="34798" y="14097"/>
                </a:lnTo>
                <a:lnTo>
                  <a:pt x="30861" y="6731"/>
                </a:lnTo>
                <a:lnTo>
                  <a:pt x="25019" y="1778"/>
                </a:lnTo>
                <a:lnTo>
                  <a:pt x="18288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890759" y="3779520"/>
            <a:ext cx="33527" cy="396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863328" y="3779520"/>
            <a:ext cx="64007" cy="670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866376" y="3828288"/>
            <a:ext cx="33655" cy="1905"/>
          </a:xfrm>
          <a:custGeom>
            <a:avLst/>
            <a:gdLst/>
            <a:ahLst/>
            <a:cxnLst/>
            <a:rect l="l" t="t" r="r" b="b"/>
            <a:pathLst>
              <a:path w="33654" h="1904">
                <a:moveTo>
                  <a:pt x="0" y="888"/>
                </a:moveTo>
                <a:lnTo>
                  <a:pt x="33147" y="888"/>
                </a:lnTo>
              </a:path>
            </a:pathLst>
          </a:custGeom>
          <a:ln w="3175">
            <a:solidFill>
              <a:srgbClr val="243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863328" y="3837470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89">
                <a:moveTo>
                  <a:pt x="0" y="4298"/>
                </a:moveTo>
                <a:lnTo>
                  <a:pt x="33248" y="4298"/>
                </a:lnTo>
              </a:path>
            </a:pathLst>
          </a:custGeom>
          <a:ln w="9867">
            <a:solidFill>
              <a:srgbClr val="6E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863328" y="3837559"/>
            <a:ext cx="34925" cy="8890"/>
          </a:xfrm>
          <a:custGeom>
            <a:avLst/>
            <a:gdLst/>
            <a:ahLst/>
            <a:cxnLst/>
            <a:rect l="l" t="t" r="r" b="b"/>
            <a:pathLst>
              <a:path w="34925" h="8889">
                <a:moveTo>
                  <a:pt x="762" y="380"/>
                </a:moveTo>
                <a:lnTo>
                  <a:pt x="634" y="3047"/>
                </a:lnTo>
                <a:lnTo>
                  <a:pt x="634" y="5841"/>
                </a:lnTo>
                <a:lnTo>
                  <a:pt x="762" y="8635"/>
                </a:lnTo>
                <a:lnTo>
                  <a:pt x="1016" y="5841"/>
                </a:lnTo>
                <a:lnTo>
                  <a:pt x="1016" y="3047"/>
                </a:lnTo>
                <a:lnTo>
                  <a:pt x="762" y="380"/>
                </a:lnTo>
                <a:close/>
              </a:path>
              <a:path w="34925" h="8889">
                <a:moveTo>
                  <a:pt x="3937" y="380"/>
                </a:moveTo>
                <a:lnTo>
                  <a:pt x="3809" y="3047"/>
                </a:lnTo>
                <a:lnTo>
                  <a:pt x="3809" y="5841"/>
                </a:lnTo>
                <a:lnTo>
                  <a:pt x="3937" y="8635"/>
                </a:lnTo>
                <a:lnTo>
                  <a:pt x="4191" y="5841"/>
                </a:lnTo>
                <a:lnTo>
                  <a:pt x="4191" y="3047"/>
                </a:lnTo>
                <a:lnTo>
                  <a:pt x="3937" y="380"/>
                </a:lnTo>
                <a:close/>
              </a:path>
              <a:path w="34925" h="8889">
                <a:moveTo>
                  <a:pt x="7112" y="380"/>
                </a:moveTo>
                <a:lnTo>
                  <a:pt x="6984" y="3047"/>
                </a:lnTo>
                <a:lnTo>
                  <a:pt x="6984" y="5841"/>
                </a:lnTo>
                <a:lnTo>
                  <a:pt x="7112" y="8635"/>
                </a:lnTo>
                <a:lnTo>
                  <a:pt x="7366" y="5841"/>
                </a:lnTo>
                <a:lnTo>
                  <a:pt x="7366" y="3047"/>
                </a:lnTo>
                <a:lnTo>
                  <a:pt x="7112" y="380"/>
                </a:lnTo>
                <a:close/>
              </a:path>
              <a:path w="34925" h="8889">
                <a:moveTo>
                  <a:pt x="10287" y="380"/>
                </a:moveTo>
                <a:lnTo>
                  <a:pt x="10160" y="3047"/>
                </a:lnTo>
                <a:lnTo>
                  <a:pt x="10160" y="5841"/>
                </a:lnTo>
                <a:lnTo>
                  <a:pt x="10287" y="8635"/>
                </a:lnTo>
                <a:lnTo>
                  <a:pt x="10541" y="5841"/>
                </a:lnTo>
                <a:lnTo>
                  <a:pt x="10541" y="3047"/>
                </a:lnTo>
                <a:lnTo>
                  <a:pt x="10287" y="380"/>
                </a:lnTo>
                <a:close/>
              </a:path>
              <a:path w="34925" h="8889">
                <a:moveTo>
                  <a:pt x="13588" y="380"/>
                </a:moveTo>
                <a:lnTo>
                  <a:pt x="13335" y="3047"/>
                </a:lnTo>
                <a:lnTo>
                  <a:pt x="13335" y="5841"/>
                </a:lnTo>
                <a:lnTo>
                  <a:pt x="13588" y="8635"/>
                </a:lnTo>
                <a:lnTo>
                  <a:pt x="13842" y="5841"/>
                </a:lnTo>
                <a:lnTo>
                  <a:pt x="13842" y="3047"/>
                </a:lnTo>
                <a:lnTo>
                  <a:pt x="13588" y="380"/>
                </a:lnTo>
                <a:close/>
              </a:path>
              <a:path w="34925" h="8889">
                <a:moveTo>
                  <a:pt x="16764" y="380"/>
                </a:moveTo>
                <a:lnTo>
                  <a:pt x="16510" y="3047"/>
                </a:lnTo>
                <a:lnTo>
                  <a:pt x="16510" y="5841"/>
                </a:lnTo>
                <a:lnTo>
                  <a:pt x="16764" y="8635"/>
                </a:lnTo>
                <a:lnTo>
                  <a:pt x="16891" y="5841"/>
                </a:lnTo>
                <a:lnTo>
                  <a:pt x="16891" y="3047"/>
                </a:lnTo>
                <a:lnTo>
                  <a:pt x="16764" y="380"/>
                </a:lnTo>
                <a:close/>
              </a:path>
              <a:path w="34925" h="8889">
                <a:moveTo>
                  <a:pt x="19939" y="380"/>
                </a:moveTo>
                <a:lnTo>
                  <a:pt x="19685" y="3047"/>
                </a:lnTo>
                <a:lnTo>
                  <a:pt x="19685" y="5841"/>
                </a:lnTo>
                <a:lnTo>
                  <a:pt x="19939" y="8635"/>
                </a:lnTo>
                <a:lnTo>
                  <a:pt x="20066" y="5841"/>
                </a:lnTo>
                <a:lnTo>
                  <a:pt x="20066" y="3047"/>
                </a:lnTo>
                <a:lnTo>
                  <a:pt x="19939" y="380"/>
                </a:lnTo>
                <a:close/>
              </a:path>
              <a:path w="34925" h="8889">
                <a:moveTo>
                  <a:pt x="23113" y="380"/>
                </a:moveTo>
                <a:lnTo>
                  <a:pt x="22860" y="3047"/>
                </a:lnTo>
                <a:lnTo>
                  <a:pt x="22860" y="5841"/>
                </a:lnTo>
                <a:lnTo>
                  <a:pt x="23113" y="8635"/>
                </a:lnTo>
                <a:lnTo>
                  <a:pt x="23241" y="5841"/>
                </a:lnTo>
                <a:lnTo>
                  <a:pt x="23241" y="3047"/>
                </a:lnTo>
                <a:lnTo>
                  <a:pt x="23113" y="380"/>
                </a:lnTo>
                <a:close/>
              </a:path>
              <a:path w="34925" h="8889">
                <a:moveTo>
                  <a:pt x="26288" y="380"/>
                </a:moveTo>
                <a:lnTo>
                  <a:pt x="26034" y="3047"/>
                </a:lnTo>
                <a:lnTo>
                  <a:pt x="26034" y="5841"/>
                </a:lnTo>
                <a:lnTo>
                  <a:pt x="26288" y="8635"/>
                </a:lnTo>
                <a:lnTo>
                  <a:pt x="26543" y="5841"/>
                </a:lnTo>
                <a:lnTo>
                  <a:pt x="26543" y="3047"/>
                </a:lnTo>
                <a:lnTo>
                  <a:pt x="26288" y="380"/>
                </a:lnTo>
                <a:close/>
              </a:path>
              <a:path w="34925" h="8889">
                <a:moveTo>
                  <a:pt x="29463" y="380"/>
                </a:moveTo>
                <a:lnTo>
                  <a:pt x="29337" y="3047"/>
                </a:lnTo>
                <a:lnTo>
                  <a:pt x="29337" y="5841"/>
                </a:lnTo>
                <a:lnTo>
                  <a:pt x="29463" y="8635"/>
                </a:lnTo>
                <a:lnTo>
                  <a:pt x="29718" y="5841"/>
                </a:lnTo>
                <a:lnTo>
                  <a:pt x="29718" y="3047"/>
                </a:lnTo>
                <a:lnTo>
                  <a:pt x="29463" y="380"/>
                </a:lnTo>
                <a:close/>
              </a:path>
              <a:path w="34925" h="8889">
                <a:moveTo>
                  <a:pt x="32766" y="380"/>
                </a:moveTo>
                <a:lnTo>
                  <a:pt x="32512" y="3047"/>
                </a:lnTo>
                <a:lnTo>
                  <a:pt x="32512" y="5841"/>
                </a:lnTo>
                <a:lnTo>
                  <a:pt x="32766" y="8635"/>
                </a:lnTo>
                <a:lnTo>
                  <a:pt x="32893" y="5841"/>
                </a:lnTo>
                <a:lnTo>
                  <a:pt x="32893" y="3047"/>
                </a:lnTo>
                <a:lnTo>
                  <a:pt x="32766" y="380"/>
                </a:lnTo>
                <a:close/>
              </a:path>
              <a:path w="34925" h="8889">
                <a:moveTo>
                  <a:pt x="7746" y="0"/>
                </a:moveTo>
                <a:lnTo>
                  <a:pt x="0" y="126"/>
                </a:lnTo>
                <a:lnTo>
                  <a:pt x="0" y="380"/>
                </a:lnTo>
                <a:lnTo>
                  <a:pt x="34925" y="380"/>
                </a:lnTo>
                <a:lnTo>
                  <a:pt x="34925" y="126"/>
                </a:lnTo>
                <a:lnTo>
                  <a:pt x="7746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899395" y="3794696"/>
            <a:ext cx="635" cy="9525"/>
          </a:xfrm>
          <a:custGeom>
            <a:avLst/>
            <a:gdLst/>
            <a:ahLst/>
            <a:cxnLst/>
            <a:rect l="l" t="t" r="r" b="b"/>
            <a:pathLst>
              <a:path w="634" h="9525">
                <a:moveTo>
                  <a:pt x="0" y="4476"/>
                </a:moveTo>
                <a:lnTo>
                  <a:pt x="190" y="4476"/>
                </a:lnTo>
              </a:path>
            </a:pathLst>
          </a:custGeom>
          <a:ln w="10223">
            <a:solidFill>
              <a:srgbClr val="243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845040" y="3846576"/>
            <a:ext cx="146050" cy="24765"/>
          </a:xfrm>
          <a:custGeom>
            <a:avLst/>
            <a:gdLst/>
            <a:ahLst/>
            <a:cxnLst/>
            <a:rect l="l" t="t" r="r" b="b"/>
            <a:pathLst>
              <a:path w="146050" h="24764">
                <a:moveTo>
                  <a:pt x="0" y="0"/>
                </a:moveTo>
                <a:lnTo>
                  <a:pt x="48006" y="24257"/>
                </a:lnTo>
                <a:lnTo>
                  <a:pt x="104013" y="24257"/>
                </a:lnTo>
                <a:lnTo>
                  <a:pt x="108839" y="23622"/>
                </a:lnTo>
                <a:lnTo>
                  <a:pt x="120142" y="20574"/>
                </a:lnTo>
                <a:lnTo>
                  <a:pt x="133858" y="13589"/>
                </a:lnTo>
                <a:lnTo>
                  <a:pt x="146050" y="1143"/>
                </a:lnTo>
                <a:lnTo>
                  <a:pt x="0" y="0"/>
                </a:lnTo>
                <a:close/>
              </a:path>
            </a:pathLst>
          </a:custGeom>
          <a:solidFill>
            <a:srgbClr val="455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937750" y="3756152"/>
            <a:ext cx="3810" cy="9525"/>
          </a:xfrm>
          <a:custGeom>
            <a:avLst/>
            <a:gdLst/>
            <a:ahLst/>
            <a:cxnLst/>
            <a:rect l="l" t="t" r="r" b="b"/>
            <a:pathLst>
              <a:path w="3809" h="9525">
                <a:moveTo>
                  <a:pt x="3555" y="0"/>
                </a:moveTo>
                <a:lnTo>
                  <a:pt x="2539" y="1143"/>
                </a:lnTo>
                <a:lnTo>
                  <a:pt x="1777" y="2540"/>
                </a:lnTo>
                <a:lnTo>
                  <a:pt x="1269" y="4191"/>
                </a:lnTo>
                <a:lnTo>
                  <a:pt x="634" y="5715"/>
                </a:lnTo>
                <a:lnTo>
                  <a:pt x="126" y="7365"/>
                </a:lnTo>
                <a:lnTo>
                  <a:pt x="0" y="9144"/>
                </a:lnTo>
                <a:lnTo>
                  <a:pt x="126" y="9144"/>
                </a:lnTo>
                <a:lnTo>
                  <a:pt x="761" y="6985"/>
                </a:lnTo>
                <a:lnTo>
                  <a:pt x="2666" y="1905"/>
                </a:lnTo>
                <a:lnTo>
                  <a:pt x="3555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930383" y="3708780"/>
            <a:ext cx="11430" cy="43815"/>
          </a:xfrm>
          <a:custGeom>
            <a:avLst/>
            <a:gdLst/>
            <a:ahLst/>
            <a:cxnLst/>
            <a:rect l="l" t="t" r="r" b="b"/>
            <a:pathLst>
              <a:path w="11429" h="43814">
                <a:moveTo>
                  <a:pt x="10839" y="41579"/>
                </a:moveTo>
                <a:lnTo>
                  <a:pt x="11302" y="43561"/>
                </a:lnTo>
                <a:lnTo>
                  <a:pt x="11048" y="42418"/>
                </a:lnTo>
                <a:lnTo>
                  <a:pt x="10839" y="41579"/>
                </a:lnTo>
                <a:close/>
              </a:path>
              <a:path w="11429" h="43814">
                <a:moveTo>
                  <a:pt x="0" y="0"/>
                </a:moveTo>
                <a:lnTo>
                  <a:pt x="253" y="508"/>
                </a:lnTo>
                <a:lnTo>
                  <a:pt x="761" y="1651"/>
                </a:lnTo>
                <a:lnTo>
                  <a:pt x="1142" y="2794"/>
                </a:lnTo>
                <a:lnTo>
                  <a:pt x="10839" y="41579"/>
                </a:lnTo>
                <a:lnTo>
                  <a:pt x="2031" y="3937"/>
                </a:lnTo>
                <a:lnTo>
                  <a:pt x="0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944322" y="3756533"/>
            <a:ext cx="1270" cy="17145"/>
          </a:xfrm>
          <a:custGeom>
            <a:avLst/>
            <a:gdLst/>
            <a:ahLst/>
            <a:cxnLst/>
            <a:rect l="l" t="t" r="r" b="b"/>
            <a:pathLst>
              <a:path w="1270" h="17145">
                <a:moveTo>
                  <a:pt x="0" y="8382"/>
                </a:moveTo>
                <a:lnTo>
                  <a:pt x="1174" y="8382"/>
                </a:lnTo>
              </a:path>
            </a:pathLst>
          </a:custGeom>
          <a:ln w="18033">
            <a:solidFill>
              <a:srgbClr val="243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944100" y="3728465"/>
            <a:ext cx="6350" cy="26670"/>
          </a:xfrm>
          <a:custGeom>
            <a:avLst/>
            <a:gdLst/>
            <a:ahLst/>
            <a:cxnLst/>
            <a:rect l="l" t="t" r="r" b="b"/>
            <a:pathLst>
              <a:path w="6350" h="26670">
                <a:moveTo>
                  <a:pt x="644" y="23907"/>
                </a:moveTo>
                <a:lnTo>
                  <a:pt x="0" y="26669"/>
                </a:lnTo>
                <a:lnTo>
                  <a:pt x="381" y="25399"/>
                </a:lnTo>
                <a:lnTo>
                  <a:pt x="644" y="23907"/>
                </a:lnTo>
                <a:close/>
              </a:path>
              <a:path w="6350" h="26670">
                <a:moveTo>
                  <a:pt x="5645" y="2476"/>
                </a:moveTo>
                <a:lnTo>
                  <a:pt x="644" y="23907"/>
                </a:lnTo>
                <a:lnTo>
                  <a:pt x="5645" y="2476"/>
                </a:lnTo>
                <a:close/>
              </a:path>
              <a:path w="6350" h="26670">
                <a:moveTo>
                  <a:pt x="6223" y="0"/>
                </a:moveTo>
                <a:lnTo>
                  <a:pt x="5645" y="2476"/>
                </a:lnTo>
                <a:lnTo>
                  <a:pt x="5969" y="1396"/>
                </a:lnTo>
                <a:lnTo>
                  <a:pt x="6223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0066655" y="3569208"/>
            <a:ext cx="147320" cy="283210"/>
          </a:xfrm>
          <a:custGeom>
            <a:avLst/>
            <a:gdLst/>
            <a:ahLst/>
            <a:cxnLst/>
            <a:rect l="l" t="t" r="r" b="b"/>
            <a:pathLst>
              <a:path w="147320" h="283210">
                <a:moveTo>
                  <a:pt x="79312" y="3936"/>
                </a:moveTo>
                <a:lnTo>
                  <a:pt x="78231" y="3936"/>
                </a:lnTo>
                <a:lnTo>
                  <a:pt x="145795" y="283082"/>
                </a:lnTo>
                <a:lnTo>
                  <a:pt x="146811" y="282701"/>
                </a:lnTo>
                <a:lnTo>
                  <a:pt x="79312" y="3936"/>
                </a:lnTo>
                <a:close/>
              </a:path>
              <a:path w="147320" h="283210">
                <a:moveTo>
                  <a:pt x="78358" y="0"/>
                </a:moveTo>
                <a:lnTo>
                  <a:pt x="0" y="281431"/>
                </a:lnTo>
                <a:lnTo>
                  <a:pt x="888" y="281812"/>
                </a:lnTo>
                <a:lnTo>
                  <a:pt x="78231" y="3936"/>
                </a:lnTo>
                <a:lnTo>
                  <a:pt x="79312" y="3936"/>
                </a:lnTo>
                <a:lnTo>
                  <a:pt x="78358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0079735" y="3715511"/>
            <a:ext cx="121920" cy="1524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0104119" y="3795648"/>
            <a:ext cx="29209" cy="36195"/>
          </a:xfrm>
          <a:custGeom>
            <a:avLst/>
            <a:gdLst/>
            <a:ahLst/>
            <a:cxnLst/>
            <a:rect l="l" t="t" r="r" b="b"/>
            <a:pathLst>
              <a:path w="29209" h="36195">
                <a:moveTo>
                  <a:pt x="2920" y="0"/>
                </a:moveTo>
                <a:lnTo>
                  <a:pt x="0" y="634"/>
                </a:lnTo>
                <a:lnTo>
                  <a:pt x="21335" y="36067"/>
                </a:lnTo>
                <a:lnTo>
                  <a:pt x="28066" y="32130"/>
                </a:lnTo>
                <a:lnTo>
                  <a:pt x="28701" y="15239"/>
                </a:lnTo>
                <a:lnTo>
                  <a:pt x="14604" y="2285"/>
                </a:lnTo>
                <a:lnTo>
                  <a:pt x="2920" y="0"/>
                </a:lnTo>
                <a:close/>
              </a:path>
            </a:pathLst>
          </a:custGeom>
          <a:solidFill>
            <a:srgbClr val="455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0117581" y="3761232"/>
            <a:ext cx="22860" cy="106680"/>
          </a:xfrm>
          <a:custGeom>
            <a:avLst/>
            <a:gdLst/>
            <a:ahLst/>
            <a:cxnLst/>
            <a:rect l="l" t="t" r="r" b="b"/>
            <a:pathLst>
              <a:path w="22859" h="106679">
                <a:moveTo>
                  <a:pt x="1269" y="0"/>
                </a:moveTo>
                <a:lnTo>
                  <a:pt x="0" y="6223"/>
                </a:lnTo>
                <a:lnTo>
                  <a:pt x="12445" y="44704"/>
                </a:lnTo>
                <a:lnTo>
                  <a:pt x="15620" y="45212"/>
                </a:lnTo>
                <a:lnTo>
                  <a:pt x="15874" y="51943"/>
                </a:lnTo>
                <a:lnTo>
                  <a:pt x="13257" y="98679"/>
                </a:lnTo>
                <a:lnTo>
                  <a:pt x="12826" y="103632"/>
                </a:lnTo>
                <a:lnTo>
                  <a:pt x="16382" y="106172"/>
                </a:lnTo>
                <a:lnTo>
                  <a:pt x="16128" y="98679"/>
                </a:lnTo>
                <a:lnTo>
                  <a:pt x="16128" y="97790"/>
                </a:lnTo>
                <a:lnTo>
                  <a:pt x="16382" y="87249"/>
                </a:lnTo>
                <a:lnTo>
                  <a:pt x="17271" y="60960"/>
                </a:lnTo>
                <a:lnTo>
                  <a:pt x="17144" y="52451"/>
                </a:lnTo>
                <a:lnTo>
                  <a:pt x="16763" y="45339"/>
                </a:lnTo>
                <a:lnTo>
                  <a:pt x="16975" y="45339"/>
                </a:lnTo>
                <a:lnTo>
                  <a:pt x="16890" y="45085"/>
                </a:lnTo>
                <a:lnTo>
                  <a:pt x="20065" y="41910"/>
                </a:lnTo>
                <a:lnTo>
                  <a:pt x="21589" y="36449"/>
                </a:lnTo>
                <a:lnTo>
                  <a:pt x="21970" y="31115"/>
                </a:lnTo>
                <a:lnTo>
                  <a:pt x="22351" y="27305"/>
                </a:lnTo>
                <a:lnTo>
                  <a:pt x="1269" y="0"/>
                </a:lnTo>
                <a:close/>
              </a:path>
              <a:path w="22859" h="106679">
                <a:moveTo>
                  <a:pt x="16975" y="45339"/>
                </a:moveTo>
                <a:lnTo>
                  <a:pt x="16763" y="45339"/>
                </a:lnTo>
                <a:lnTo>
                  <a:pt x="17017" y="45466"/>
                </a:lnTo>
                <a:close/>
              </a:path>
            </a:pathLst>
          </a:custGeom>
          <a:solidFill>
            <a:srgbClr val="455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0135996" y="3796029"/>
            <a:ext cx="29209" cy="29845"/>
          </a:xfrm>
          <a:custGeom>
            <a:avLst/>
            <a:gdLst/>
            <a:ahLst/>
            <a:cxnLst/>
            <a:rect l="l" t="t" r="r" b="b"/>
            <a:pathLst>
              <a:path w="29209" h="29845">
                <a:moveTo>
                  <a:pt x="13207" y="0"/>
                </a:moveTo>
                <a:lnTo>
                  <a:pt x="0" y="15875"/>
                </a:lnTo>
                <a:lnTo>
                  <a:pt x="888" y="24257"/>
                </a:lnTo>
                <a:lnTo>
                  <a:pt x="11810" y="29464"/>
                </a:lnTo>
                <a:lnTo>
                  <a:pt x="24002" y="17272"/>
                </a:lnTo>
                <a:lnTo>
                  <a:pt x="28701" y="5080"/>
                </a:lnTo>
                <a:lnTo>
                  <a:pt x="28955" y="1651"/>
                </a:lnTo>
                <a:lnTo>
                  <a:pt x="29082" y="1143"/>
                </a:lnTo>
                <a:lnTo>
                  <a:pt x="13207" y="0"/>
                </a:lnTo>
                <a:close/>
              </a:path>
            </a:pathLst>
          </a:custGeom>
          <a:solidFill>
            <a:srgbClr val="455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0076688" y="3834384"/>
            <a:ext cx="106680" cy="30480"/>
          </a:xfrm>
          <a:custGeom>
            <a:avLst/>
            <a:gdLst/>
            <a:ahLst/>
            <a:cxnLst/>
            <a:rect l="l" t="t" r="r" b="b"/>
            <a:pathLst>
              <a:path w="106679" h="30479">
                <a:moveTo>
                  <a:pt x="13589" y="7747"/>
                </a:moveTo>
                <a:lnTo>
                  <a:pt x="5334" y="10414"/>
                </a:lnTo>
                <a:lnTo>
                  <a:pt x="0" y="17780"/>
                </a:lnTo>
                <a:lnTo>
                  <a:pt x="22860" y="30099"/>
                </a:lnTo>
                <a:lnTo>
                  <a:pt x="96266" y="30099"/>
                </a:lnTo>
                <a:lnTo>
                  <a:pt x="106172" y="22733"/>
                </a:lnTo>
                <a:lnTo>
                  <a:pt x="100076" y="15621"/>
                </a:lnTo>
                <a:lnTo>
                  <a:pt x="95960" y="13462"/>
                </a:lnTo>
                <a:lnTo>
                  <a:pt x="75946" y="13462"/>
                </a:lnTo>
                <a:lnTo>
                  <a:pt x="73107" y="11049"/>
                </a:lnTo>
                <a:lnTo>
                  <a:pt x="21082" y="11049"/>
                </a:lnTo>
                <a:lnTo>
                  <a:pt x="13589" y="7747"/>
                </a:lnTo>
                <a:close/>
              </a:path>
              <a:path w="106679" h="30479">
                <a:moveTo>
                  <a:pt x="83947" y="10668"/>
                </a:moveTo>
                <a:lnTo>
                  <a:pt x="75946" y="13462"/>
                </a:lnTo>
                <a:lnTo>
                  <a:pt x="95960" y="13462"/>
                </a:lnTo>
                <a:lnTo>
                  <a:pt x="92329" y="11557"/>
                </a:lnTo>
                <a:lnTo>
                  <a:pt x="83947" y="10668"/>
                </a:lnTo>
                <a:close/>
              </a:path>
              <a:path w="106679" h="30479">
                <a:moveTo>
                  <a:pt x="39370" y="0"/>
                </a:moveTo>
                <a:lnTo>
                  <a:pt x="21082" y="11049"/>
                </a:lnTo>
                <a:lnTo>
                  <a:pt x="73107" y="11049"/>
                </a:lnTo>
                <a:lnTo>
                  <a:pt x="70866" y="9144"/>
                </a:lnTo>
                <a:lnTo>
                  <a:pt x="53340" y="9144"/>
                </a:lnTo>
                <a:lnTo>
                  <a:pt x="46990" y="2667"/>
                </a:lnTo>
                <a:lnTo>
                  <a:pt x="39370" y="0"/>
                </a:lnTo>
                <a:close/>
              </a:path>
              <a:path w="106679" h="30479">
                <a:moveTo>
                  <a:pt x="65151" y="6858"/>
                </a:moveTo>
                <a:lnTo>
                  <a:pt x="59182" y="6858"/>
                </a:lnTo>
                <a:lnTo>
                  <a:pt x="53340" y="9144"/>
                </a:lnTo>
                <a:lnTo>
                  <a:pt x="70866" y="9144"/>
                </a:lnTo>
                <a:lnTo>
                  <a:pt x="65151" y="6858"/>
                </a:lnTo>
                <a:close/>
              </a:path>
            </a:pathLst>
          </a:custGeom>
          <a:solidFill>
            <a:srgbClr val="AC74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0067543" y="3849623"/>
            <a:ext cx="146050" cy="24765"/>
          </a:xfrm>
          <a:custGeom>
            <a:avLst/>
            <a:gdLst/>
            <a:ahLst/>
            <a:cxnLst/>
            <a:rect l="l" t="t" r="r" b="b"/>
            <a:pathLst>
              <a:path w="146050" h="24764">
                <a:moveTo>
                  <a:pt x="0" y="0"/>
                </a:moveTo>
                <a:lnTo>
                  <a:pt x="48006" y="24257"/>
                </a:lnTo>
                <a:lnTo>
                  <a:pt x="104139" y="24257"/>
                </a:lnTo>
                <a:lnTo>
                  <a:pt x="108839" y="23622"/>
                </a:lnTo>
                <a:lnTo>
                  <a:pt x="120142" y="20574"/>
                </a:lnTo>
                <a:lnTo>
                  <a:pt x="133858" y="13589"/>
                </a:lnTo>
                <a:lnTo>
                  <a:pt x="146050" y="1143"/>
                </a:lnTo>
                <a:lnTo>
                  <a:pt x="0" y="0"/>
                </a:lnTo>
                <a:close/>
              </a:path>
            </a:pathLst>
          </a:custGeom>
          <a:solidFill>
            <a:srgbClr val="455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0113264" y="3805935"/>
            <a:ext cx="22225" cy="25400"/>
          </a:xfrm>
          <a:custGeom>
            <a:avLst/>
            <a:gdLst/>
            <a:ahLst/>
            <a:cxnLst/>
            <a:rect l="l" t="t" r="r" b="b"/>
            <a:pathLst>
              <a:path w="22225" h="25400">
                <a:moveTo>
                  <a:pt x="0" y="0"/>
                </a:moveTo>
                <a:lnTo>
                  <a:pt x="508" y="889"/>
                </a:lnTo>
                <a:lnTo>
                  <a:pt x="762" y="1143"/>
                </a:lnTo>
                <a:lnTo>
                  <a:pt x="1270" y="1905"/>
                </a:lnTo>
                <a:lnTo>
                  <a:pt x="3048" y="3937"/>
                </a:lnTo>
                <a:lnTo>
                  <a:pt x="4953" y="6223"/>
                </a:lnTo>
                <a:lnTo>
                  <a:pt x="21717" y="24892"/>
                </a:lnTo>
                <a:lnTo>
                  <a:pt x="21463" y="24003"/>
                </a:lnTo>
                <a:lnTo>
                  <a:pt x="21209" y="23622"/>
                </a:lnTo>
                <a:lnTo>
                  <a:pt x="20955" y="23114"/>
                </a:lnTo>
                <a:lnTo>
                  <a:pt x="5334" y="5842"/>
                </a:lnTo>
                <a:lnTo>
                  <a:pt x="1397" y="1651"/>
                </a:lnTo>
                <a:lnTo>
                  <a:pt x="635" y="635"/>
                </a:lnTo>
                <a:lnTo>
                  <a:pt x="0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128377" y="3779520"/>
            <a:ext cx="6985" cy="27940"/>
          </a:xfrm>
          <a:custGeom>
            <a:avLst/>
            <a:gdLst/>
            <a:ahLst/>
            <a:cxnLst/>
            <a:rect l="l" t="t" r="r" b="b"/>
            <a:pathLst>
              <a:path w="6984" h="27939">
                <a:moveTo>
                  <a:pt x="6368" y="25118"/>
                </a:moveTo>
                <a:lnTo>
                  <a:pt x="6857" y="27812"/>
                </a:lnTo>
                <a:lnTo>
                  <a:pt x="6857" y="27050"/>
                </a:lnTo>
                <a:lnTo>
                  <a:pt x="6368" y="25118"/>
                </a:lnTo>
                <a:close/>
              </a:path>
              <a:path w="6984" h="27939">
                <a:moveTo>
                  <a:pt x="0" y="0"/>
                </a:moveTo>
                <a:lnTo>
                  <a:pt x="6368" y="25118"/>
                </a:lnTo>
                <a:lnTo>
                  <a:pt x="2539" y="7111"/>
                </a:lnTo>
                <a:lnTo>
                  <a:pt x="507" y="1523"/>
                </a:lnTo>
                <a:lnTo>
                  <a:pt x="0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136378" y="3806952"/>
            <a:ext cx="22225" cy="17780"/>
          </a:xfrm>
          <a:custGeom>
            <a:avLst/>
            <a:gdLst/>
            <a:ahLst/>
            <a:cxnLst/>
            <a:rect l="l" t="t" r="r" b="b"/>
            <a:pathLst>
              <a:path w="22225" h="17779">
                <a:moveTo>
                  <a:pt x="4304" y="12826"/>
                </a:moveTo>
                <a:lnTo>
                  <a:pt x="2794" y="13970"/>
                </a:lnTo>
                <a:lnTo>
                  <a:pt x="1905" y="14859"/>
                </a:lnTo>
                <a:lnTo>
                  <a:pt x="1143" y="15748"/>
                </a:lnTo>
                <a:lnTo>
                  <a:pt x="762" y="16256"/>
                </a:lnTo>
                <a:lnTo>
                  <a:pt x="381" y="16637"/>
                </a:lnTo>
                <a:lnTo>
                  <a:pt x="254" y="16891"/>
                </a:lnTo>
                <a:lnTo>
                  <a:pt x="0" y="17272"/>
                </a:lnTo>
                <a:lnTo>
                  <a:pt x="4304" y="12826"/>
                </a:lnTo>
                <a:close/>
              </a:path>
              <a:path w="22225" h="17779">
                <a:moveTo>
                  <a:pt x="18764" y="1878"/>
                </a:moveTo>
                <a:lnTo>
                  <a:pt x="13081" y="5207"/>
                </a:lnTo>
                <a:lnTo>
                  <a:pt x="7747" y="9271"/>
                </a:lnTo>
                <a:lnTo>
                  <a:pt x="4304" y="12826"/>
                </a:lnTo>
                <a:lnTo>
                  <a:pt x="18764" y="1878"/>
                </a:lnTo>
                <a:close/>
              </a:path>
              <a:path w="22225" h="17779">
                <a:moveTo>
                  <a:pt x="21971" y="0"/>
                </a:moveTo>
                <a:lnTo>
                  <a:pt x="21844" y="0"/>
                </a:lnTo>
                <a:lnTo>
                  <a:pt x="21463" y="127"/>
                </a:lnTo>
                <a:lnTo>
                  <a:pt x="21209" y="254"/>
                </a:lnTo>
                <a:lnTo>
                  <a:pt x="20574" y="508"/>
                </a:lnTo>
                <a:lnTo>
                  <a:pt x="18764" y="1878"/>
                </a:lnTo>
                <a:lnTo>
                  <a:pt x="21971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896856" y="3567690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98" y="0"/>
                </a:lnTo>
              </a:path>
            </a:pathLst>
          </a:custGeom>
          <a:ln w="10401">
            <a:solidFill>
              <a:srgbClr val="455A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960864" y="3886200"/>
            <a:ext cx="137159" cy="731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0006583" y="3550920"/>
            <a:ext cx="45720" cy="347980"/>
          </a:xfrm>
          <a:custGeom>
            <a:avLst/>
            <a:gdLst/>
            <a:ahLst/>
            <a:cxnLst/>
            <a:rect l="l" t="t" r="r" b="b"/>
            <a:pathLst>
              <a:path w="45720" h="347979">
                <a:moveTo>
                  <a:pt x="30606" y="307594"/>
                </a:moveTo>
                <a:lnTo>
                  <a:pt x="14477" y="307594"/>
                </a:lnTo>
                <a:lnTo>
                  <a:pt x="8000" y="316484"/>
                </a:lnTo>
                <a:lnTo>
                  <a:pt x="8000" y="338582"/>
                </a:lnTo>
                <a:lnTo>
                  <a:pt x="14477" y="347472"/>
                </a:lnTo>
                <a:lnTo>
                  <a:pt x="30606" y="347472"/>
                </a:lnTo>
                <a:lnTo>
                  <a:pt x="37210" y="338582"/>
                </a:lnTo>
                <a:lnTo>
                  <a:pt x="37210" y="316484"/>
                </a:lnTo>
                <a:lnTo>
                  <a:pt x="30606" y="307594"/>
                </a:lnTo>
                <a:close/>
              </a:path>
              <a:path w="45720" h="347979">
                <a:moveTo>
                  <a:pt x="16128" y="0"/>
                </a:moveTo>
                <a:lnTo>
                  <a:pt x="10794" y="6731"/>
                </a:lnTo>
                <a:lnTo>
                  <a:pt x="10413" y="23876"/>
                </a:lnTo>
                <a:lnTo>
                  <a:pt x="15620" y="31115"/>
                </a:lnTo>
                <a:lnTo>
                  <a:pt x="16763" y="31242"/>
                </a:lnTo>
                <a:lnTo>
                  <a:pt x="11302" y="237744"/>
                </a:lnTo>
                <a:lnTo>
                  <a:pt x="16636" y="248920"/>
                </a:lnTo>
                <a:lnTo>
                  <a:pt x="0" y="279908"/>
                </a:lnTo>
                <a:lnTo>
                  <a:pt x="15620" y="307594"/>
                </a:lnTo>
                <a:lnTo>
                  <a:pt x="29463" y="307594"/>
                </a:lnTo>
                <a:lnTo>
                  <a:pt x="45211" y="279908"/>
                </a:lnTo>
                <a:lnTo>
                  <a:pt x="28574" y="248920"/>
                </a:lnTo>
                <a:lnTo>
                  <a:pt x="33908" y="237744"/>
                </a:lnTo>
                <a:lnTo>
                  <a:pt x="28320" y="31750"/>
                </a:lnTo>
                <a:lnTo>
                  <a:pt x="28701" y="31750"/>
                </a:lnTo>
                <a:lnTo>
                  <a:pt x="34289" y="24892"/>
                </a:lnTo>
                <a:lnTo>
                  <a:pt x="34543" y="16256"/>
                </a:lnTo>
                <a:lnTo>
                  <a:pt x="34543" y="7366"/>
                </a:lnTo>
                <a:lnTo>
                  <a:pt x="29209" y="127"/>
                </a:lnTo>
                <a:lnTo>
                  <a:pt x="16128" y="0"/>
                </a:lnTo>
                <a:close/>
              </a:path>
            </a:pathLst>
          </a:custGeom>
          <a:solidFill>
            <a:srgbClr val="455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0015728" y="3550920"/>
            <a:ext cx="16510" cy="33655"/>
          </a:xfrm>
          <a:custGeom>
            <a:avLst/>
            <a:gdLst/>
            <a:ahLst/>
            <a:cxnLst/>
            <a:rect l="l" t="t" r="r" b="b"/>
            <a:pathLst>
              <a:path w="16509" h="33654">
                <a:moveTo>
                  <a:pt x="13236" y="32815"/>
                </a:moveTo>
                <a:lnTo>
                  <a:pt x="13970" y="33401"/>
                </a:lnTo>
                <a:lnTo>
                  <a:pt x="16256" y="32893"/>
                </a:lnTo>
                <a:lnTo>
                  <a:pt x="13970" y="32893"/>
                </a:lnTo>
                <a:lnTo>
                  <a:pt x="13236" y="32815"/>
                </a:lnTo>
                <a:close/>
              </a:path>
              <a:path w="16509" h="33654">
                <a:moveTo>
                  <a:pt x="3947" y="25403"/>
                </a:moveTo>
                <a:lnTo>
                  <a:pt x="13236" y="32815"/>
                </a:lnTo>
                <a:lnTo>
                  <a:pt x="3947" y="25403"/>
                </a:lnTo>
                <a:close/>
              </a:path>
              <a:path w="16509" h="33654">
                <a:moveTo>
                  <a:pt x="820" y="15931"/>
                </a:moveTo>
                <a:lnTo>
                  <a:pt x="0" y="18415"/>
                </a:lnTo>
                <a:lnTo>
                  <a:pt x="1270" y="23241"/>
                </a:lnTo>
                <a:lnTo>
                  <a:pt x="1397" y="23368"/>
                </a:lnTo>
                <a:lnTo>
                  <a:pt x="3947" y="25403"/>
                </a:lnTo>
                <a:lnTo>
                  <a:pt x="820" y="15931"/>
                </a:lnTo>
                <a:close/>
              </a:path>
              <a:path w="16509" h="33654">
                <a:moveTo>
                  <a:pt x="4069" y="6092"/>
                </a:moveTo>
                <a:lnTo>
                  <a:pt x="3937" y="6350"/>
                </a:lnTo>
                <a:lnTo>
                  <a:pt x="2413" y="8763"/>
                </a:lnTo>
                <a:lnTo>
                  <a:pt x="1778" y="10160"/>
                </a:lnTo>
                <a:lnTo>
                  <a:pt x="508" y="14986"/>
                </a:lnTo>
                <a:lnTo>
                  <a:pt x="820" y="15931"/>
                </a:lnTo>
                <a:lnTo>
                  <a:pt x="4069" y="6092"/>
                </a:lnTo>
                <a:close/>
              </a:path>
              <a:path w="16509" h="33654">
                <a:moveTo>
                  <a:pt x="14097" y="0"/>
                </a:moveTo>
                <a:lnTo>
                  <a:pt x="5715" y="3556"/>
                </a:lnTo>
                <a:lnTo>
                  <a:pt x="4572" y="4572"/>
                </a:lnTo>
                <a:lnTo>
                  <a:pt x="4069" y="6092"/>
                </a:lnTo>
                <a:lnTo>
                  <a:pt x="13970" y="508"/>
                </a:lnTo>
                <a:lnTo>
                  <a:pt x="16510" y="508"/>
                </a:lnTo>
                <a:lnTo>
                  <a:pt x="14097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0029697" y="3569334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4">
                <a:moveTo>
                  <a:pt x="2830" y="13831"/>
                </a:moveTo>
                <a:lnTo>
                  <a:pt x="0" y="14478"/>
                </a:lnTo>
                <a:lnTo>
                  <a:pt x="2285" y="14478"/>
                </a:lnTo>
                <a:lnTo>
                  <a:pt x="2830" y="13831"/>
                </a:lnTo>
                <a:close/>
              </a:path>
              <a:path w="13334" h="14604">
                <a:moveTo>
                  <a:pt x="12845" y="1930"/>
                </a:moveTo>
                <a:lnTo>
                  <a:pt x="2830" y="13831"/>
                </a:lnTo>
                <a:lnTo>
                  <a:pt x="4444" y="13462"/>
                </a:lnTo>
                <a:lnTo>
                  <a:pt x="6349" y="12446"/>
                </a:lnTo>
                <a:lnTo>
                  <a:pt x="10413" y="8763"/>
                </a:lnTo>
                <a:lnTo>
                  <a:pt x="12064" y="5715"/>
                </a:lnTo>
                <a:lnTo>
                  <a:pt x="12191" y="4826"/>
                </a:lnTo>
                <a:lnTo>
                  <a:pt x="12845" y="1930"/>
                </a:lnTo>
                <a:close/>
              </a:path>
              <a:path w="13334" h="14604">
                <a:moveTo>
                  <a:pt x="13207" y="0"/>
                </a:moveTo>
                <a:lnTo>
                  <a:pt x="13080" y="889"/>
                </a:lnTo>
                <a:lnTo>
                  <a:pt x="12845" y="1930"/>
                </a:lnTo>
                <a:lnTo>
                  <a:pt x="13080" y="1651"/>
                </a:lnTo>
                <a:lnTo>
                  <a:pt x="13207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0029825" y="3551428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4" h="15239">
                <a:moveTo>
                  <a:pt x="2413" y="0"/>
                </a:moveTo>
                <a:lnTo>
                  <a:pt x="0" y="0"/>
                </a:lnTo>
                <a:lnTo>
                  <a:pt x="4318" y="1016"/>
                </a:lnTo>
                <a:lnTo>
                  <a:pt x="6223" y="2032"/>
                </a:lnTo>
                <a:lnTo>
                  <a:pt x="12954" y="13970"/>
                </a:lnTo>
                <a:lnTo>
                  <a:pt x="13081" y="14859"/>
                </a:lnTo>
                <a:lnTo>
                  <a:pt x="13081" y="12827"/>
                </a:lnTo>
                <a:lnTo>
                  <a:pt x="11811" y="6096"/>
                </a:lnTo>
                <a:lnTo>
                  <a:pt x="7620" y="1397"/>
                </a:lnTo>
                <a:lnTo>
                  <a:pt x="2413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0003535" y="3788664"/>
            <a:ext cx="48768" cy="731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022967" y="3859657"/>
            <a:ext cx="13335" cy="1905"/>
          </a:xfrm>
          <a:custGeom>
            <a:avLst/>
            <a:gdLst/>
            <a:ahLst/>
            <a:cxnLst/>
            <a:rect l="l" t="t" r="r" b="b"/>
            <a:pathLst>
              <a:path w="13334" h="1904">
                <a:moveTo>
                  <a:pt x="8000" y="0"/>
                </a:moveTo>
                <a:lnTo>
                  <a:pt x="4825" y="0"/>
                </a:lnTo>
                <a:lnTo>
                  <a:pt x="3301" y="381"/>
                </a:lnTo>
                <a:lnTo>
                  <a:pt x="1777" y="889"/>
                </a:lnTo>
                <a:lnTo>
                  <a:pt x="1142" y="1016"/>
                </a:lnTo>
                <a:lnTo>
                  <a:pt x="507" y="1270"/>
                </a:lnTo>
                <a:lnTo>
                  <a:pt x="0" y="1651"/>
                </a:lnTo>
                <a:lnTo>
                  <a:pt x="0" y="1905"/>
                </a:lnTo>
                <a:lnTo>
                  <a:pt x="2793" y="762"/>
                </a:lnTo>
                <a:lnTo>
                  <a:pt x="8635" y="635"/>
                </a:lnTo>
                <a:lnTo>
                  <a:pt x="10871" y="635"/>
                </a:lnTo>
                <a:lnTo>
                  <a:pt x="9651" y="127"/>
                </a:lnTo>
                <a:lnTo>
                  <a:pt x="8000" y="0"/>
                </a:lnTo>
                <a:close/>
              </a:path>
              <a:path w="13334" h="1904">
                <a:moveTo>
                  <a:pt x="10871" y="635"/>
                </a:moveTo>
                <a:lnTo>
                  <a:pt x="8635" y="635"/>
                </a:lnTo>
                <a:lnTo>
                  <a:pt x="10794" y="1016"/>
                </a:lnTo>
                <a:lnTo>
                  <a:pt x="12953" y="1651"/>
                </a:lnTo>
                <a:lnTo>
                  <a:pt x="12445" y="1270"/>
                </a:lnTo>
                <a:lnTo>
                  <a:pt x="11810" y="889"/>
                </a:lnTo>
                <a:lnTo>
                  <a:pt x="11175" y="762"/>
                </a:lnTo>
                <a:lnTo>
                  <a:pt x="10871" y="635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0017125" y="3888866"/>
            <a:ext cx="26034" cy="12065"/>
          </a:xfrm>
          <a:custGeom>
            <a:avLst/>
            <a:gdLst/>
            <a:ahLst/>
            <a:cxnLst/>
            <a:rect l="l" t="t" r="r" b="b"/>
            <a:pathLst>
              <a:path w="26034" h="12064">
                <a:moveTo>
                  <a:pt x="26034" y="0"/>
                </a:moveTo>
                <a:lnTo>
                  <a:pt x="10660" y="10946"/>
                </a:lnTo>
                <a:lnTo>
                  <a:pt x="11810" y="11683"/>
                </a:lnTo>
                <a:lnTo>
                  <a:pt x="16001" y="11175"/>
                </a:lnTo>
                <a:lnTo>
                  <a:pt x="25907" y="507"/>
                </a:lnTo>
                <a:lnTo>
                  <a:pt x="26034" y="0"/>
                </a:lnTo>
                <a:close/>
              </a:path>
              <a:path w="26034" h="12064">
                <a:moveTo>
                  <a:pt x="492" y="4425"/>
                </a:moveTo>
                <a:lnTo>
                  <a:pt x="1015" y="5079"/>
                </a:lnTo>
                <a:lnTo>
                  <a:pt x="2158" y="6349"/>
                </a:lnTo>
                <a:lnTo>
                  <a:pt x="6476" y="10159"/>
                </a:lnTo>
                <a:lnTo>
                  <a:pt x="10159" y="11302"/>
                </a:lnTo>
                <a:lnTo>
                  <a:pt x="10660" y="10946"/>
                </a:lnTo>
                <a:lnTo>
                  <a:pt x="492" y="4425"/>
                </a:lnTo>
                <a:close/>
              </a:path>
              <a:path w="26034" h="12064">
                <a:moveTo>
                  <a:pt x="0" y="3809"/>
                </a:moveTo>
                <a:lnTo>
                  <a:pt x="126" y="4190"/>
                </a:lnTo>
                <a:lnTo>
                  <a:pt x="492" y="4425"/>
                </a:lnTo>
                <a:lnTo>
                  <a:pt x="0" y="3809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0005568" y="3831335"/>
            <a:ext cx="47625" cy="635"/>
          </a:xfrm>
          <a:custGeom>
            <a:avLst/>
            <a:gdLst/>
            <a:ahLst/>
            <a:cxnLst/>
            <a:rect l="l" t="t" r="r" b="b"/>
            <a:pathLst>
              <a:path w="47625" h="635">
                <a:moveTo>
                  <a:pt x="0" y="317"/>
                </a:moveTo>
                <a:lnTo>
                  <a:pt x="47498" y="317"/>
                </a:lnTo>
              </a:path>
            </a:pathLst>
          </a:custGeom>
          <a:ln w="3175">
            <a:solidFill>
              <a:srgbClr val="243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987660" y="3926776"/>
            <a:ext cx="84455" cy="0"/>
          </a:xfrm>
          <a:custGeom>
            <a:avLst/>
            <a:gdLst/>
            <a:ahLst/>
            <a:cxnLst/>
            <a:rect l="l" t="t" r="r" b="b"/>
            <a:pathLst>
              <a:path w="84454">
                <a:moveTo>
                  <a:pt x="0" y="0"/>
                </a:moveTo>
                <a:lnTo>
                  <a:pt x="84074" y="0"/>
                </a:lnTo>
              </a:path>
            </a:pathLst>
          </a:custGeom>
          <a:ln w="3175">
            <a:solidFill>
              <a:srgbClr val="243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912095" y="3550920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5" h="24764">
                <a:moveTo>
                  <a:pt x="6096" y="0"/>
                </a:moveTo>
                <a:lnTo>
                  <a:pt x="1651" y="4064"/>
                </a:lnTo>
                <a:lnTo>
                  <a:pt x="0" y="16129"/>
                </a:lnTo>
                <a:lnTo>
                  <a:pt x="2921" y="21971"/>
                </a:lnTo>
                <a:lnTo>
                  <a:pt x="12065" y="24257"/>
                </a:lnTo>
                <a:lnTo>
                  <a:pt x="16383" y="20320"/>
                </a:lnTo>
                <a:lnTo>
                  <a:pt x="18034" y="8128"/>
                </a:lnTo>
                <a:lnTo>
                  <a:pt x="15113" y="2286"/>
                </a:lnTo>
                <a:lnTo>
                  <a:pt x="6096" y="0"/>
                </a:lnTo>
                <a:close/>
              </a:path>
            </a:pathLst>
          </a:custGeom>
          <a:solidFill>
            <a:srgbClr val="455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912095" y="3550920"/>
            <a:ext cx="12065" cy="24765"/>
          </a:xfrm>
          <a:custGeom>
            <a:avLst/>
            <a:gdLst/>
            <a:ahLst/>
            <a:cxnLst/>
            <a:rect l="l" t="t" r="r" b="b"/>
            <a:pathLst>
              <a:path w="12065" h="24764">
                <a:moveTo>
                  <a:pt x="10169" y="24171"/>
                </a:moveTo>
                <a:lnTo>
                  <a:pt x="9525" y="24257"/>
                </a:lnTo>
                <a:lnTo>
                  <a:pt x="10287" y="24257"/>
                </a:lnTo>
                <a:close/>
              </a:path>
              <a:path w="12065" h="24764">
                <a:moveTo>
                  <a:pt x="9382" y="23593"/>
                </a:moveTo>
                <a:lnTo>
                  <a:pt x="10169" y="24171"/>
                </a:lnTo>
                <a:lnTo>
                  <a:pt x="11430" y="24003"/>
                </a:lnTo>
                <a:lnTo>
                  <a:pt x="9382" y="23593"/>
                </a:lnTo>
                <a:close/>
              </a:path>
              <a:path w="12065" h="24764">
                <a:moveTo>
                  <a:pt x="2065" y="18227"/>
                </a:moveTo>
                <a:lnTo>
                  <a:pt x="9382" y="23593"/>
                </a:lnTo>
                <a:lnTo>
                  <a:pt x="2065" y="18227"/>
                </a:lnTo>
                <a:close/>
              </a:path>
              <a:path w="12065" h="24764">
                <a:moveTo>
                  <a:pt x="10795" y="0"/>
                </a:moveTo>
                <a:lnTo>
                  <a:pt x="0" y="12065"/>
                </a:lnTo>
                <a:lnTo>
                  <a:pt x="762" y="17272"/>
                </a:lnTo>
                <a:lnTo>
                  <a:pt x="2065" y="18227"/>
                </a:lnTo>
                <a:lnTo>
                  <a:pt x="1397" y="17399"/>
                </a:lnTo>
                <a:lnTo>
                  <a:pt x="1270" y="17272"/>
                </a:lnTo>
                <a:lnTo>
                  <a:pt x="508" y="12065"/>
                </a:lnTo>
                <a:lnTo>
                  <a:pt x="2032" y="7620"/>
                </a:lnTo>
                <a:lnTo>
                  <a:pt x="2413" y="6604"/>
                </a:lnTo>
                <a:lnTo>
                  <a:pt x="10795" y="508"/>
                </a:lnTo>
                <a:lnTo>
                  <a:pt x="11684" y="508"/>
                </a:lnTo>
                <a:lnTo>
                  <a:pt x="10795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923526" y="3572636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4318" y="0"/>
                </a:moveTo>
                <a:lnTo>
                  <a:pt x="0" y="2286"/>
                </a:lnTo>
                <a:lnTo>
                  <a:pt x="1651" y="2540"/>
                </a:lnTo>
                <a:lnTo>
                  <a:pt x="4318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927843" y="357225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90"/>
                </a:moveTo>
                <a:lnTo>
                  <a:pt x="380" y="190"/>
                </a:lnTo>
              </a:path>
            </a:pathLst>
          </a:custGeom>
          <a:ln w="3175">
            <a:solidFill>
              <a:srgbClr val="243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928352" y="3569715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1270" y="0"/>
                </a:moveTo>
                <a:lnTo>
                  <a:pt x="0" y="2286"/>
                </a:lnTo>
                <a:lnTo>
                  <a:pt x="1143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929621" y="3561969"/>
            <a:ext cx="1270" cy="8255"/>
          </a:xfrm>
          <a:custGeom>
            <a:avLst/>
            <a:gdLst/>
            <a:ahLst/>
            <a:cxnLst/>
            <a:rect l="l" t="t" r="r" b="b"/>
            <a:pathLst>
              <a:path w="1270" h="8254">
                <a:moveTo>
                  <a:pt x="0" y="3873"/>
                </a:moveTo>
                <a:lnTo>
                  <a:pt x="761" y="3873"/>
                </a:lnTo>
              </a:path>
            </a:pathLst>
          </a:custGeom>
          <a:ln w="9017">
            <a:solidFill>
              <a:srgbClr val="243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9922891" y="3551428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889" y="0"/>
                </a:moveTo>
                <a:lnTo>
                  <a:pt x="0" y="0"/>
                </a:lnTo>
                <a:lnTo>
                  <a:pt x="4318" y="2794"/>
                </a:lnTo>
                <a:lnTo>
                  <a:pt x="5715" y="4572"/>
                </a:lnTo>
                <a:lnTo>
                  <a:pt x="7112" y="8636"/>
                </a:lnTo>
                <a:lnTo>
                  <a:pt x="6985" y="7620"/>
                </a:lnTo>
                <a:lnTo>
                  <a:pt x="5969" y="4445"/>
                </a:lnTo>
                <a:lnTo>
                  <a:pt x="4445" y="2413"/>
                </a:lnTo>
                <a:lnTo>
                  <a:pt x="889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0134600" y="3557015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4" h="27304">
                <a:moveTo>
                  <a:pt x="11429" y="0"/>
                </a:moveTo>
                <a:lnTo>
                  <a:pt x="5714" y="1397"/>
                </a:lnTo>
                <a:lnTo>
                  <a:pt x="0" y="12319"/>
                </a:lnTo>
                <a:lnTo>
                  <a:pt x="1015" y="19812"/>
                </a:lnTo>
                <a:lnTo>
                  <a:pt x="9397" y="27178"/>
                </a:lnTo>
                <a:lnTo>
                  <a:pt x="15112" y="25780"/>
                </a:lnTo>
                <a:lnTo>
                  <a:pt x="20827" y="14859"/>
                </a:lnTo>
                <a:lnTo>
                  <a:pt x="19684" y="7493"/>
                </a:lnTo>
                <a:lnTo>
                  <a:pt x="15620" y="3682"/>
                </a:lnTo>
                <a:lnTo>
                  <a:pt x="11429" y="0"/>
                </a:lnTo>
                <a:close/>
              </a:path>
            </a:pathLst>
          </a:custGeom>
          <a:solidFill>
            <a:srgbClr val="455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0142728" y="3569080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13080" y="0"/>
                </a:moveTo>
                <a:lnTo>
                  <a:pt x="12953" y="762"/>
                </a:lnTo>
                <a:lnTo>
                  <a:pt x="12826" y="3429"/>
                </a:lnTo>
                <a:lnTo>
                  <a:pt x="12191" y="5207"/>
                </a:lnTo>
                <a:lnTo>
                  <a:pt x="3301" y="11557"/>
                </a:lnTo>
                <a:lnTo>
                  <a:pt x="0" y="11557"/>
                </a:lnTo>
                <a:lnTo>
                  <a:pt x="1777" y="11938"/>
                </a:lnTo>
                <a:lnTo>
                  <a:pt x="3428" y="12192"/>
                </a:lnTo>
                <a:lnTo>
                  <a:pt x="5206" y="11938"/>
                </a:lnTo>
                <a:lnTo>
                  <a:pt x="8254" y="10541"/>
                </a:lnTo>
                <a:lnTo>
                  <a:pt x="9651" y="9398"/>
                </a:lnTo>
                <a:lnTo>
                  <a:pt x="12318" y="5969"/>
                </a:lnTo>
                <a:lnTo>
                  <a:pt x="13080" y="3429"/>
                </a:lnTo>
                <a:lnTo>
                  <a:pt x="13080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0134600" y="3557015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4" h="24129">
                <a:moveTo>
                  <a:pt x="839" y="11259"/>
                </a:moveTo>
                <a:lnTo>
                  <a:pt x="7874" y="23622"/>
                </a:lnTo>
                <a:lnTo>
                  <a:pt x="11430" y="23622"/>
                </a:lnTo>
                <a:lnTo>
                  <a:pt x="8763" y="23241"/>
                </a:lnTo>
                <a:lnTo>
                  <a:pt x="7874" y="22860"/>
                </a:lnTo>
                <a:lnTo>
                  <a:pt x="508" y="12065"/>
                </a:lnTo>
                <a:lnTo>
                  <a:pt x="839" y="11259"/>
                </a:lnTo>
                <a:close/>
              </a:path>
              <a:path w="14604" h="24129">
                <a:moveTo>
                  <a:pt x="11381" y="1143"/>
                </a:moveTo>
                <a:lnTo>
                  <a:pt x="9271" y="1143"/>
                </a:lnTo>
                <a:lnTo>
                  <a:pt x="7620" y="1651"/>
                </a:lnTo>
                <a:lnTo>
                  <a:pt x="4445" y="3937"/>
                </a:lnTo>
                <a:lnTo>
                  <a:pt x="3175" y="5588"/>
                </a:lnTo>
                <a:lnTo>
                  <a:pt x="839" y="11259"/>
                </a:lnTo>
                <a:lnTo>
                  <a:pt x="11381" y="1143"/>
                </a:lnTo>
                <a:close/>
              </a:path>
              <a:path w="14604" h="24129">
                <a:moveTo>
                  <a:pt x="12573" y="0"/>
                </a:moveTo>
                <a:lnTo>
                  <a:pt x="11381" y="1143"/>
                </a:lnTo>
                <a:lnTo>
                  <a:pt x="14605" y="1143"/>
                </a:lnTo>
                <a:lnTo>
                  <a:pt x="12573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0147427" y="3558159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4">
                <a:moveTo>
                  <a:pt x="1777" y="0"/>
                </a:moveTo>
                <a:lnTo>
                  <a:pt x="0" y="0"/>
                </a:lnTo>
                <a:lnTo>
                  <a:pt x="1269" y="254"/>
                </a:lnTo>
                <a:lnTo>
                  <a:pt x="4698" y="2159"/>
                </a:lnTo>
                <a:lnTo>
                  <a:pt x="6349" y="3937"/>
                </a:lnTo>
                <a:lnTo>
                  <a:pt x="8000" y="8001"/>
                </a:lnTo>
                <a:lnTo>
                  <a:pt x="8000" y="6985"/>
                </a:lnTo>
                <a:lnTo>
                  <a:pt x="7619" y="6096"/>
                </a:lnTo>
                <a:lnTo>
                  <a:pt x="6984" y="4445"/>
                </a:lnTo>
                <a:lnTo>
                  <a:pt x="6603" y="3682"/>
                </a:lnTo>
                <a:lnTo>
                  <a:pt x="4952" y="1778"/>
                </a:lnTo>
                <a:lnTo>
                  <a:pt x="1777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1605386" y="3616833"/>
            <a:ext cx="283210" cy="285750"/>
          </a:xfrm>
          <a:custGeom>
            <a:avLst/>
            <a:gdLst/>
            <a:ahLst/>
            <a:cxnLst/>
            <a:rect l="l" t="t" r="r" b="b"/>
            <a:pathLst>
              <a:path w="283209" h="285750">
                <a:moveTo>
                  <a:pt x="141477" y="0"/>
                </a:moveTo>
                <a:lnTo>
                  <a:pt x="96773" y="7366"/>
                </a:lnTo>
                <a:lnTo>
                  <a:pt x="57911" y="27686"/>
                </a:lnTo>
                <a:lnTo>
                  <a:pt x="27304" y="58547"/>
                </a:lnTo>
                <a:lnTo>
                  <a:pt x="7238" y="97663"/>
                </a:lnTo>
                <a:lnTo>
                  <a:pt x="0" y="142748"/>
                </a:lnTo>
                <a:lnTo>
                  <a:pt x="7238" y="187833"/>
                </a:lnTo>
                <a:lnTo>
                  <a:pt x="27304" y="226949"/>
                </a:lnTo>
                <a:lnTo>
                  <a:pt x="57911" y="257937"/>
                </a:lnTo>
                <a:lnTo>
                  <a:pt x="96773" y="278130"/>
                </a:lnTo>
                <a:lnTo>
                  <a:pt x="141477" y="285496"/>
                </a:lnTo>
                <a:lnTo>
                  <a:pt x="186181" y="278130"/>
                </a:lnTo>
                <a:lnTo>
                  <a:pt x="214248" y="263525"/>
                </a:lnTo>
                <a:lnTo>
                  <a:pt x="141477" y="263525"/>
                </a:lnTo>
                <a:lnTo>
                  <a:pt x="94868" y="254000"/>
                </a:lnTo>
                <a:lnTo>
                  <a:pt x="56895" y="228092"/>
                </a:lnTo>
                <a:lnTo>
                  <a:pt x="31114" y="189738"/>
                </a:lnTo>
                <a:lnTo>
                  <a:pt x="21716" y="142748"/>
                </a:lnTo>
                <a:lnTo>
                  <a:pt x="31114" y="95758"/>
                </a:lnTo>
                <a:lnTo>
                  <a:pt x="56895" y="57404"/>
                </a:lnTo>
                <a:lnTo>
                  <a:pt x="94868" y="31496"/>
                </a:lnTo>
                <a:lnTo>
                  <a:pt x="141477" y="21971"/>
                </a:lnTo>
                <a:lnTo>
                  <a:pt x="214248" y="21971"/>
                </a:lnTo>
                <a:lnTo>
                  <a:pt x="186181" y="7366"/>
                </a:lnTo>
                <a:lnTo>
                  <a:pt x="141477" y="0"/>
                </a:lnTo>
                <a:close/>
              </a:path>
              <a:path w="283209" h="285750">
                <a:moveTo>
                  <a:pt x="261238" y="69342"/>
                </a:moveTo>
                <a:lnTo>
                  <a:pt x="261238" y="142748"/>
                </a:lnTo>
                <a:lnTo>
                  <a:pt x="251840" y="189738"/>
                </a:lnTo>
                <a:lnTo>
                  <a:pt x="226186" y="228092"/>
                </a:lnTo>
                <a:lnTo>
                  <a:pt x="188086" y="254000"/>
                </a:lnTo>
                <a:lnTo>
                  <a:pt x="141477" y="263525"/>
                </a:lnTo>
                <a:lnTo>
                  <a:pt x="214248" y="263525"/>
                </a:lnTo>
                <a:lnTo>
                  <a:pt x="225043" y="257937"/>
                </a:lnTo>
                <a:lnTo>
                  <a:pt x="255650" y="226949"/>
                </a:lnTo>
                <a:lnTo>
                  <a:pt x="275843" y="187833"/>
                </a:lnTo>
                <a:lnTo>
                  <a:pt x="283082" y="142748"/>
                </a:lnTo>
                <a:lnTo>
                  <a:pt x="275843" y="97663"/>
                </a:lnTo>
                <a:lnTo>
                  <a:pt x="261238" y="69342"/>
                </a:lnTo>
                <a:close/>
              </a:path>
              <a:path w="283209" h="285750">
                <a:moveTo>
                  <a:pt x="214248" y="21971"/>
                </a:moveTo>
                <a:lnTo>
                  <a:pt x="141477" y="21971"/>
                </a:lnTo>
                <a:lnTo>
                  <a:pt x="188086" y="31496"/>
                </a:lnTo>
                <a:lnTo>
                  <a:pt x="226186" y="57404"/>
                </a:lnTo>
                <a:lnTo>
                  <a:pt x="251840" y="95758"/>
                </a:lnTo>
                <a:lnTo>
                  <a:pt x="261238" y="142748"/>
                </a:lnTo>
                <a:lnTo>
                  <a:pt x="261238" y="69342"/>
                </a:lnTo>
                <a:lnTo>
                  <a:pt x="255650" y="58547"/>
                </a:lnTo>
                <a:lnTo>
                  <a:pt x="225043" y="27686"/>
                </a:lnTo>
                <a:lnTo>
                  <a:pt x="214248" y="21971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1561064" y="3572255"/>
            <a:ext cx="372110" cy="374650"/>
          </a:xfrm>
          <a:custGeom>
            <a:avLst/>
            <a:gdLst/>
            <a:ahLst/>
            <a:cxnLst/>
            <a:rect l="l" t="t" r="r" b="b"/>
            <a:pathLst>
              <a:path w="372109" h="374650">
                <a:moveTo>
                  <a:pt x="185800" y="0"/>
                </a:moveTo>
                <a:lnTo>
                  <a:pt x="136524" y="6731"/>
                </a:lnTo>
                <a:lnTo>
                  <a:pt x="92201" y="25654"/>
                </a:lnTo>
                <a:lnTo>
                  <a:pt x="54482" y="54991"/>
                </a:lnTo>
                <a:lnTo>
                  <a:pt x="25399" y="92964"/>
                </a:lnTo>
                <a:lnTo>
                  <a:pt x="6603" y="137668"/>
                </a:lnTo>
                <a:lnTo>
                  <a:pt x="0" y="187325"/>
                </a:lnTo>
                <a:lnTo>
                  <a:pt x="6603" y="236982"/>
                </a:lnTo>
                <a:lnTo>
                  <a:pt x="25399" y="281686"/>
                </a:lnTo>
                <a:lnTo>
                  <a:pt x="54482" y="319659"/>
                </a:lnTo>
                <a:lnTo>
                  <a:pt x="92201" y="348996"/>
                </a:lnTo>
                <a:lnTo>
                  <a:pt x="136524" y="367919"/>
                </a:lnTo>
                <a:lnTo>
                  <a:pt x="185800" y="374650"/>
                </a:lnTo>
                <a:lnTo>
                  <a:pt x="235076" y="367919"/>
                </a:lnTo>
                <a:lnTo>
                  <a:pt x="270890" y="352679"/>
                </a:lnTo>
                <a:lnTo>
                  <a:pt x="185800" y="352679"/>
                </a:lnTo>
                <a:lnTo>
                  <a:pt x="142239" y="346837"/>
                </a:lnTo>
                <a:lnTo>
                  <a:pt x="103123" y="330073"/>
                </a:lnTo>
                <a:lnTo>
                  <a:pt x="69849" y="304165"/>
                </a:lnTo>
                <a:lnTo>
                  <a:pt x="44195" y="270764"/>
                </a:lnTo>
                <a:lnTo>
                  <a:pt x="27685" y="231267"/>
                </a:lnTo>
                <a:lnTo>
                  <a:pt x="21716" y="187325"/>
                </a:lnTo>
                <a:lnTo>
                  <a:pt x="27685" y="143383"/>
                </a:lnTo>
                <a:lnTo>
                  <a:pt x="44195" y="103886"/>
                </a:lnTo>
                <a:lnTo>
                  <a:pt x="69849" y="70485"/>
                </a:lnTo>
                <a:lnTo>
                  <a:pt x="103123" y="44577"/>
                </a:lnTo>
                <a:lnTo>
                  <a:pt x="142239" y="27813"/>
                </a:lnTo>
                <a:lnTo>
                  <a:pt x="185800" y="21971"/>
                </a:lnTo>
                <a:lnTo>
                  <a:pt x="270763" y="21971"/>
                </a:lnTo>
                <a:lnTo>
                  <a:pt x="235076" y="6731"/>
                </a:lnTo>
                <a:lnTo>
                  <a:pt x="185800" y="0"/>
                </a:lnTo>
                <a:close/>
              </a:path>
              <a:path w="372109" h="374650">
                <a:moveTo>
                  <a:pt x="349884" y="101600"/>
                </a:moveTo>
                <a:lnTo>
                  <a:pt x="349884" y="187325"/>
                </a:lnTo>
                <a:lnTo>
                  <a:pt x="344042" y="231267"/>
                </a:lnTo>
                <a:lnTo>
                  <a:pt x="327405" y="270764"/>
                </a:lnTo>
                <a:lnTo>
                  <a:pt x="301751" y="304165"/>
                </a:lnTo>
                <a:lnTo>
                  <a:pt x="268604" y="330073"/>
                </a:lnTo>
                <a:lnTo>
                  <a:pt x="229361" y="346837"/>
                </a:lnTo>
                <a:lnTo>
                  <a:pt x="185800" y="352679"/>
                </a:lnTo>
                <a:lnTo>
                  <a:pt x="270890" y="352679"/>
                </a:lnTo>
                <a:lnTo>
                  <a:pt x="317118" y="319659"/>
                </a:lnTo>
                <a:lnTo>
                  <a:pt x="346201" y="281686"/>
                </a:lnTo>
                <a:lnTo>
                  <a:pt x="364997" y="236982"/>
                </a:lnTo>
                <a:lnTo>
                  <a:pt x="371601" y="187325"/>
                </a:lnTo>
                <a:lnTo>
                  <a:pt x="364997" y="137668"/>
                </a:lnTo>
                <a:lnTo>
                  <a:pt x="349884" y="101600"/>
                </a:lnTo>
                <a:close/>
              </a:path>
              <a:path w="372109" h="374650">
                <a:moveTo>
                  <a:pt x="270763" y="21971"/>
                </a:moveTo>
                <a:lnTo>
                  <a:pt x="185800" y="21971"/>
                </a:lnTo>
                <a:lnTo>
                  <a:pt x="229361" y="27813"/>
                </a:lnTo>
                <a:lnTo>
                  <a:pt x="268604" y="44577"/>
                </a:lnTo>
                <a:lnTo>
                  <a:pt x="301751" y="70485"/>
                </a:lnTo>
                <a:lnTo>
                  <a:pt x="327405" y="103886"/>
                </a:lnTo>
                <a:lnTo>
                  <a:pt x="344042" y="143383"/>
                </a:lnTo>
                <a:lnTo>
                  <a:pt x="349884" y="187325"/>
                </a:lnTo>
                <a:lnTo>
                  <a:pt x="349884" y="101600"/>
                </a:lnTo>
                <a:lnTo>
                  <a:pt x="346201" y="92964"/>
                </a:lnTo>
                <a:lnTo>
                  <a:pt x="317118" y="54991"/>
                </a:lnTo>
                <a:lnTo>
                  <a:pt x="279526" y="25654"/>
                </a:lnTo>
                <a:lnTo>
                  <a:pt x="270763" y="21971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1692128" y="3660647"/>
            <a:ext cx="109727" cy="19811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1597640" y="5897879"/>
            <a:ext cx="79248" cy="14630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1384280" y="5550408"/>
            <a:ext cx="506095" cy="381000"/>
          </a:xfrm>
          <a:custGeom>
            <a:avLst/>
            <a:gdLst/>
            <a:ahLst/>
            <a:cxnLst/>
            <a:rect l="l" t="t" r="r" b="b"/>
            <a:pathLst>
              <a:path w="506095" h="381000">
                <a:moveTo>
                  <a:pt x="505841" y="0"/>
                </a:moveTo>
                <a:lnTo>
                  <a:pt x="0" y="0"/>
                </a:lnTo>
                <a:lnTo>
                  <a:pt x="0" y="373087"/>
                </a:lnTo>
                <a:lnTo>
                  <a:pt x="7874" y="380898"/>
                </a:lnTo>
                <a:lnTo>
                  <a:pt x="497967" y="380898"/>
                </a:lnTo>
                <a:lnTo>
                  <a:pt x="503936" y="374992"/>
                </a:lnTo>
                <a:lnTo>
                  <a:pt x="11176" y="374992"/>
                </a:lnTo>
                <a:lnTo>
                  <a:pt x="5969" y="369823"/>
                </a:lnTo>
                <a:lnTo>
                  <a:pt x="5969" y="5841"/>
                </a:lnTo>
                <a:lnTo>
                  <a:pt x="505841" y="5841"/>
                </a:lnTo>
                <a:lnTo>
                  <a:pt x="505841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1884532" y="5556250"/>
            <a:ext cx="0" cy="369570"/>
          </a:xfrm>
          <a:custGeom>
            <a:avLst/>
            <a:gdLst/>
            <a:ahLst/>
            <a:cxnLst/>
            <a:rect l="l" t="t" r="r" b="b"/>
            <a:pathLst>
              <a:path h="369570">
                <a:moveTo>
                  <a:pt x="0" y="0"/>
                </a:moveTo>
                <a:lnTo>
                  <a:pt x="0" y="369150"/>
                </a:lnTo>
              </a:path>
            </a:pathLst>
          </a:custGeom>
          <a:ln w="12445">
            <a:solidFill>
              <a:srgbClr val="6E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1384280" y="5550408"/>
            <a:ext cx="506095" cy="381000"/>
          </a:xfrm>
          <a:custGeom>
            <a:avLst/>
            <a:gdLst/>
            <a:ahLst/>
            <a:cxnLst/>
            <a:rect l="l" t="t" r="r" b="b"/>
            <a:pathLst>
              <a:path w="506095" h="381000">
                <a:moveTo>
                  <a:pt x="8382" y="0"/>
                </a:moveTo>
                <a:lnTo>
                  <a:pt x="0" y="0"/>
                </a:lnTo>
                <a:lnTo>
                  <a:pt x="0" y="373087"/>
                </a:lnTo>
                <a:lnTo>
                  <a:pt x="7874" y="380898"/>
                </a:lnTo>
                <a:lnTo>
                  <a:pt x="497967" y="380898"/>
                </a:lnTo>
                <a:lnTo>
                  <a:pt x="503920" y="374992"/>
                </a:lnTo>
                <a:lnTo>
                  <a:pt x="11176" y="374992"/>
                </a:lnTo>
                <a:lnTo>
                  <a:pt x="10922" y="374802"/>
                </a:lnTo>
                <a:lnTo>
                  <a:pt x="494919" y="374802"/>
                </a:lnTo>
                <a:lnTo>
                  <a:pt x="494919" y="372275"/>
                </a:lnTo>
                <a:lnTo>
                  <a:pt x="8382" y="372275"/>
                </a:lnTo>
                <a:lnTo>
                  <a:pt x="5969" y="369823"/>
                </a:lnTo>
                <a:lnTo>
                  <a:pt x="8382" y="369747"/>
                </a:lnTo>
                <a:lnTo>
                  <a:pt x="8382" y="0"/>
                </a:lnTo>
                <a:close/>
              </a:path>
              <a:path w="506095" h="381000">
                <a:moveTo>
                  <a:pt x="499872" y="0"/>
                </a:moveTo>
                <a:lnTo>
                  <a:pt x="494919" y="0"/>
                </a:lnTo>
                <a:lnTo>
                  <a:pt x="494919" y="374802"/>
                </a:lnTo>
                <a:lnTo>
                  <a:pt x="494665" y="374992"/>
                </a:lnTo>
                <a:lnTo>
                  <a:pt x="503920" y="374992"/>
                </a:lnTo>
                <a:lnTo>
                  <a:pt x="505841" y="373087"/>
                </a:lnTo>
                <a:lnTo>
                  <a:pt x="505841" y="372287"/>
                </a:lnTo>
                <a:lnTo>
                  <a:pt x="497459" y="372287"/>
                </a:lnTo>
                <a:lnTo>
                  <a:pt x="497459" y="369747"/>
                </a:lnTo>
                <a:lnTo>
                  <a:pt x="499872" y="369747"/>
                </a:lnTo>
                <a:lnTo>
                  <a:pt x="499872" y="0"/>
                </a:lnTo>
                <a:close/>
              </a:path>
              <a:path w="506095" h="381000">
                <a:moveTo>
                  <a:pt x="505841" y="0"/>
                </a:moveTo>
                <a:lnTo>
                  <a:pt x="499872" y="0"/>
                </a:lnTo>
                <a:lnTo>
                  <a:pt x="499799" y="369823"/>
                </a:lnTo>
                <a:lnTo>
                  <a:pt x="497459" y="372287"/>
                </a:lnTo>
                <a:lnTo>
                  <a:pt x="505841" y="372287"/>
                </a:lnTo>
                <a:lnTo>
                  <a:pt x="505841" y="0"/>
                </a:lnTo>
                <a:close/>
              </a:path>
              <a:path w="506095" h="381000">
                <a:moveTo>
                  <a:pt x="494919" y="0"/>
                </a:moveTo>
                <a:lnTo>
                  <a:pt x="8382" y="0"/>
                </a:lnTo>
                <a:lnTo>
                  <a:pt x="8382" y="372275"/>
                </a:lnTo>
                <a:lnTo>
                  <a:pt x="494919" y="372275"/>
                </a:lnTo>
                <a:lnTo>
                  <a:pt x="4949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1390376" y="5551932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5">
                <a:moveTo>
                  <a:pt x="0" y="0"/>
                </a:moveTo>
                <a:lnTo>
                  <a:pt x="493217" y="0"/>
                </a:lnTo>
              </a:path>
            </a:pathLst>
          </a:custGeom>
          <a:ln w="16510">
            <a:solidFill>
              <a:srgbClr val="6E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1372088" y="5548712"/>
            <a:ext cx="530225" cy="0"/>
          </a:xfrm>
          <a:custGeom>
            <a:avLst/>
            <a:gdLst/>
            <a:ahLst/>
            <a:cxnLst/>
            <a:rect l="l" t="t" r="r" b="b"/>
            <a:pathLst>
              <a:path w="530225">
                <a:moveTo>
                  <a:pt x="0" y="0"/>
                </a:moveTo>
                <a:lnTo>
                  <a:pt x="530212" y="0"/>
                </a:lnTo>
              </a:path>
            </a:pathLst>
          </a:custGeom>
          <a:ln w="99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1439143" y="5599176"/>
            <a:ext cx="384175" cy="264795"/>
          </a:xfrm>
          <a:custGeom>
            <a:avLst/>
            <a:gdLst/>
            <a:ahLst/>
            <a:cxnLst/>
            <a:rect l="l" t="t" r="r" b="b"/>
            <a:pathLst>
              <a:path w="384175" h="264795">
                <a:moveTo>
                  <a:pt x="384048" y="0"/>
                </a:moveTo>
                <a:lnTo>
                  <a:pt x="285877" y="150266"/>
                </a:lnTo>
                <a:lnTo>
                  <a:pt x="158115" y="228892"/>
                </a:lnTo>
                <a:lnTo>
                  <a:pt x="47244" y="259054"/>
                </a:lnTo>
                <a:lnTo>
                  <a:pt x="0" y="263956"/>
                </a:lnTo>
                <a:lnTo>
                  <a:pt x="380873" y="264553"/>
                </a:lnTo>
                <a:lnTo>
                  <a:pt x="384048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1454383" y="5611367"/>
            <a:ext cx="350520" cy="240665"/>
          </a:xfrm>
          <a:custGeom>
            <a:avLst/>
            <a:gdLst/>
            <a:ahLst/>
            <a:cxnLst/>
            <a:rect l="l" t="t" r="r" b="b"/>
            <a:pathLst>
              <a:path w="350520" h="240664">
                <a:moveTo>
                  <a:pt x="350393" y="0"/>
                </a:moveTo>
                <a:lnTo>
                  <a:pt x="260858" y="136550"/>
                </a:lnTo>
                <a:lnTo>
                  <a:pt x="144272" y="207987"/>
                </a:lnTo>
                <a:lnTo>
                  <a:pt x="43180" y="235407"/>
                </a:lnTo>
                <a:lnTo>
                  <a:pt x="0" y="239852"/>
                </a:lnTo>
                <a:lnTo>
                  <a:pt x="347472" y="240398"/>
                </a:lnTo>
                <a:lnTo>
                  <a:pt x="350393" y="0"/>
                </a:lnTo>
                <a:close/>
              </a:path>
            </a:pathLst>
          </a:custGeom>
          <a:solidFill>
            <a:srgbClr val="FBF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1430000" y="5599176"/>
            <a:ext cx="405130" cy="280035"/>
          </a:xfrm>
          <a:custGeom>
            <a:avLst/>
            <a:gdLst/>
            <a:ahLst/>
            <a:cxnLst/>
            <a:rect l="l" t="t" r="r" b="b"/>
            <a:pathLst>
              <a:path w="405129" h="280035">
                <a:moveTo>
                  <a:pt x="385571" y="265328"/>
                </a:moveTo>
                <a:lnTo>
                  <a:pt x="382142" y="265328"/>
                </a:lnTo>
                <a:lnTo>
                  <a:pt x="382142" y="279120"/>
                </a:lnTo>
                <a:lnTo>
                  <a:pt x="382904" y="279869"/>
                </a:lnTo>
                <a:lnTo>
                  <a:pt x="384809" y="279869"/>
                </a:lnTo>
                <a:lnTo>
                  <a:pt x="385571" y="279120"/>
                </a:lnTo>
                <a:lnTo>
                  <a:pt x="385571" y="265328"/>
                </a:lnTo>
                <a:close/>
              </a:path>
              <a:path w="405129" h="280035">
                <a:moveTo>
                  <a:pt x="326008" y="265328"/>
                </a:moveTo>
                <a:lnTo>
                  <a:pt x="322579" y="265328"/>
                </a:lnTo>
                <a:lnTo>
                  <a:pt x="322643" y="279120"/>
                </a:lnTo>
                <a:lnTo>
                  <a:pt x="323341" y="279819"/>
                </a:lnTo>
                <a:lnTo>
                  <a:pt x="325246" y="279819"/>
                </a:lnTo>
                <a:lnTo>
                  <a:pt x="325945" y="279120"/>
                </a:lnTo>
                <a:lnTo>
                  <a:pt x="326008" y="265328"/>
                </a:lnTo>
                <a:close/>
              </a:path>
              <a:path w="405129" h="280035">
                <a:moveTo>
                  <a:pt x="266318" y="265328"/>
                </a:moveTo>
                <a:lnTo>
                  <a:pt x="262889" y="265328"/>
                </a:lnTo>
                <a:lnTo>
                  <a:pt x="263016" y="279120"/>
                </a:lnTo>
                <a:lnTo>
                  <a:pt x="263651" y="279755"/>
                </a:lnTo>
                <a:lnTo>
                  <a:pt x="265556" y="279755"/>
                </a:lnTo>
                <a:lnTo>
                  <a:pt x="266191" y="279120"/>
                </a:lnTo>
                <a:lnTo>
                  <a:pt x="266318" y="265328"/>
                </a:lnTo>
                <a:close/>
              </a:path>
              <a:path w="405129" h="280035">
                <a:moveTo>
                  <a:pt x="206755" y="265328"/>
                </a:moveTo>
                <a:lnTo>
                  <a:pt x="203326" y="265328"/>
                </a:lnTo>
                <a:lnTo>
                  <a:pt x="203377" y="278993"/>
                </a:lnTo>
                <a:lnTo>
                  <a:pt x="204088" y="279704"/>
                </a:lnTo>
                <a:lnTo>
                  <a:pt x="205993" y="279704"/>
                </a:lnTo>
                <a:lnTo>
                  <a:pt x="206705" y="278993"/>
                </a:lnTo>
                <a:lnTo>
                  <a:pt x="206755" y="265328"/>
                </a:lnTo>
                <a:close/>
              </a:path>
              <a:path w="405129" h="280035">
                <a:moveTo>
                  <a:pt x="147065" y="265328"/>
                </a:moveTo>
                <a:lnTo>
                  <a:pt x="143763" y="265328"/>
                </a:lnTo>
                <a:lnTo>
                  <a:pt x="143863" y="278993"/>
                </a:lnTo>
                <a:lnTo>
                  <a:pt x="144525" y="279666"/>
                </a:lnTo>
                <a:lnTo>
                  <a:pt x="146303" y="279666"/>
                </a:lnTo>
                <a:lnTo>
                  <a:pt x="146966" y="278993"/>
                </a:lnTo>
                <a:lnTo>
                  <a:pt x="147065" y="265328"/>
                </a:lnTo>
                <a:close/>
              </a:path>
              <a:path w="405129" h="280035">
                <a:moveTo>
                  <a:pt x="87502" y="265328"/>
                </a:moveTo>
                <a:lnTo>
                  <a:pt x="84073" y="265328"/>
                </a:lnTo>
                <a:lnTo>
                  <a:pt x="84123" y="278892"/>
                </a:lnTo>
                <a:lnTo>
                  <a:pt x="84835" y="279615"/>
                </a:lnTo>
                <a:lnTo>
                  <a:pt x="86740" y="279615"/>
                </a:lnTo>
                <a:lnTo>
                  <a:pt x="87453" y="278892"/>
                </a:lnTo>
                <a:lnTo>
                  <a:pt x="87502" y="265328"/>
                </a:lnTo>
                <a:close/>
              </a:path>
              <a:path w="405129" h="280035">
                <a:moveTo>
                  <a:pt x="27939" y="265328"/>
                </a:moveTo>
                <a:lnTo>
                  <a:pt x="24510" y="265328"/>
                </a:lnTo>
                <a:lnTo>
                  <a:pt x="24635" y="278892"/>
                </a:lnTo>
                <a:lnTo>
                  <a:pt x="25272" y="279539"/>
                </a:lnTo>
                <a:lnTo>
                  <a:pt x="27177" y="279539"/>
                </a:lnTo>
                <a:lnTo>
                  <a:pt x="27815" y="278892"/>
                </a:lnTo>
                <a:lnTo>
                  <a:pt x="27939" y="265328"/>
                </a:lnTo>
                <a:close/>
              </a:path>
              <a:path w="405129" h="280035">
                <a:moveTo>
                  <a:pt x="405002" y="264071"/>
                </a:moveTo>
                <a:lnTo>
                  <a:pt x="9397" y="264071"/>
                </a:lnTo>
                <a:lnTo>
                  <a:pt x="9397" y="265328"/>
                </a:lnTo>
                <a:lnTo>
                  <a:pt x="405002" y="265328"/>
                </a:lnTo>
                <a:lnTo>
                  <a:pt x="405002" y="264071"/>
                </a:lnTo>
                <a:close/>
              </a:path>
              <a:path w="405129" h="280035">
                <a:moveTo>
                  <a:pt x="12572" y="1257"/>
                </a:moveTo>
                <a:lnTo>
                  <a:pt x="9270" y="1257"/>
                </a:lnTo>
                <a:lnTo>
                  <a:pt x="9270" y="14732"/>
                </a:lnTo>
                <a:lnTo>
                  <a:pt x="761" y="14732"/>
                </a:lnTo>
                <a:lnTo>
                  <a:pt x="0" y="15506"/>
                </a:lnTo>
                <a:lnTo>
                  <a:pt x="0" y="17386"/>
                </a:lnTo>
                <a:lnTo>
                  <a:pt x="761" y="18161"/>
                </a:lnTo>
                <a:lnTo>
                  <a:pt x="9270" y="18161"/>
                </a:lnTo>
                <a:lnTo>
                  <a:pt x="9270" y="51955"/>
                </a:lnTo>
                <a:lnTo>
                  <a:pt x="761" y="51955"/>
                </a:lnTo>
                <a:lnTo>
                  <a:pt x="0" y="52730"/>
                </a:lnTo>
                <a:lnTo>
                  <a:pt x="0" y="54610"/>
                </a:lnTo>
                <a:lnTo>
                  <a:pt x="761" y="55372"/>
                </a:lnTo>
                <a:lnTo>
                  <a:pt x="9270" y="55372"/>
                </a:lnTo>
                <a:lnTo>
                  <a:pt x="9270" y="89192"/>
                </a:lnTo>
                <a:lnTo>
                  <a:pt x="761" y="89192"/>
                </a:lnTo>
                <a:lnTo>
                  <a:pt x="0" y="89954"/>
                </a:lnTo>
                <a:lnTo>
                  <a:pt x="0" y="91846"/>
                </a:lnTo>
                <a:lnTo>
                  <a:pt x="761" y="92608"/>
                </a:lnTo>
                <a:lnTo>
                  <a:pt x="9270" y="92608"/>
                </a:lnTo>
                <a:lnTo>
                  <a:pt x="9270" y="126479"/>
                </a:lnTo>
                <a:lnTo>
                  <a:pt x="761" y="126479"/>
                </a:lnTo>
                <a:lnTo>
                  <a:pt x="0" y="127241"/>
                </a:lnTo>
                <a:lnTo>
                  <a:pt x="0" y="129133"/>
                </a:lnTo>
                <a:lnTo>
                  <a:pt x="761" y="129895"/>
                </a:lnTo>
                <a:lnTo>
                  <a:pt x="9270" y="129895"/>
                </a:lnTo>
                <a:lnTo>
                  <a:pt x="9270" y="163664"/>
                </a:lnTo>
                <a:lnTo>
                  <a:pt x="761" y="163664"/>
                </a:lnTo>
                <a:lnTo>
                  <a:pt x="0" y="164426"/>
                </a:lnTo>
                <a:lnTo>
                  <a:pt x="0" y="166306"/>
                </a:lnTo>
                <a:lnTo>
                  <a:pt x="761" y="167081"/>
                </a:lnTo>
                <a:lnTo>
                  <a:pt x="9270" y="167081"/>
                </a:lnTo>
                <a:lnTo>
                  <a:pt x="9270" y="200901"/>
                </a:lnTo>
                <a:lnTo>
                  <a:pt x="761" y="200901"/>
                </a:lnTo>
                <a:lnTo>
                  <a:pt x="0" y="201676"/>
                </a:lnTo>
                <a:lnTo>
                  <a:pt x="0" y="203555"/>
                </a:lnTo>
                <a:lnTo>
                  <a:pt x="761" y="204330"/>
                </a:lnTo>
                <a:lnTo>
                  <a:pt x="9270" y="204330"/>
                </a:lnTo>
                <a:lnTo>
                  <a:pt x="9270" y="238125"/>
                </a:lnTo>
                <a:lnTo>
                  <a:pt x="761" y="238125"/>
                </a:lnTo>
                <a:lnTo>
                  <a:pt x="0" y="238887"/>
                </a:lnTo>
                <a:lnTo>
                  <a:pt x="0" y="240779"/>
                </a:lnTo>
                <a:lnTo>
                  <a:pt x="761" y="241541"/>
                </a:lnTo>
                <a:lnTo>
                  <a:pt x="9270" y="241541"/>
                </a:lnTo>
                <a:lnTo>
                  <a:pt x="9270" y="264071"/>
                </a:lnTo>
                <a:lnTo>
                  <a:pt x="405129" y="264071"/>
                </a:lnTo>
                <a:lnTo>
                  <a:pt x="405129" y="262813"/>
                </a:lnTo>
                <a:lnTo>
                  <a:pt x="404621" y="262813"/>
                </a:lnTo>
                <a:lnTo>
                  <a:pt x="404621" y="261556"/>
                </a:lnTo>
                <a:lnTo>
                  <a:pt x="33781" y="261556"/>
                </a:lnTo>
                <a:lnTo>
                  <a:pt x="44803" y="259918"/>
                </a:lnTo>
                <a:lnTo>
                  <a:pt x="12572" y="259918"/>
                </a:lnTo>
                <a:lnTo>
                  <a:pt x="12572" y="1257"/>
                </a:lnTo>
                <a:close/>
              </a:path>
              <a:path w="405129" h="280035">
                <a:moveTo>
                  <a:pt x="390778" y="419"/>
                </a:moveTo>
                <a:lnTo>
                  <a:pt x="389762" y="787"/>
                </a:lnTo>
                <a:lnTo>
                  <a:pt x="368807" y="49276"/>
                </a:lnTo>
                <a:lnTo>
                  <a:pt x="342391" y="92443"/>
                </a:lnTo>
                <a:lnTo>
                  <a:pt x="310387" y="131076"/>
                </a:lnTo>
                <a:lnTo>
                  <a:pt x="272668" y="165138"/>
                </a:lnTo>
                <a:lnTo>
                  <a:pt x="229488" y="194576"/>
                </a:lnTo>
                <a:lnTo>
                  <a:pt x="180720" y="219316"/>
                </a:lnTo>
                <a:lnTo>
                  <a:pt x="122173" y="240372"/>
                </a:lnTo>
                <a:lnTo>
                  <a:pt x="70865" y="252603"/>
                </a:lnTo>
                <a:lnTo>
                  <a:pt x="32003" y="258394"/>
                </a:lnTo>
                <a:lnTo>
                  <a:pt x="12572" y="259918"/>
                </a:lnTo>
                <a:lnTo>
                  <a:pt x="44803" y="259918"/>
                </a:lnTo>
                <a:lnTo>
                  <a:pt x="123062" y="243662"/>
                </a:lnTo>
                <a:lnTo>
                  <a:pt x="181990" y="222440"/>
                </a:lnTo>
                <a:lnTo>
                  <a:pt x="246506" y="187858"/>
                </a:lnTo>
                <a:lnTo>
                  <a:pt x="301624" y="144411"/>
                </a:lnTo>
                <a:lnTo>
                  <a:pt x="330326" y="113550"/>
                </a:lnTo>
                <a:lnTo>
                  <a:pt x="355091" y="79578"/>
                </a:lnTo>
                <a:lnTo>
                  <a:pt x="375919" y="42621"/>
                </a:lnTo>
                <a:lnTo>
                  <a:pt x="392683" y="2781"/>
                </a:lnTo>
                <a:lnTo>
                  <a:pt x="392810" y="1968"/>
                </a:lnTo>
                <a:lnTo>
                  <a:pt x="392429" y="1143"/>
                </a:lnTo>
                <a:lnTo>
                  <a:pt x="390778" y="419"/>
                </a:lnTo>
                <a:close/>
              </a:path>
              <a:path w="405129" h="280035">
                <a:moveTo>
                  <a:pt x="12445" y="0"/>
                </a:moveTo>
                <a:lnTo>
                  <a:pt x="9397" y="0"/>
                </a:lnTo>
                <a:lnTo>
                  <a:pt x="9397" y="1257"/>
                </a:lnTo>
                <a:lnTo>
                  <a:pt x="12445" y="1257"/>
                </a:lnTo>
                <a:lnTo>
                  <a:pt x="12445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1365992" y="5623559"/>
            <a:ext cx="246888" cy="4236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440423" y="5685421"/>
            <a:ext cx="451484" cy="346710"/>
          </a:xfrm>
          <a:custGeom>
            <a:avLst/>
            <a:gdLst/>
            <a:ahLst/>
            <a:cxnLst/>
            <a:rect l="l" t="t" r="r" b="b"/>
            <a:pathLst>
              <a:path w="451484" h="346710">
                <a:moveTo>
                  <a:pt x="140970" y="0"/>
                </a:moveTo>
                <a:lnTo>
                  <a:pt x="0" y="133807"/>
                </a:lnTo>
                <a:lnTo>
                  <a:pt x="0" y="346316"/>
                </a:lnTo>
                <a:lnTo>
                  <a:pt x="450977" y="346316"/>
                </a:lnTo>
                <a:lnTo>
                  <a:pt x="450977" y="314833"/>
                </a:lnTo>
                <a:lnTo>
                  <a:pt x="28321" y="314833"/>
                </a:lnTo>
                <a:lnTo>
                  <a:pt x="28321" y="149542"/>
                </a:lnTo>
                <a:lnTo>
                  <a:pt x="143764" y="40932"/>
                </a:lnTo>
                <a:lnTo>
                  <a:pt x="197358" y="40932"/>
                </a:lnTo>
                <a:lnTo>
                  <a:pt x="14097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876592" y="5770435"/>
            <a:ext cx="0" cy="22987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0"/>
                </a:moveTo>
                <a:lnTo>
                  <a:pt x="0" y="229819"/>
                </a:lnTo>
              </a:path>
            </a:pathLst>
          </a:custGeom>
          <a:ln w="30835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584188" y="5726353"/>
            <a:ext cx="231775" cy="145415"/>
          </a:xfrm>
          <a:custGeom>
            <a:avLst/>
            <a:gdLst/>
            <a:ahLst/>
            <a:cxnLst/>
            <a:rect l="l" t="t" r="r" b="b"/>
            <a:pathLst>
              <a:path w="231775" h="145414">
                <a:moveTo>
                  <a:pt x="53594" y="0"/>
                </a:moveTo>
                <a:lnTo>
                  <a:pt x="0" y="0"/>
                </a:lnTo>
                <a:lnTo>
                  <a:pt x="178943" y="130657"/>
                </a:lnTo>
                <a:lnTo>
                  <a:pt x="198755" y="144818"/>
                </a:lnTo>
                <a:lnTo>
                  <a:pt x="214249" y="124371"/>
                </a:lnTo>
                <a:lnTo>
                  <a:pt x="231648" y="102311"/>
                </a:lnTo>
                <a:lnTo>
                  <a:pt x="194437" y="102311"/>
                </a:lnTo>
                <a:lnTo>
                  <a:pt x="53594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778625" y="5685421"/>
            <a:ext cx="113030" cy="143510"/>
          </a:xfrm>
          <a:custGeom>
            <a:avLst/>
            <a:gdLst/>
            <a:ahLst/>
            <a:cxnLst/>
            <a:rect l="l" t="t" r="r" b="b"/>
            <a:pathLst>
              <a:path w="113029" h="143510">
                <a:moveTo>
                  <a:pt x="112775" y="0"/>
                </a:moveTo>
                <a:lnTo>
                  <a:pt x="0" y="143243"/>
                </a:lnTo>
                <a:lnTo>
                  <a:pt x="37210" y="143243"/>
                </a:lnTo>
                <a:lnTo>
                  <a:pt x="83184" y="85013"/>
                </a:lnTo>
                <a:lnTo>
                  <a:pt x="112775" y="85013"/>
                </a:lnTo>
                <a:lnTo>
                  <a:pt x="112775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565900" y="5598845"/>
            <a:ext cx="229870" cy="142240"/>
          </a:xfrm>
          <a:custGeom>
            <a:avLst/>
            <a:gdLst/>
            <a:ahLst/>
            <a:cxnLst/>
            <a:rect l="l" t="t" r="r" b="b"/>
            <a:pathLst>
              <a:path w="229870" h="142239">
                <a:moveTo>
                  <a:pt x="53213" y="0"/>
                </a:moveTo>
                <a:lnTo>
                  <a:pt x="0" y="0"/>
                </a:lnTo>
                <a:lnTo>
                  <a:pt x="197231" y="141668"/>
                </a:lnTo>
                <a:lnTo>
                  <a:pt x="229743" y="100736"/>
                </a:lnTo>
                <a:lnTo>
                  <a:pt x="193040" y="100736"/>
                </a:lnTo>
                <a:lnTo>
                  <a:pt x="53213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440423" y="5559552"/>
            <a:ext cx="179070" cy="159385"/>
          </a:xfrm>
          <a:custGeom>
            <a:avLst/>
            <a:gdLst/>
            <a:ahLst/>
            <a:cxnLst/>
            <a:rect l="l" t="t" r="r" b="b"/>
            <a:pathLst>
              <a:path w="179070" h="159385">
                <a:moveTo>
                  <a:pt x="124078" y="0"/>
                </a:moveTo>
                <a:lnTo>
                  <a:pt x="0" y="116433"/>
                </a:lnTo>
                <a:lnTo>
                  <a:pt x="0" y="158927"/>
                </a:lnTo>
                <a:lnTo>
                  <a:pt x="125475" y="39293"/>
                </a:lnTo>
                <a:lnTo>
                  <a:pt x="178688" y="39293"/>
                </a:lnTo>
                <a:lnTo>
                  <a:pt x="12407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758940" y="5559552"/>
            <a:ext cx="132715" cy="140335"/>
          </a:xfrm>
          <a:custGeom>
            <a:avLst/>
            <a:gdLst/>
            <a:ahLst/>
            <a:cxnLst/>
            <a:rect l="l" t="t" r="r" b="b"/>
            <a:pathLst>
              <a:path w="132715" h="140335">
                <a:moveTo>
                  <a:pt x="132460" y="0"/>
                </a:moveTo>
                <a:lnTo>
                  <a:pt x="61975" y="0"/>
                </a:lnTo>
                <a:lnTo>
                  <a:pt x="61975" y="31419"/>
                </a:lnTo>
                <a:lnTo>
                  <a:pt x="85597" y="31419"/>
                </a:lnTo>
                <a:lnTo>
                  <a:pt x="0" y="140030"/>
                </a:lnTo>
                <a:lnTo>
                  <a:pt x="36702" y="140030"/>
                </a:lnTo>
                <a:lnTo>
                  <a:pt x="104266" y="55054"/>
                </a:lnTo>
                <a:lnTo>
                  <a:pt x="132460" y="55054"/>
                </a:lnTo>
                <a:lnTo>
                  <a:pt x="13246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863206" y="5614619"/>
            <a:ext cx="28575" cy="24130"/>
          </a:xfrm>
          <a:custGeom>
            <a:avLst/>
            <a:gdLst/>
            <a:ahLst/>
            <a:cxnLst/>
            <a:rect l="l" t="t" r="r" b="b"/>
            <a:pathLst>
              <a:path w="28575" h="24129">
                <a:moveTo>
                  <a:pt x="0" y="11791"/>
                </a:moveTo>
                <a:lnTo>
                  <a:pt x="28168" y="11791"/>
                </a:lnTo>
              </a:path>
            </a:pathLst>
          </a:custGeom>
          <a:ln w="24853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950208" y="5772911"/>
            <a:ext cx="301625" cy="253365"/>
          </a:xfrm>
          <a:custGeom>
            <a:avLst/>
            <a:gdLst/>
            <a:ahLst/>
            <a:cxnLst/>
            <a:rect l="l" t="t" r="r" b="b"/>
            <a:pathLst>
              <a:path w="301625" h="253364">
                <a:moveTo>
                  <a:pt x="134874" y="0"/>
                </a:moveTo>
                <a:lnTo>
                  <a:pt x="123444" y="6413"/>
                </a:lnTo>
                <a:lnTo>
                  <a:pt x="76581" y="33591"/>
                </a:lnTo>
                <a:lnTo>
                  <a:pt x="0" y="33591"/>
                </a:lnTo>
                <a:lnTo>
                  <a:pt x="0" y="190373"/>
                </a:lnTo>
                <a:lnTo>
                  <a:pt x="76962" y="190373"/>
                </a:lnTo>
                <a:lnTo>
                  <a:pt x="219456" y="252818"/>
                </a:lnTo>
                <a:lnTo>
                  <a:pt x="281305" y="217970"/>
                </a:lnTo>
                <a:lnTo>
                  <a:pt x="218313" y="217970"/>
                </a:lnTo>
                <a:lnTo>
                  <a:pt x="83185" y="159156"/>
                </a:lnTo>
                <a:lnTo>
                  <a:pt x="29083" y="159156"/>
                </a:lnTo>
                <a:lnTo>
                  <a:pt x="29083" y="64808"/>
                </a:lnTo>
                <a:lnTo>
                  <a:pt x="83947" y="64808"/>
                </a:lnTo>
                <a:lnTo>
                  <a:pt x="137160" y="34010"/>
                </a:lnTo>
                <a:lnTo>
                  <a:pt x="301117" y="34010"/>
                </a:lnTo>
                <a:lnTo>
                  <a:pt x="301117" y="33451"/>
                </a:lnTo>
                <a:lnTo>
                  <a:pt x="221615" y="33451"/>
                </a:lnTo>
                <a:lnTo>
                  <a:pt x="134874" y="0"/>
                </a:lnTo>
                <a:close/>
              </a:path>
            </a:pathLst>
          </a:custGeom>
          <a:solidFill>
            <a:srgbClr val="156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168521" y="5838418"/>
            <a:ext cx="245110" cy="153035"/>
          </a:xfrm>
          <a:custGeom>
            <a:avLst/>
            <a:gdLst/>
            <a:ahLst/>
            <a:cxnLst/>
            <a:rect l="l" t="t" r="r" b="b"/>
            <a:pathLst>
              <a:path w="245110" h="153035">
                <a:moveTo>
                  <a:pt x="244855" y="0"/>
                </a:moveTo>
                <a:lnTo>
                  <a:pt x="216026" y="0"/>
                </a:lnTo>
                <a:lnTo>
                  <a:pt x="216026" y="31076"/>
                </a:lnTo>
                <a:lnTo>
                  <a:pt x="215899" y="31076"/>
                </a:lnTo>
                <a:lnTo>
                  <a:pt x="0" y="152463"/>
                </a:lnTo>
                <a:lnTo>
                  <a:pt x="62991" y="152463"/>
                </a:lnTo>
                <a:lnTo>
                  <a:pt x="244855" y="50025"/>
                </a:lnTo>
                <a:lnTo>
                  <a:pt x="244855" y="0"/>
                </a:lnTo>
                <a:close/>
              </a:path>
            </a:pathLst>
          </a:custGeom>
          <a:solidFill>
            <a:srgbClr val="156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152391" y="5831725"/>
            <a:ext cx="196215" cy="78105"/>
          </a:xfrm>
          <a:custGeom>
            <a:avLst/>
            <a:gdLst/>
            <a:ahLst/>
            <a:cxnLst/>
            <a:rect l="l" t="t" r="r" b="b"/>
            <a:pathLst>
              <a:path w="196214" h="78104">
                <a:moveTo>
                  <a:pt x="98933" y="0"/>
                </a:moveTo>
                <a:lnTo>
                  <a:pt x="69977" y="0"/>
                </a:lnTo>
                <a:lnTo>
                  <a:pt x="69977" y="31216"/>
                </a:lnTo>
                <a:lnTo>
                  <a:pt x="54356" y="36791"/>
                </a:lnTo>
                <a:lnTo>
                  <a:pt x="0" y="48640"/>
                </a:lnTo>
                <a:lnTo>
                  <a:pt x="0" y="77762"/>
                </a:lnTo>
                <a:lnTo>
                  <a:pt x="57150" y="66344"/>
                </a:lnTo>
                <a:lnTo>
                  <a:pt x="57150" y="66205"/>
                </a:lnTo>
                <a:lnTo>
                  <a:pt x="196088" y="18948"/>
                </a:lnTo>
                <a:lnTo>
                  <a:pt x="98933" y="18948"/>
                </a:lnTo>
                <a:lnTo>
                  <a:pt x="98933" y="0"/>
                </a:lnTo>
                <a:close/>
              </a:path>
            </a:pathLst>
          </a:custGeom>
          <a:solidFill>
            <a:srgbClr val="156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251325" y="5795771"/>
            <a:ext cx="162560" cy="55244"/>
          </a:xfrm>
          <a:custGeom>
            <a:avLst/>
            <a:gdLst/>
            <a:ahLst/>
            <a:cxnLst/>
            <a:rect l="l" t="t" r="r" b="b"/>
            <a:pathLst>
              <a:path w="162560" h="55245">
                <a:moveTo>
                  <a:pt x="162051" y="0"/>
                </a:moveTo>
                <a:lnTo>
                  <a:pt x="0" y="54902"/>
                </a:lnTo>
                <a:lnTo>
                  <a:pt x="97154" y="54902"/>
                </a:lnTo>
                <a:lnTo>
                  <a:pt x="133222" y="42646"/>
                </a:lnTo>
                <a:lnTo>
                  <a:pt x="162051" y="42646"/>
                </a:lnTo>
                <a:lnTo>
                  <a:pt x="162051" y="0"/>
                </a:lnTo>
                <a:close/>
              </a:path>
            </a:pathLst>
          </a:custGeom>
          <a:solidFill>
            <a:srgbClr val="156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087367" y="5806922"/>
            <a:ext cx="164465" cy="31750"/>
          </a:xfrm>
          <a:custGeom>
            <a:avLst/>
            <a:gdLst/>
            <a:ahLst/>
            <a:cxnLst/>
            <a:rect l="l" t="t" r="r" b="b"/>
            <a:pathLst>
              <a:path w="164464" h="31750">
                <a:moveTo>
                  <a:pt x="163957" y="0"/>
                </a:moveTo>
                <a:lnTo>
                  <a:pt x="0" y="0"/>
                </a:lnTo>
                <a:lnTo>
                  <a:pt x="81153" y="31356"/>
                </a:lnTo>
                <a:lnTo>
                  <a:pt x="135001" y="24803"/>
                </a:lnTo>
                <a:lnTo>
                  <a:pt x="163957" y="24803"/>
                </a:lnTo>
                <a:lnTo>
                  <a:pt x="163957" y="0"/>
                </a:lnTo>
                <a:close/>
              </a:path>
            </a:pathLst>
          </a:custGeom>
          <a:solidFill>
            <a:srgbClr val="156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171822" y="5796610"/>
            <a:ext cx="80010" cy="10160"/>
          </a:xfrm>
          <a:custGeom>
            <a:avLst/>
            <a:gdLst/>
            <a:ahLst/>
            <a:cxnLst/>
            <a:rect l="l" t="t" r="r" b="b"/>
            <a:pathLst>
              <a:path w="80010" h="10160">
                <a:moveTo>
                  <a:pt x="79501" y="0"/>
                </a:moveTo>
                <a:lnTo>
                  <a:pt x="0" y="9753"/>
                </a:lnTo>
                <a:lnTo>
                  <a:pt x="79501" y="9753"/>
                </a:lnTo>
                <a:lnTo>
                  <a:pt x="79501" y="0"/>
                </a:lnTo>
                <a:close/>
              </a:path>
            </a:pathLst>
          </a:custGeom>
          <a:solidFill>
            <a:srgbClr val="156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175759" y="5547359"/>
            <a:ext cx="234696" cy="20726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881871" y="5717254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2204" y="0"/>
                </a:lnTo>
              </a:path>
            </a:pathLst>
          </a:custGeom>
          <a:ln w="32397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935973" y="5547359"/>
            <a:ext cx="60960" cy="62865"/>
          </a:xfrm>
          <a:custGeom>
            <a:avLst/>
            <a:gdLst/>
            <a:ahLst/>
            <a:cxnLst/>
            <a:rect l="l" t="t" r="r" b="b"/>
            <a:pathLst>
              <a:path w="60959" h="62864">
                <a:moveTo>
                  <a:pt x="21589" y="0"/>
                </a:moveTo>
                <a:lnTo>
                  <a:pt x="0" y="21589"/>
                </a:lnTo>
                <a:lnTo>
                  <a:pt x="40639" y="62280"/>
                </a:lnTo>
                <a:lnTo>
                  <a:pt x="60832" y="40639"/>
                </a:lnTo>
                <a:lnTo>
                  <a:pt x="21589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934577" y="585600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42036" y="0"/>
                </a:moveTo>
                <a:lnTo>
                  <a:pt x="0" y="41973"/>
                </a:lnTo>
                <a:lnTo>
                  <a:pt x="21716" y="63614"/>
                </a:lnTo>
                <a:lnTo>
                  <a:pt x="63626" y="21653"/>
                </a:lnTo>
                <a:lnTo>
                  <a:pt x="42036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987408" y="5598744"/>
            <a:ext cx="277495" cy="412115"/>
          </a:xfrm>
          <a:custGeom>
            <a:avLst/>
            <a:gdLst/>
            <a:ahLst/>
            <a:cxnLst/>
            <a:rect l="l" t="t" r="r" b="b"/>
            <a:pathLst>
              <a:path w="277495" h="412114">
                <a:moveTo>
                  <a:pt x="277241" y="145186"/>
                </a:moveTo>
                <a:lnTo>
                  <a:pt x="246126" y="145186"/>
                </a:lnTo>
                <a:lnTo>
                  <a:pt x="246126" y="232879"/>
                </a:lnTo>
                <a:lnTo>
                  <a:pt x="215011" y="251840"/>
                </a:lnTo>
                <a:lnTo>
                  <a:pt x="215011" y="411619"/>
                </a:lnTo>
                <a:lnTo>
                  <a:pt x="246126" y="411619"/>
                </a:lnTo>
                <a:lnTo>
                  <a:pt x="246126" y="268986"/>
                </a:lnTo>
                <a:lnTo>
                  <a:pt x="275971" y="251840"/>
                </a:lnTo>
                <a:lnTo>
                  <a:pt x="277241" y="251840"/>
                </a:lnTo>
                <a:lnTo>
                  <a:pt x="277241" y="145186"/>
                </a:lnTo>
                <a:close/>
              </a:path>
              <a:path w="277495" h="412114">
                <a:moveTo>
                  <a:pt x="60833" y="11874"/>
                </a:moveTo>
                <a:lnTo>
                  <a:pt x="0" y="47370"/>
                </a:lnTo>
                <a:lnTo>
                  <a:pt x="0" y="247802"/>
                </a:lnTo>
                <a:lnTo>
                  <a:pt x="1270" y="247802"/>
                </a:lnTo>
                <a:lnTo>
                  <a:pt x="60833" y="282028"/>
                </a:lnTo>
                <a:lnTo>
                  <a:pt x="60833" y="411594"/>
                </a:lnTo>
                <a:lnTo>
                  <a:pt x="91948" y="411594"/>
                </a:lnTo>
                <a:lnTo>
                  <a:pt x="91948" y="299923"/>
                </a:lnTo>
                <a:lnTo>
                  <a:pt x="102787" y="299923"/>
                </a:lnTo>
                <a:lnTo>
                  <a:pt x="114935" y="278930"/>
                </a:lnTo>
                <a:lnTo>
                  <a:pt x="29718" y="230174"/>
                </a:lnTo>
                <a:lnTo>
                  <a:pt x="29718" y="147574"/>
                </a:lnTo>
                <a:lnTo>
                  <a:pt x="30988" y="147574"/>
                </a:lnTo>
                <a:lnTo>
                  <a:pt x="30988" y="145669"/>
                </a:lnTo>
                <a:lnTo>
                  <a:pt x="121793" y="132753"/>
                </a:lnTo>
                <a:lnTo>
                  <a:pt x="277241" y="132753"/>
                </a:lnTo>
                <a:lnTo>
                  <a:pt x="154178" y="132740"/>
                </a:lnTo>
                <a:lnTo>
                  <a:pt x="154178" y="115087"/>
                </a:lnTo>
                <a:lnTo>
                  <a:pt x="30988" y="115087"/>
                </a:lnTo>
                <a:lnTo>
                  <a:pt x="31031" y="65023"/>
                </a:lnTo>
                <a:lnTo>
                  <a:pt x="60833" y="47637"/>
                </a:lnTo>
                <a:lnTo>
                  <a:pt x="60833" y="11874"/>
                </a:lnTo>
                <a:close/>
              </a:path>
              <a:path w="277495" h="412114">
                <a:moveTo>
                  <a:pt x="102787" y="299923"/>
                </a:moveTo>
                <a:lnTo>
                  <a:pt x="91948" y="299923"/>
                </a:lnTo>
                <a:lnTo>
                  <a:pt x="100076" y="304609"/>
                </a:lnTo>
                <a:lnTo>
                  <a:pt x="102787" y="299923"/>
                </a:lnTo>
                <a:close/>
              </a:path>
              <a:path w="277495" h="412114">
                <a:moveTo>
                  <a:pt x="277241" y="132753"/>
                </a:moveTo>
                <a:lnTo>
                  <a:pt x="121793" y="132753"/>
                </a:lnTo>
                <a:lnTo>
                  <a:pt x="123063" y="150279"/>
                </a:lnTo>
                <a:lnTo>
                  <a:pt x="90678" y="155740"/>
                </a:lnTo>
                <a:lnTo>
                  <a:pt x="60833" y="159753"/>
                </a:lnTo>
                <a:lnTo>
                  <a:pt x="58039" y="189560"/>
                </a:lnTo>
                <a:lnTo>
                  <a:pt x="110871" y="207187"/>
                </a:lnTo>
                <a:lnTo>
                  <a:pt x="127127" y="249148"/>
                </a:lnTo>
                <a:lnTo>
                  <a:pt x="155575" y="238328"/>
                </a:lnTo>
                <a:lnTo>
                  <a:pt x="137922" y="189560"/>
                </a:lnTo>
                <a:lnTo>
                  <a:pt x="128397" y="181406"/>
                </a:lnTo>
                <a:lnTo>
                  <a:pt x="142113" y="178727"/>
                </a:lnTo>
                <a:lnTo>
                  <a:pt x="154432" y="163868"/>
                </a:lnTo>
                <a:lnTo>
                  <a:pt x="216408" y="163868"/>
                </a:lnTo>
                <a:lnTo>
                  <a:pt x="216408" y="162217"/>
                </a:lnTo>
                <a:lnTo>
                  <a:pt x="246126" y="145186"/>
                </a:lnTo>
                <a:lnTo>
                  <a:pt x="277241" y="145186"/>
                </a:lnTo>
                <a:lnTo>
                  <a:pt x="277241" y="132753"/>
                </a:lnTo>
                <a:close/>
              </a:path>
              <a:path w="277495" h="412114">
                <a:moveTo>
                  <a:pt x="196088" y="38"/>
                </a:moveTo>
                <a:lnTo>
                  <a:pt x="195326" y="1384"/>
                </a:lnTo>
                <a:lnTo>
                  <a:pt x="185293" y="1384"/>
                </a:lnTo>
                <a:lnTo>
                  <a:pt x="185293" y="132740"/>
                </a:lnTo>
                <a:lnTo>
                  <a:pt x="277241" y="132740"/>
                </a:lnTo>
                <a:lnTo>
                  <a:pt x="277241" y="126657"/>
                </a:lnTo>
                <a:lnTo>
                  <a:pt x="215011" y="126657"/>
                </a:lnTo>
                <a:lnTo>
                  <a:pt x="215011" y="46875"/>
                </a:lnTo>
                <a:lnTo>
                  <a:pt x="246126" y="46875"/>
                </a:lnTo>
                <a:lnTo>
                  <a:pt x="246126" y="29286"/>
                </a:lnTo>
                <a:lnTo>
                  <a:pt x="196088" y="38"/>
                </a:lnTo>
                <a:close/>
              </a:path>
              <a:path w="277495" h="412114">
                <a:moveTo>
                  <a:pt x="246126" y="29286"/>
                </a:moveTo>
                <a:lnTo>
                  <a:pt x="246126" y="108750"/>
                </a:lnTo>
                <a:lnTo>
                  <a:pt x="215011" y="126657"/>
                </a:lnTo>
                <a:lnTo>
                  <a:pt x="277241" y="126657"/>
                </a:lnTo>
                <a:lnTo>
                  <a:pt x="277241" y="47472"/>
                </a:lnTo>
                <a:lnTo>
                  <a:pt x="277114" y="47370"/>
                </a:lnTo>
                <a:lnTo>
                  <a:pt x="246126" y="29286"/>
                </a:lnTo>
                <a:close/>
              </a:path>
              <a:path w="277495" h="412114">
                <a:moveTo>
                  <a:pt x="81153" y="0"/>
                </a:moveTo>
                <a:lnTo>
                  <a:pt x="60833" y="11874"/>
                </a:lnTo>
                <a:lnTo>
                  <a:pt x="60833" y="110794"/>
                </a:lnTo>
                <a:lnTo>
                  <a:pt x="30988" y="115087"/>
                </a:lnTo>
                <a:lnTo>
                  <a:pt x="154178" y="115087"/>
                </a:lnTo>
                <a:lnTo>
                  <a:pt x="154178" y="106324"/>
                </a:lnTo>
                <a:lnTo>
                  <a:pt x="91948" y="106324"/>
                </a:lnTo>
                <a:lnTo>
                  <a:pt x="91948" y="31241"/>
                </a:lnTo>
                <a:lnTo>
                  <a:pt x="88900" y="31241"/>
                </a:lnTo>
                <a:lnTo>
                  <a:pt x="123063" y="31178"/>
                </a:lnTo>
                <a:lnTo>
                  <a:pt x="123063" y="1384"/>
                </a:lnTo>
                <a:lnTo>
                  <a:pt x="81915" y="1384"/>
                </a:lnTo>
                <a:lnTo>
                  <a:pt x="81153" y="0"/>
                </a:lnTo>
                <a:close/>
              </a:path>
              <a:path w="277495" h="412114">
                <a:moveTo>
                  <a:pt x="185293" y="1384"/>
                </a:moveTo>
                <a:lnTo>
                  <a:pt x="123063" y="1384"/>
                </a:lnTo>
                <a:lnTo>
                  <a:pt x="123063" y="101841"/>
                </a:lnTo>
                <a:lnTo>
                  <a:pt x="91948" y="106324"/>
                </a:lnTo>
                <a:lnTo>
                  <a:pt x="154178" y="106324"/>
                </a:lnTo>
                <a:lnTo>
                  <a:pt x="154178" y="31178"/>
                </a:lnTo>
                <a:lnTo>
                  <a:pt x="185293" y="31178"/>
                </a:lnTo>
                <a:lnTo>
                  <a:pt x="185293" y="1384"/>
                </a:lnTo>
                <a:close/>
              </a:path>
              <a:path w="277495" h="412114">
                <a:moveTo>
                  <a:pt x="246126" y="46875"/>
                </a:moveTo>
                <a:lnTo>
                  <a:pt x="215011" y="46875"/>
                </a:lnTo>
                <a:lnTo>
                  <a:pt x="246126" y="65023"/>
                </a:lnTo>
                <a:lnTo>
                  <a:pt x="246126" y="46875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257918" y="5547359"/>
            <a:ext cx="65405" cy="66675"/>
          </a:xfrm>
          <a:custGeom>
            <a:avLst/>
            <a:gdLst/>
            <a:ahLst/>
            <a:cxnLst/>
            <a:rect l="l" t="t" r="r" b="b"/>
            <a:pathLst>
              <a:path w="65404" h="66675">
                <a:moveTo>
                  <a:pt x="43307" y="0"/>
                </a:moveTo>
                <a:lnTo>
                  <a:pt x="0" y="44665"/>
                </a:lnTo>
                <a:lnTo>
                  <a:pt x="21590" y="66306"/>
                </a:lnTo>
                <a:lnTo>
                  <a:pt x="64897" y="21716"/>
                </a:lnTo>
                <a:lnTo>
                  <a:pt x="43307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259316" y="5856020"/>
            <a:ext cx="63500" cy="64135"/>
          </a:xfrm>
          <a:custGeom>
            <a:avLst/>
            <a:gdLst/>
            <a:ahLst/>
            <a:cxnLst/>
            <a:rect l="l" t="t" r="r" b="b"/>
            <a:pathLst>
              <a:path w="63500" h="64135">
                <a:moveTo>
                  <a:pt x="21590" y="0"/>
                </a:moveTo>
                <a:lnTo>
                  <a:pt x="0" y="21653"/>
                </a:lnTo>
                <a:lnTo>
                  <a:pt x="40513" y="63614"/>
                </a:lnTo>
                <a:lnTo>
                  <a:pt x="63500" y="41973"/>
                </a:lnTo>
                <a:lnTo>
                  <a:pt x="2159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9313418" y="5716587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2217" y="0"/>
                </a:lnTo>
              </a:path>
            </a:pathLst>
          </a:custGeom>
          <a:ln w="31064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 txBox="1"/>
          <p:nvPr/>
        </p:nvSpPr>
        <p:spPr>
          <a:xfrm>
            <a:off x="3416934" y="6276171"/>
            <a:ext cx="814413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1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.</a:t>
            </a:r>
            <a:r>
              <a:rPr sz="1100" spc="4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高盛；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2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. 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国民账户委员会；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3</a:t>
            </a:r>
            <a:r>
              <a:rPr sz="1100" spc="-5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惠誉评级；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4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.</a:t>
            </a:r>
            <a:r>
              <a:rPr sz="1100" spc="-3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10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世界银行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的</a:t>
            </a:r>
            <a:r>
              <a:rPr sz="1100" spc="-8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B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-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R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EA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DY</a:t>
            </a:r>
            <a:r>
              <a:rPr sz="1100" spc="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评估；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5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. 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美国（圣路易斯）联邦储备银</a:t>
            </a:r>
            <a:r>
              <a:rPr sz="110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行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；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6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.</a:t>
            </a:r>
            <a:r>
              <a:rPr sz="1100" spc="-5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10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巴基斯坦政府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；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11429996" y="241864"/>
            <a:ext cx="560837" cy="55868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 txBox="1"/>
          <p:nvPr/>
        </p:nvSpPr>
        <p:spPr>
          <a:xfrm>
            <a:off x="358546" y="6359347"/>
            <a:ext cx="9715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1E1E1E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3454908" y="6553200"/>
            <a:ext cx="751789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7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.</a:t>
            </a:r>
            <a:r>
              <a:rPr sz="1100" spc="9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联合国；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8.</a:t>
            </a:r>
            <a:r>
              <a:rPr sz="110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美国中央情报局世界概况；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9.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高</a:t>
            </a:r>
            <a:r>
              <a:rPr sz="110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等教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育</a:t>
            </a:r>
            <a:r>
              <a:rPr sz="110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委员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会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98604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67159" y="70103"/>
            <a:ext cx="624840" cy="621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524000"/>
            <a:ext cx="3178810" cy="649605"/>
          </a:xfrm>
          <a:custGeom>
            <a:avLst/>
            <a:gdLst/>
            <a:ahLst/>
            <a:cxnLst/>
            <a:rect l="l" t="t" r="r" b="b"/>
            <a:pathLst>
              <a:path w="3178810" h="649605">
                <a:moveTo>
                  <a:pt x="0" y="649224"/>
                </a:moveTo>
                <a:lnTo>
                  <a:pt x="3178683" y="649224"/>
                </a:lnTo>
                <a:lnTo>
                  <a:pt x="3178683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337307"/>
            <a:ext cx="3178810" cy="4521200"/>
          </a:xfrm>
          <a:custGeom>
            <a:avLst/>
            <a:gdLst/>
            <a:ahLst/>
            <a:cxnLst/>
            <a:rect l="l" t="t" r="r" b="b"/>
            <a:pathLst>
              <a:path w="3178810" h="4521200">
                <a:moveTo>
                  <a:pt x="0" y="4520692"/>
                </a:moveTo>
                <a:lnTo>
                  <a:pt x="3178683" y="4520692"/>
                </a:lnTo>
                <a:lnTo>
                  <a:pt x="3178683" y="0"/>
                </a:lnTo>
                <a:lnTo>
                  <a:pt x="0" y="0"/>
                </a:lnTo>
                <a:lnTo>
                  <a:pt x="0" y="452069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1524000"/>
          </a:xfrm>
          <a:custGeom>
            <a:avLst/>
            <a:gdLst/>
            <a:ahLst/>
            <a:cxnLst/>
            <a:rect l="l" t="t" r="r" b="b"/>
            <a:pathLst>
              <a:path w="12192000" h="1524000">
                <a:moveTo>
                  <a:pt x="0" y="1523619"/>
                </a:moveTo>
                <a:lnTo>
                  <a:pt x="12192000" y="1523619"/>
                </a:lnTo>
                <a:lnTo>
                  <a:pt x="12192000" y="0"/>
                </a:lnTo>
                <a:lnTo>
                  <a:pt x="0" y="0"/>
                </a:lnTo>
                <a:lnTo>
                  <a:pt x="0" y="1523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8300" y="378235"/>
            <a:ext cx="114554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>
              <a:lnSpc>
                <a:spcPct val="100000"/>
              </a:lnSpc>
            </a:pP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为了发展临界规模</a:t>
            </a:r>
            <a:r>
              <a:rPr sz="3200" b="1" spc="3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，</a:t>
            </a:r>
            <a:r>
              <a:rPr sz="3200" b="1" spc="25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巴基</a:t>
            </a:r>
            <a:r>
              <a:rPr sz="3200" b="1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斯</a:t>
            </a: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坦</a:t>
            </a:r>
            <a:r>
              <a:rPr sz="3200" b="1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正在</a:t>
            </a:r>
            <a:r>
              <a:rPr sz="3200" b="1" spc="-1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推</a:t>
            </a: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进战略举措</a:t>
            </a:r>
            <a:r>
              <a:rPr sz="3200" b="1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，以</a:t>
            </a:r>
            <a:r>
              <a:rPr sz="3200" b="1" spc="5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促</a:t>
            </a: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进经济</a:t>
            </a:r>
            <a:br>
              <a:rPr lang="en-US" sz="3200" b="1" spc="-2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</a:b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关键领域的私人投资</a:t>
            </a:r>
            <a:endParaRPr sz="3200" b="1" spc="-20" dirty="0">
              <a:solidFill>
                <a:srgbClr val="005C2E"/>
              </a:solidFill>
              <a:latin typeface="SimSun" panose="02010600030101010101" pitchFamily="2" charset="-122"/>
              <a:ea typeface="SimSun" panose="02010600030101010101" pitchFamily="2" charset="-122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173223"/>
            <a:ext cx="12192000" cy="164465"/>
          </a:xfrm>
          <a:custGeom>
            <a:avLst/>
            <a:gdLst/>
            <a:ahLst/>
            <a:cxnLst/>
            <a:rect l="l" t="t" r="r" b="b"/>
            <a:pathLst>
              <a:path w="12192000" h="164464">
                <a:moveTo>
                  <a:pt x="0" y="164084"/>
                </a:moveTo>
                <a:lnTo>
                  <a:pt x="12192000" y="164084"/>
                </a:lnTo>
                <a:lnTo>
                  <a:pt x="12192000" y="0"/>
                </a:lnTo>
                <a:lnTo>
                  <a:pt x="0" y="0"/>
                </a:lnTo>
                <a:lnTo>
                  <a:pt x="0" y="164084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83808" y="2831592"/>
            <a:ext cx="2855976" cy="3410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84398" y="3214556"/>
            <a:ext cx="2761488" cy="17800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47815" y="2898648"/>
            <a:ext cx="2734056" cy="32826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21604" y="3094838"/>
            <a:ext cx="233045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5" dirty="0" err="1">
                <a:solidFill>
                  <a:srgbClr val="1E1E1E"/>
                </a:solidFill>
                <a:latin typeface="SimSun"/>
                <a:cs typeface="SimSun"/>
              </a:rPr>
              <a:t>政府正在致力于</a:t>
            </a:r>
            <a:r>
              <a:rPr b="1" spc="-15" dirty="0" err="1">
                <a:solidFill>
                  <a:srgbClr val="1E1E1E"/>
                </a:solidFill>
                <a:latin typeface="SimSun"/>
                <a:cs typeface="SimSun"/>
              </a:rPr>
              <a:t>开发一</a:t>
            </a:r>
            <a:r>
              <a:rPr b="1" spc="0" dirty="0" err="1">
                <a:solidFill>
                  <a:srgbClr val="1E1E1E"/>
                </a:solidFill>
                <a:latin typeface="SimSun"/>
                <a:cs typeface="SimSun"/>
              </a:rPr>
              <a:t>系</a:t>
            </a:r>
            <a:r>
              <a:rPr b="1" spc="-15" dirty="0" err="1">
                <a:solidFill>
                  <a:srgbClr val="1E1E1E"/>
                </a:solidFill>
                <a:latin typeface="SimSun"/>
                <a:cs typeface="SimSun"/>
              </a:rPr>
              <a:t>列具</a:t>
            </a:r>
            <a:r>
              <a:rPr lang="zh-CN" altLang="en-US" b="1" spc="-15" dirty="0">
                <a:solidFill>
                  <a:srgbClr val="1E1E1E"/>
                </a:solidFill>
                <a:latin typeface="SimSun"/>
                <a:cs typeface="SimSun"/>
              </a:rPr>
              <a:t>有国际竞争力的投资机</a:t>
            </a:r>
            <a:r>
              <a:rPr lang="zh-CN" altLang="en-US" b="1" spc="-10" dirty="0">
                <a:solidFill>
                  <a:srgbClr val="1E1E1E"/>
                </a:solidFill>
                <a:latin typeface="SimSun"/>
                <a:cs typeface="SimSun"/>
              </a:rPr>
              <a:t>会</a:t>
            </a:r>
            <a:r>
              <a:rPr lang="zh-CN" altLang="en-US" b="1" spc="-15" dirty="0">
                <a:solidFill>
                  <a:srgbClr val="1E1E1E"/>
                </a:solidFill>
                <a:latin typeface="SimSun"/>
                <a:cs typeface="SimSun"/>
              </a:rPr>
              <a:t>，以实现全面运营和商业便利化</a:t>
            </a:r>
            <a:endParaRPr lang="zh-CN" altLang="en-US" b="1" dirty="0">
              <a:latin typeface="SimSun"/>
              <a:cs typeface="SimSu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00400" y="2831592"/>
            <a:ext cx="2855976" cy="3410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3448" y="2871216"/>
            <a:ext cx="2654807" cy="9265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64408" y="2898648"/>
            <a:ext cx="2731008" cy="32826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353055" y="3048000"/>
            <a:ext cx="247338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5" dirty="0" err="1">
                <a:solidFill>
                  <a:srgbClr val="1E1E1E"/>
                </a:solidFill>
                <a:latin typeface="SimSun"/>
                <a:cs typeface="SimSun"/>
              </a:rPr>
              <a:t>巴基斯坦启动了</a:t>
            </a:r>
            <a:r>
              <a:rPr b="1" spc="-10" dirty="0" err="1">
                <a:solidFill>
                  <a:srgbClr val="1E1E1E"/>
                </a:solidFill>
                <a:latin typeface="Arial"/>
                <a:cs typeface="Arial"/>
              </a:rPr>
              <a:t>“</a:t>
            </a:r>
            <a:r>
              <a:rPr b="1" spc="-15" dirty="0" err="1">
                <a:solidFill>
                  <a:srgbClr val="1E1E1E"/>
                </a:solidFill>
                <a:latin typeface="Arial"/>
                <a:cs typeface="Arial"/>
              </a:rPr>
              <a:t>U</a:t>
            </a:r>
            <a:r>
              <a:rPr b="1" dirty="0" err="1">
                <a:solidFill>
                  <a:srgbClr val="1E1E1E"/>
                </a:solidFill>
                <a:latin typeface="Arial"/>
                <a:cs typeface="Arial"/>
              </a:rPr>
              <a:t>r</a:t>
            </a:r>
            <a:r>
              <a:rPr b="1" spc="-20" dirty="0" err="1">
                <a:solidFill>
                  <a:srgbClr val="1E1E1E"/>
                </a:solidFill>
                <a:latin typeface="Arial"/>
                <a:cs typeface="Arial"/>
              </a:rPr>
              <a:t>aa</a:t>
            </a:r>
            <a:r>
              <a:rPr b="1" spc="-10" dirty="0" err="1">
                <a:solidFill>
                  <a:srgbClr val="1E1E1E"/>
                </a:solidFill>
                <a:latin typeface="Arial"/>
                <a:cs typeface="Arial"/>
              </a:rPr>
              <a:t>n</a:t>
            </a:r>
            <a:r>
              <a:rPr lang="en-US" b="1" spc="-1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lang="en-US" b="1" spc="-5" dirty="0">
                <a:solidFill>
                  <a:srgbClr val="1E1E1E"/>
                </a:solidFill>
                <a:latin typeface="Arial"/>
                <a:cs typeface="Arial"/>
              </a:rPr>
              <a:t>P</a:t>
            </a:r>
            <a:r>
              <a:rPr lang="en-US" b="1" spc="-20" dirty="0">
                <a:solidFill>
                  <a:srgbClr val="1E1E1E"/>
                </a:solidFill>
                <a:latin typeface="Arial"/>
                <a:cs typeface="Arial"/>
              </a:rPr>
              <a:t>ak</a:t>
            </a:r>
            <a:r>
              <a:rPr lang="en-US" b="1" spc="-5" dirty="0">
                <a:solidFill>
                  <a:srgbClr val="1E1E1E"/>
                </a:solidFill>
                <a:latin typeface="Arial"/>
                <a:cs typeface="Arial"/>
              </a:rPr>
              <a:t>i</a:t>
            </a:r>
            <a:r>
              <a:rPr lang="en-US" b="1" spc="-20" dirty="0">
                <a:solidFill>
                  <a:srgbClr val="1E1E1E"/>
                </a:solidFill>
                <a:latin typeface="Arial"/>
                <a:cs typeface="Arial"/>
              </a:rPr>
              <a:t>stan</a:t>
            </a:r>
            <a:r>
              <a:rPr lang="en-US" b="1" spc="-10" dirty="0">
                <a:solidFill>
                  <a:srgbClr val="1E1E1E"/>
                </a:solidFill>
                <a:latin typeface="Arial"/>
                <a:cs typeface="Arial"/>
              </a:rPr>
              <a:t>”</a:t>
            </a:r>
            <a:r>
              <a:rPr lang="ja-JP" altLang="en-US" spc="-15" dirty="0">
                <a:solidFill>
                  <a:srgbClr val="1E1E1E"/>
                </a:solidFill>
                <a:latin typeface="SimSun"/>
                <a:cs typeface="SimSun"/>
              </a:rPr>
              <a:t>计划，旨在推动五</a:t>
            </a:r>
            <a:r>
              <a:rPr lang="zh-CN" altLang="en-US" spc="-15" dirty="0">
                <a:solidFill>
                  <a:srgbClr val="1E1E1E"/>
                </a:solidFill>
                <a:latin typeface="SimSun"/>
                <a:cs typeface="SimSun"/>
              </a:rPr>
              <a:t>大支柱的经济发展：</a:t>
            </a:r>
            <a:endParaRPr lang="ja-JP" altLang="en-US" dirty="0">
              <a:latin typeface="SimSun"/>
              <a:cs typeface="SimSu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72440" y="2255520"/>
            <a:ext cx="2525395" cy="594360"/>
          </a:xfrm>
          <a:custGeom>
            <a:avLst/>
            <a:gdLst/>
            <a:ahLst/>
            <a:cxnLst/>
            <a:rect l="l" t="t" r="r" b="b"/>
            <a:pathLst>
              <a:path w="2525395" h="594360">
                <a:moveTo>
                  <a:pt x="2444750" y="0"/>
                </a:moveTo>
                <a:lnTo>
                  <a:pt x="80733" y="0"/>
                </a:lnTo>
                <a:lnTo>
                  <a:pt x="49314" y="6349"/>
                </a:lnTo>
                <a:lnTo>
                  <a:pt x="23634" y="23494"/>
                </a:lnTo>
                <a:lnTo>
                  <a:pt x="6337" y="49021"/>
                </a:lnTo>
                <a:lnTo>
                  <a:pt x="0" y="80263"/>
                </a:lnTo>
                <a:lnTo>
                  <a:pt x="0" y="513714"/>
                </a:lnTo>
                <a:lnTo>
                  <a:pt x="6337" y="544957"/>
                </a:lnTo>
                <a:lnTo>
                  <a:pt x="23634" y="570483"/>
                </a:lnTo>
                <a:lnTo>
                  <a:pt x="49314" y="587755"/>
                </a:lnTo>
                <a:lnTo>
                  <a:pt x="80733" y="594105"/>
                </a:lnTo>
                <a:lnTo>
                  <a:pt x="2444750" y="594105"/>
                </a:lnTo>
                <a:lnTo>
                  <a:pt x="2476119" y="587755"/>
                </a:lnTo>
                <a:lnTo>
                  <a:pt x="2501772" y="570483"/>
                </a:lnTo>
                <a:lnTo>
                  <a:pt x="2519045" y="544957"/>
                </a:lnTo>
                <a:lnTo>
                  <a:pt x="2525395" y="513714"/>
                </a:lnTo>
                <a:lnTo>
                  <a:pt x="2525395" y="80263"/>
                </a:lnTo>
                <a:lnTo>
                  <a:pt x="2519045" y="49021"/>
                </a:lnTo>
                <a:lnTo>
                  <a:pt x="2501772" y="23494"/>
                </a:lnTo>
                <a:lnTo>
                  <a:pt x="2476119" y="6349"/>
                </a:lnTo>
                <a:lnTo>
                  <a:pt x="2444750" y="0"/>
                </a:lnTo>
                <a:close/>
              </a:path>
            </a:pathLst>
          </a:custGeom>
          <a:solidFill>
            <a:srgbClr val="BDDD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67023" y="2255520"/>
            <a:ext cx="2525395" cy="594360"/>
          </a:xfrm>
          <a:custGeom>
            <a:avLst/>
            <a:gdLst/>
            <a:ahLst/>
            <a:cxnLst/>
            <a:rect l="l" t="t" r="r" b="b"/>
            <a:pathLst>
              <a:path w="2525395" h="594360">
                <a:moveTo>
                  <a:pt x="2444750" y="0"/>
                </a:moveTo>
                <a:lnTo>
                  <a:pt x="80772" y="0"/>
                </a:lnTo>
                <a:lnTo>
                  <a:pt x="49276" y="6349"/>
                </a:lnTo>
                <a:lnTo>
                  <a:pt x="23622" y="23494"/>
                </a:lnTo>
                <a:lnTo>
                  <a:pt x="6350" y="49021"/>
                </a:lnTo>
                <a:lnTo>
                  <a:pt x="0" y="80263"/>
                </a:lnTo>
                <a:lnTo>
                  <a:pt x="0" y="513714"/>
                </a:lnTo>
                <a:lnTo>
                  <a:pt x="6350" y="544957"/>
                </a:lnTo>
                <a:lnTo>
                  <a:pt x="23622" y="570483"/>
                </a:lnTo>
                <a:lnTo>
                  <a:pt x="49276" y="587755"/>
                </a:lnTo>
                <a:lnTo>
                  <a:pt x="80772" y="594105"/>
                </a:lnTo>
                <a:lnTo>
                  <a:pt x="2444750" y="594105"/>
                </a:lnTo>
                <a:lnTo>
                  <a:pt x="2476119" y="587755"/>
                </a:lnTo>
                <a:lnTo>
                  <a:pt x="2501773" y="570483"/>
                </a:lnTo>
                <a:lnTo>
                  <a:pt x="2519045" y="544957"/>
                </a:lnTo>
                <a:lnTo>
                  <a:pt x="2525395" y="513714"/>
                </a:lnTo>
                <a:lnTo>
                  <a:pt x="2525395" y="80263"/>
                </a:lnTo>
                <a:lnTo>
                  <a:pt x="2519045" y="49021"/>
                </a:lnTo>
                <a:lnTo>
                  <a:pt x="2501773" y="23494"/>
                </a:lnTo>
                <a:lnTo>
                  <a:pt x="2476119" y="6349"/>
                </a:lnTo>
                <a:lnTo>
                  <a:pt x="2444750" y="0"/>
                </a:lnTo>
                <a:close/>
              </a:path>
            </a:pathLst>
          </a:custGeom>
          <a:solidFill>
            <a:srgbClr val="BDDD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58433" y="2255520"/>
            <a:ext cx="2526030" cy="594360"/>
          </a:xfrm>
          <a:custGeom>
            <a:avLst/>
            <a:gdLst/>
            <a:ahLst/>
            <a:cxnLst/>
            <a:rect l="l" t="t" r="r" b="b"/>
            <a:pathLst>
              <a:path w="2526029" h="594360">
                <a:moveTo>
                  <a:pt x="2444750" y="0"/>
                </a:moveTo>
                <a:lnTo>
                  <a:pt x="80772" y="0"/>
                </a:lnTo>
                <a:lnTo>
                  <a:pt x="49403" y="6349"/>
                </a:lnTo>
                <a:lnTo>
                  <a:pt x="23749" y="23494"/>
                </a:lnTo>
                <a:lnTo>
                  <a:pt x="6350" y="49021"/>
                </a:lnTo>
                <a:lnTo>
                  <a:pt x="0" y="80263"/>
                </a:lnTo>
                <a:lnTo>
                  <a:pt x="0" y="513714"/>
                </a:lnTo>
                <a:lnTo>
                  <a:pt x="6350" y="544957"/>
                </a:lnTo>
                <a:lnTo>
                  <a:pt x="23749" y="570483"/>
                </a:lnTo>
                <a:lnTo>
                  <a:pt x="49403" y="587755"/>
                </a:lnTo>
                <a:lnTo>
                  <a:pt x="80772" y="594105"/>
                </a:lnTo>
                <a:lnTo>
                  <a:pt x="2444750" y="594105"/>
                </a:lnTo>
                <a:lnTo>
                  <a:pt x="2476246" y="587755"/>
                </a:lnTo>
                <a:lnTo>
                  <a:pt x="2501900" y="570483"/>
                </a:lnTo>
                <a:lnTo>
                  <a:pt x="2519172" y="544957"/>
                </a:lnTo>
                <a:lnTo>
                  <a:pt x="2525522" y="513714"/>
                </a:lnTo>
                <a:lnTo>
                  <a:pt x="2525522" y="80263"/>
                </a:lnTo>
                <a:lnTo>
                  <a:pt x="2519172" y="49021"/>
                </a:lnTo>
                <a:lnTo>
                  <a:pt x="2501900" y="23494"/>
                </a:lnTo>
                <a:lnTo>
                  <a:pt x="2476246" y="6349"/>
                </a:lnTo>
                <a:lnTo>
                  <a:pt x="2444750" y="0"/>
                </a:lnTo>
                <a:close/>
              </a:path>
            </a:pathLst>
          </a:custGeom>
          <a:solidFill>
            <a:srgbClr val="BDDD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800" y="2831592"/>
            <a:ext cx="2859024" cy="34107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7847" y="2871216"/>
            <a:ext cx="2868168" cy="15666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8808" y="2898648"/>
            <a:ext cx="2731008" cy="32826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67664" y="2998303"/>
            <a:ext cx="232727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pc="-20" dirty="0" err="1">
                <a:solidFill>
                  <a:srgbClr val="1E1E1E"/>
                </a:solidFill>
                <a:latin typeface="SimSun"/>
                <a:cs typeface="SimSun"/>
              </a:rPr>
              <a:t>设立</a:t>
            </a:r>
            <a:r>
              <a:rPr spc="-15" dirty="0" err="1">
                <a:solidFill>
                  <a:srgbClr val="1E1E1E"/>
                </a:solidFill>
                <a:latin typeface="SimSun"/>
                <a:cs typeface="SimSun"/>
              </a:rPr>
              <a:t>SIFC</a:t>
            </a:r>
            <a:r>
              <a:rPr spc="-20" dirty="0" err="1">
                <a:solidFill>
                  <a:srgbClr val="1E1E1E"/>
                </a:solidFill>
                <a:latin typeface="SimSun"/>
                <a:cs typeface="SimSun"/>
              </a:rPr>
              <a:t>，</a:t>
            </a:r>
            <a:r>
              <a:rPr b="1" spc="-15" dirty="0" err="1">
                <a:solidFill>
                  <a:srgbClr val="1E1E1E"/>
                </a:solidFill>
                <a:latin typeface="SimSun"/>
                <a:cs typeface="SimSun"/>
              </a:rPr>
              <a:t>作为单一窗</a:t>
            </a:r>
            <a:r>
              <a:rPr b="1" spc="-30" dirty="0" err="1">
                <a:solidFill>
                  <a:srgbClr val="1E1E1E"/>
                </a:solidFill>
                <a:latin typeface="SimSun"/>
                <a:cs typeface="SimSun"/>
              </a:rPr>
              <a:t>口</a:t>
            </a:r>
            <a:r>
              <a:rPr b="1" spc="-20" dirty="0" err="1">
                <a:solidFill>
                  <a:srgbClr val="1E1E1E"/>
                </a:solidFill>
                <a:latin typeface="SimSun"/>
                <a:cs typeface="SimSun"/>
              </a:rPr>
              <a:t>，</a:t>
            </a:r>
            <a:r>
              <a:rPr b="1" spc="-15" dirty="0" err="1">
                <a:solidFill>
                  <a:srgbClr val="1E1E1E"/>
                </a:solidFill>
                <a:latin typeface="SimSun"/>
                <a:cs typeface="SimSun"/>
              </a:rPr>
              <a:t>致力于营造繁荣的营商环</a:t>
            </a:r>
            <a:r>
              <a:rPr b="1" spc="10" dirty="0" err="1">
                <a:solidFill>
                  <a:srgbClr val="1E1E1E"/>
                </a:solidFill>
                <a:latin typeface="SimSun"/>
                <a:cs typeface="SimSun"/>
              </a:rPr>
              <a:t>境</a:t>
            </a:r>
            <a:r>
              <a:rPr b="1" spc="-15" dirty="0" err="1">
                <a:solidFill>
                  <a:srgbClr val="1E1E1E"/>
                </a:solidFill>
                <a:latin typeface="SimSun"/>
                <a:cs typeface="SimSun"/>
              </a:rPr>
              <a:t>，制定优惠政</a:t>
            </a:r>
            <a:r>
              <a:rPr b="1" spc="-20" dirty="0" err="1">
                <a:solidFill>
                  <a:srgbClr val="1E1E1E"/>
                </a:solidFill>
                <a:latin typeface="SimSun"/>
                <a:cs typeface="SimSun"/>
              </a:rPr>
              <a:t>策</a:t>
            </a:r>
            <a:r>
              <a:rPr b="1" spc="-15" dirty="0" err="1">
                <a:solidFill>
                  <a:srgbClr val="1E1E1E"/>
                </a:solidFill>
                <a:latin typeface="SimSun"/>
                <a:cs typeface="SimSun"/>
              </a:rPr>
              <a:t>，提高营商便利度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50975" y="4767071"/>
            <a:ext cx="1389888" cy="1213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84919" y="1984248"/>
            <a:ext cx="524255" cy="41940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51264" y="2654807"/>
            <a:ext cx="2532887" cy="30540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357359" y="2715767"/>
            <a:ext cx="2557272" cy="22037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415271" y="2718816"/>
            <a:ext cx="2407920" cy="29291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519666" y="2844379"/>
            <a:ext cx="2150110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pc="-20" dirty="0" err="1">
                <a:latin typeface="SimSun"/>
                <a:cs typeface="SimSun"/>
              </a:rPr>
              <a:t>巴基斯坦正在积极寻求</a:t>
            </a:r>
            <a:r>
              <a:rPr b="1" spc="-15" dirty="0" err="1">
                <a:solidFill>
                  <a:srgbClr val="005C2E"/>
                </a:solidFill>
                <a:latin typeface="SimSun"/>
                <a:cs typeface="SimSun"/>
              </a:rPr>
              <a:t>与全球利益相关者合作</a:t>
            </a:r>
            <a:r>
              <a:rPr spc="-15" dirty="0" err="1">
                <a:solidFill>
                  <a:srgbClr val="005C2E"/>
                </a:solidFill>
                <a:latin typeface="SimSun"/>
                <a:cs typeface="SimSun"/>
              </a:rPr>
              <a:t>，</a:t>
            </a:r>
            <a:r>
              <a:rPr b="1" spc="-15" dirty="0" err="1">
                <a:solidFill>
                  <a:srgbClr val="005C2E"/>
                </a:solidFill>
                <a:latin typeface="SimSun"/>
                <a:cs typeface="SimSun"/>
              </a:rPr>
              <a:t>利</a:t>
            </a:r>
            <a:r>
              <a:rPr b="1" spc="0" dirty="0" err="1">
                <a:solidFill>
                  <a:srgbClr val="005C2E"/>
                </a:solidFill>
                <a:latin typeface="SimSun"/>
                <a:cs typeface="SimSun"/>
              </a:rPr>
              <a:t>用</a:t>
            </a:r>
            <a:r>
              <a:rPr b="1" spc="-15" dirty="0" err="1">
                <a:solidFill>
                  <a:srgbClr val="005C2E"/>
                </a:solidFill>
                <a:latin typeface="SimSun"/>
                <a:cs typeface="SimSun"/>
              </a:rPr>
              <a:t>国际专业知识和投资，同</a:t>
            </a:r>
            <a:r>
              <a:rPr b="1" spc="0" dirty="0" err="1">
                <a:solidFill>
                  <a:srgbClr val="005C2E"/>
                </a:solidFill>
                <a:latin typeface="SimSun"/>
                <a:cs typeface="SimSun"/>
              </a:rPr>
              <a:t>时</a:t>
            </a:r>
            <a:r>
              <a:rPr b="1" spc="-15" dirty="0" err="1">
                <a:solidFill>
                  <a:srgbClr val="005C2E"/>
                </a:solidFill>
                <a:latin typeface="SimSun"/>
                <a:cs typeface="SimSun"/>
              </a:rPr>
              <a:t>从</a:t>
            </a:r>
            <a:r>
              <a:rPr b="1" spc="-10" dirty="0">
                <a:solidFill>
                  <a:srgbClr val="005C2E"/>
                </a:solidFill>
                <a:latin typeface="SimSun"/>
                <a:cs typeface="SimSun"/>
              </a:rPr>
              <a:t> </a:t>
            </a:r>
            <a:r>
              <a:rPr b="1" spc="-20" dirty="0" err="1">
                <a:solidFill>
                  <a:srgbClr val="005C2E"/>
                </a:solidFill>
                <a:latin typeface="SimSun"/>
                <a:cs typeface="SimSun"/>
              </a:rPr>
              <a:t>投资者的角度保障每个</a:t>
            </a:r>
            <a:r>
              <a:rPr b="1" spc="0" dirty="0" err="1">
                <a:solidFill>
                  <a:srgbClr val="005C2E"/>
                </a:solidFill>
                <a:latin typeface="SimSun"/>
                <a:cs typeface="SimSun"/>
              </a:rPr>
              <a:t>项</a:t>
            </a:r>
            <a:r>
              <a:rPr b="1" spc="-15" dirty="0" err="1">
                <a:solidFill>
                  <a:srgbClr val="005C2E"/>
                </a:solidFill>
                <a:latin typeface="SimSun"/>
                <a:cs typeface="SimSun"/>
              </a:rPr>
              <a:t>目的可行性和盈利能力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314176" y="5102352"/>
            <a:ext cx="399288" cy="4023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315700" y="5558028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8" y="0"/>
                </a:lnTo>
              </a:path>
            </a:pathLst>
          </a:custGeom>
          <a:ln w="39624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67911" y="4474464"/>
            <a:ext cx="1466088" cy="14599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95743" y="4876800"/>
            <a:ext cx="838200" cy="83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44826" y="1968593"/>
            <a:ext cx="2724785" cy="801370"/>
          </a:xfrm>
          <a:custGeom>
            <a:avLst/>
            <a:gdLst/>
            <a:ahLst/>
            <a:cxnLst/>
            <a:rect l="l" t="t" r="r" b="b"/>
            <a:pathLst>
              <a:path w="2724784" h="801369">
                <a:moveTo>
                  <a:pt x="2643631" y="0"/>
                </a:moveTo>
                <a:lnTo>
                  <a:pt x="80771" y="0"/>
                </a:lnTo>
                <a:lnTo>
                  <a:pt x="49275" y="6350"/>
                </a:lnTo>
                <a:lnTo>
                  <a:pt x="23621" y="23622"/>
                </a:lnTo>
                <a:lnTo>
                  <a:pt x="6349" y="49276"/>
                </a:lnTo>
                <a:lnTo>
                  <a:pt x="0" y="80645"/>
                </a:lnTo>
                <a:lnTo>
                  <a:pt x="0" y="720344"/>
                </a:lnTo>
                <a:lnTo>
                  <a:pt x="6349" y="751713"/>
                </a:lnTo>
                <a:lnTo>
                  <a:pt x="23621" y="777494"/>
                </a:lnTo>
                <a:lnTo>
                  <a:pt x="49275" y="794766"/>
                </a:lnTo>
                <a:lnTo>
                  <a:pt x="80771" y="801116"/>
                </a:lnTo>
                <a:lnTo>
                  <a:pt x="2643631" y="801116"/>
                </a:lnTo>
                <a:lnTo>
                  <a:pt x="2675127" y="794766"/>
                </a:lnTo>
                <a:lnTo>
                  <a:pt x="2700781" y="777494"/>
                </a:lnTo>
                <a:lnTo>
                  <a:pt x="2718054" y="751713"/>
                </a:lnTo>
                <a:lnTo>
                  <a:pt x="2724404" y="720344"/>
                </a:lnTo>
                <a:lnTo>
                  <a:pt x="2724404" y="80645"/>
                </a:lnTo>
                <a:lnTo>
                  <a:pt x="2718054" y="49276"/>
                </a:lnTo>
                <a:lnTo>
                  <a:pt x="2700781" y="23622"/>
                </a:lnTo>
                <a:lnTo>
                  <a:pt x="2675127" y="6350"/>
                </a:lnTo>
                <a:lnTo>
                  <a:pt x="2643631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243125" y="2029530"/>
            <a:ext cx="167754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-40" dirty="0" err="1">
                <a:solidFill>
                  <a:srgbClr val="FFFFFF"/>
                </a:solidFill>
                <a:latin typeface="SimSun"/>
                <a:cs typeface="SimSun"/>
              </a:rPr>
              <a:t>持续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56400" y="2321647"/>
            <a:ext cx="243712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000" b="1" spc="-40" dirty="0">
                <a:solidFill>
                  <a:srgbClr val="FFFFFF"/>
                </a:solidFill>
                <a:latin typeface="SimSun"/>
                <a:cs typeface="SimSun"/>
              </a:rPr>
              <a:t>发展</a:t>
            </a:r>
            <a:r>
              <a:rPr sz="2000" b="1" spc="-15" dirty="0" err="1">
                <a:solidFill>
                  <a:srgbClr val="FFFFFF"/>
                </a:solidFill>
                <a:latin typeface="SimSun"/>
                <a:cs typeface="SimSun"/>
              </a:rPr>
              <a:t>机遇管道开发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267455" y="1984248"/>
            <a:ext cx="2724785" cy="798195"/>
          </a:xfrm>
          <a:custGeom>
            <a:avLst/>
            <a:gdLst/>
            <a:ahLst/>
            <a:cxnLst/>
            <a:rect l="l" t="t" r="r" b="b"/>
            <a:pathLst>
              <a:path w="2724785" h="798194">
                <a:moveTo>
                  <a:pt x="2643632" y="0"/>
                </a:moveTo>
                <a:lnTo>
                  <a:pt x="80645" y="0"/>
                </a:lnTo>
                <a:lnTo>
                  <a:pt x="49276" y="6350"/>
                </a:lnTo>
                <a:lnTo>
                  <a:pt x="23622" y="23495"/>
                </a:lnTo>
                <a:lnTo>
                  <a:pt x="6350" y="49022"/>
                </a:lnTo>
                <a:lnTo>
                  <a:pt x="0" y="80391"/>
                </a:lnTo>
                <a:lnTo>
                  <a:pt x="0" y="717550"/>
                </a:lnTo>
                <a:lnTo>
                  <a:pt x="6350" y="748919"/>
                </a:lnTo>
                <a:lnTo>
                  <a:pt x="23622" y="774446"/>
                </a:lnTo>
                <a:lnTo>
                  <a:pt x="49276" y="791718"/>
                </a:lnTo>
                <a:lnTo>
                  <a:pt x="80645" y="798068"/>
                </a:lnTo>
                <a:lnTo>
                  <a:pt x="2643632" y="798068"/>
                </a:lnTo>
                <a:lnTo>
                  <a:pt x="2675128" y="791718"/>
                </a:lnTo>
                <a:lnTo>
                  <a:pt x="2700782" y="774446"/>
                </a:lnTo>
                <a:lnTo>
                  <a:pt x="2718054" y="748919"/>
                </a:lnTo>
                <a:lnTo>
                  <a:pt x="2724404" y="717550"/>
                </a:lnTo>
                <a:lnTo>
                  <a:pt x="2724404" y="80391"/>
                </a:lnTo>
                <a:lnTo>
                  <a:pt x="2718054" y="49022"/>
                </a:lnTo>
                <a:lnTo>
                  <a:pt x="2700782" y="23495"/>
                </a:lnTo>
                <a:lnTo>
                  <a:pt x="2675128" y="6350"/>
                </a:lnTo>
                <a:lnTo>
                  <a:pt x="2643632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370326" y="2040830"/>
            <a:ext cx="184492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-40" dirty="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endParaRPr sz="2000" i="1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70326" y="2319496"/>
            <a:ext cx="219227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FFFFFF"/>
                </a:solidFill>
                <a:latin typeface="SimSun"/>
                <a:cs typeface="SimSun"/>
              </a:rPr>
              <a:t>经济议程启动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71856" y="1984248"/>
            <a:ext cx="2727960" cy="798195"/>
          </a:xfrm>
          <a:custGeom>
            <a:avLst/>
            <a:gdLst/>
            <a:ahLst/>
            <a:cxnLst/>
            <a:rect l="l" t="t" r="r" b="b"/>
            <a:pathLst>
              <a:path w="2727960" h="798194">
                <a:moveTo>
                  <a:pt x="2646680" y="0"/>
                </a:moveTo>
                <a:lnTo>
                  <a:pt x="80797" y="0"/>
                </a:lnTo>
                <a:lnTo>
                  <a:pt x="49352" y="6350"/>
                </a:lnTo>
                <a:lnTo>
                  <a:pt x="23660" y="23495"/>
                </a:lnTo>
                <a:lnTo>
                  <a:pt x="6350" y="49022"/>
                </a:lnTo>
                <a:lnTo>
                  <a:pt x="0" y="80391"/>
                </a:lnTo>
                <a:lnTo>
                  <a:pt x="0" y="717550"/>
                </a:lnTo>
                <a:lnTo>
                  <a:pt x="6350" y="748919"/>
                </a:lnTo>
                <a:lnTo>
                  <a:pt x="23660" y="774446"/>
                </a:lnTo>
                <a:lnTo>
                  <a:pt x="49352" y="791718"/>
                </a:lnTo>
                <a:lnTo>
                  <a:pt x="80797" y="798068"/>
                </a:lnTo>
                <a:lnTo>
                  <a:pt x="2646680" y="798068"/>
                </a:lnTo>
                <a:lnTo>
                  <a:pt x="2678176" y="791718"/>
                </a:lnTo>
                <a:lnTo>
                  <a:pt x="2703830" y="774446"/>
                </a:lnTo>
                <a:lnTo>
                  <a:pt x="2721102" y="748919"/>
                </a:lnTo>
                <a:lnTo>
                  <a:pt x="2727452" y="717550"/>
                </a:lnTo>
                <a:lnTo>
                  <a:pt x="2727452" y="80391"/>
                </a:lnTo>
                <a:lnTo>
                  <a:pt x="2721102" y="49022"/>
                </a:lnTo>
                <a:lnTo>
                  <a:pt x="2703830" y="23495"/>
                </a:lnTo>
                <a:lnTo>
                  <a:pt x="2678176" y="6350"/>
                </a:lnTo>
                <a:lnTo>
                  <a:pt x="264668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75284" y="2015814"/>
            <a:ext cx="179323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-45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2000" i="1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75284" y="2322028"/>
            <a:ext cx="259773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0" dirty="0">
                <a:solidFill>
                  <a:srgbClr val="FFFFFF"/>
                </a:solidFill>
                <a:latin typeface="SimSun"/>
                <a:cs typeface="SimSun"/>
              </a:rPr>
              <a:t>上海国际金融中心成立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1417807" y="70103"/>
            <a:ext cx="691896" cy="69189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38778" y="4202834"/>
            <a:ext cx="2123821" cy="1859638"/>
          </a:xfrm>
          <a:prstGeom prst="rect">
            <a:avLst/>
          </a:prstGeom>
          <a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924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67159" y="70103"/>
            <a:ext cx="624840" cy="621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4120"/>
            <a:ext cx="3178810" cy="563880"/>
          </a:xfrm>
          <a:custGeom>
            <a:avLst/>
            <a:gdLst/>
            <a:ahLst/>
            <a:cxnLst/>
            <a:rect l="l" t="t" r="r" b="b"/>
            <a:pathLst>
              <a:path w="3178810" h="563879">
                <a:moveTo>
                  <a:pt x="0" y="563638"/>
                </a:moveTo>
                <a:lnTo>
                  <a:pt x="3178683" y="563638"/>
                </a:lnTo>
                <a:lnTo>
                  <a:pt x="3178683" y="0"/>
                </a:lnTo>
                <a:lnTo>
                  <a:pt x="0" y="0"/>
                </a:lnTo>
                <a:lnTo>
                  <a:pt x="0" y="563638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294376"/>
            <a:ext cx="3178810" cy="295910"/>
          </a:xfrm>
          <a:custGeom>
            <a:avLst/>
            <a:gdLst/>
            <a:ahLst/>
            <a:cxnLst/>
            <a:rect l="l" t="t" r="r" b="b"/>
            <a:pathLst>
              <a:path w="3178810" h="295910">
                <a:moveTo>
                  <a:pt x="0" y="295541"/>
                </a:moveTo>
                <a:lnTo>
                  <a:pt x="3178683" y="295541"/>
                </a:lnTo>
                <a:lnTo>
                  <a:pt x="3178683" y="0"/>
                </a:lnTo>
                <a:lnTo>
                  <a:pt x="0" y="0"/>
                </a:lnTo>
                <a:lnTo>
                  <a:pt x="0" y="29554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83" y="0"/>
            <a:ext cx="12167870" cy="1456690"/>
          </a:xfrm>
          <a:custGeom>
            <a:avLst/>
            <a:gdLst/>
            <a:ahLst/>
            <a:cxnLst/>
            <a:rect l="l" t="t" r="r" b="b"/>
            <a:pathLst>
              <a:path w="12167870" h="1456690">
                <a:moveTo>
                  <a:pt x="0" y="1456563"/>
                </a:moveTo>
                <a:lnTo>
                  <a:pt x="12167616" y="1456563"/>
                </a:lnTo>
                <a:lnTo>
                  <a:pt x="12167616" y="0"/>
                </a:lnTo>
                <a:lnTo>
                  <a:pt x="0" y="0"/>
                </a:lnTo>
                <a:lnTo>
                  <a:pt x="0" y="14565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8300" y="378235"/>
            <a:ext cx="114554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/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巴基斯坦正在加强关</a:t>
            </a:r>
            <a:r>
              <a:rPr sz="3200" b="1" spc="-25" dirty="0">
                <a:solidFill>
                  <a:srgbClr val="005C2E"/>
                </a:solidFill>
                <a:latin typeface="SimSun"/>
                <a:cs typeface="SimSun"/>
              </a:rPr>
              <a:t>键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推动</a:t>
            </a:r>
            <a:r>
              <a:rPr sz="3200" b="1" spc="-25" dirty="0">
                <a:solidFill>
                  <a:srgbClr val="005C2E"/>
                </a:solidFill>
                <a:latin typeface="SimSun"/>
                <a:cs typeface="SimSun"/>
              </a:rPr>
              <a:t>因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素的</a:t>
            </a:r>
            <a:r>
              <a:rPr sz="3200" b="1" spc="-25" dirty="0">
                <a:solidFill>
                  <a:srgbClr val="005C2E"/>
                </a:solidFill>
                <a:latin typeface="SimSun"/>
                <a:cs typeface="SimSun"/>
              </a:rPr>
              <a:t>完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整</a:t>
            </a:r>
            <a:r>
              <a:rPr sz="3200" b="1" spc="5" dirty="0">
                <a:solidFill>
                  <a:srgbClr val="005C2E"/>
                </a:solidFill>
                <a:latin typeface="SimSun"/>
                <a:cs typeface="SimSun"/>
              </a:rPr>
              <a:t>性</a:t>
            </a:r>
            <a:r>
              <a:rPr sz="3200" b="1" spc="-25" dirty="0">
                <a:solidFill>
                  <a:srgbClr val="005C2E"/>
                </a:solidFill>
                <a:latin typeface="SimSun"/>
                <a:cs typeface="SimSun"/>
              </a:rPr>
              <a:t>，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这将</a:t>
            </a:r>
            <a:r>
              <a:rPr sz="3200" b="1" spc="-20" dirty="0">
                <a:solidFill>
                  <a:srgbClr val="005C2E"/>
                </a:solidFill>
                <a:latin typeface="SimSun"/>
                <a:cs typeface="SimSun"/>
              </a:rPr>
              <a:t>推</a:t>
            </a:r>
            <a:r>
              <a:rPr sz="3200" b="1" spc="-5" dirty="0">
                <a:solidFill>
                  <a:srgbClr val="005C2E"/>
                </a:solidFill>
                <a:latin typeface="SimSun"/>
                <a:cs typeface="SimSun"/>
              </a:rPr>
              <a:t>动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多</a:t>
            </a:r>
            <a:r>
              <a:rPr sz="3200" b="1" spc="-20" dirty="0">
                <a:solidFill>
                  <a:srgbClr val="005C2E"/>
                </a:solidFill>
                <a:latin typeface="SimSun"/>
                <a:cs typeface="SimSun"/>
              </a:rPr>
              <a:t>个</a:t>
            </a:r>
            <a:r>
              <a:rPr sz="3200" b="1" spc="-5" dirty="0">
                <a:solidFill>
                  <a:srgbClr val="005C2E"/>
                </a:solidFill>
                <a:latin typeface="SimSun"/>
                <a:cs typeface="SimSun"/>
              </a:rPr>
              <a:t>经</a:t>
            </a:r>
            <a:r>
              <a:rPr sz="3200" b="1" spc="-20" dirty="0">
                <a:solidFill>
                  <a:srgbClr val="005C2E"/>
                </a:solidFill>
                <a:latin typeface="SimSun"/>
                <a:cs typeface="SimSun"/>
              </a:rPr>
              <a:t>济</a:t>
            </a:r>
            <a:r>
              <a:rPr sz="3200" b="1" spc="-5" dirty="0">
                <a:solidFill>
                  <a:srgbClr val="005C2E"/>
                </a:solidFill>
                <a:latin typeface="SimSun"/>
                <a:cs typeface="SimSun"/>
              </a:rPr>
              <a:t>领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域</a:t>
            </a:r>
            <a:r>
              <a:rPr sz="3200" b="1" spc="-20" dirty="0">
                <a:solidFill>
                  <a:srgbClr val="005C2E"/>
                </a:solidFill>
                <a:latin typeface="SimSun"/>
                <a:cs typeface="SimSun"/>
              </a:rPr>
              <a:t>的</a:t>
            </a:r>
            <a:r>
              <a:rPr sz="3200" b="1" spc="-5" dirty="0">
                <a:solidFill>
                  <a:srgbClr val="005C2E"/>
                </a:solidFill>
                <a:latin typeface="SimSun"/>
                <a:cs typeface="SimSun"/>
              </a:rPr>
              <a:t>持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续</a:t>
            </a:r>
            <a:r>
              <a:rPr sz="3200" b="1" spc="-20" dirty="0">
                <a:solidFill>
                  <a:srgbClr val="005C2E"/>
                </a:solidFill>
                <a:latin typeface="SimSun"/>
                <a:cs typeface="SimSun"/>
              </a:rPr>
              <a:t>进步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3552697"/>
            <a:ext cx="4066540" cy="10795"/>
          </a:xfrm>
          <a:custGeom>
            <a:avLst/>
            <a:gdLst/>
            <a:ahLst/>
            <a:cxnLst/>
            <a:rect l="l" t="t" r="r" b="b"/>
            <a:pathLst>
              <a:path w="4066540" h="10795">
                <a:moveTo>
                  <a:pt x="0" y="10413"/>
                </a:moveTo>
                <a:lnTo>
                  <a:pt x="4066032" y="10413"/>
                </a:lnTo>
                <a:lnTo>
                  <a:pt x="4066032" y="0"/>
                </a:lnTo>
                <a:lnTo>
                  <a:pt x="0" y="0"/>
                </a:lnTo>
                <a:lnTo>
                  <a:pt x="0" y="10413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524000"/>
            <a:ext cx="4066540" cy="1739264"/>
          </a:xfrm>
          <a:custGeom>
            <a:avLst/>
            <a:gdLst/>
            <a:ahLst/>
            <a:cxnLst/>
            <a:rect l="l" t="t" r="r" b="b"/>
            <a:pathLst>
              <a:path w="4066540" h="1739264">
                <a:moveTo>
                  <a:pt x="0" y="1739264"/>
                </a:moveTo>
                <a:lnTo>
                  <a:pt x="4066032" y="1739264"/>
                </a:lnTo>
                <a:lnTo>
                  <a:pt x="4066032" y="0"/>
                </a:lnTo>
                <a:lnTo>
                  <a:pt x="0" y="0"/>
                </a:lnTo>
                <a:lnTo>
                  <a:pt x="0" y="1739264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2424" y="1756886"/>
            <a:ext cx="304363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>
                <a:solidFill>
                  <a:srgbClr val="1E1E1E"/>
                </a:solidFill>
                <a:latin typeface="SimSun"/>
                <a:cs typeface="SimSun"/>
              </a:rPr>
              <a:t>一致的政策框架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106" y="2483834"/>
            <a:ext cx="32080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具有长期导向且逆转风险最小的一致外商 直接投资、税收和产业政策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24071" y="2791967"/>
            <a:ext cx="67055" cy="82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24071" y="2901695"/>
            <a:ext cx="67055" cy="82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24071" y="3008376"/>
            <a:ext cx="67055" cy="82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81400" y="2712720"/>
            <a:ext cx="307340" cy="432434"/>
          </a:xfrm>
          <a:custGeom>
            <a:avLst/>
            <a:gdLst/>
            <a:ahLst/>
            <a:cxnLst/>
            <a:rect l="l" t="t" r="r" b="b"/>
            <a:pathLst>
              <a:path w="307339" h="432435">
                <a:moveTo>
                  <a:pt x="307339" y="0"/>
                </a:moveTo>
                <a:lnTo>
                  <a:pt x="43941" y="0"/>
                </a:lnTo>
                <a:lnTo>
                  <a:pt x="0" y="52832"/>
                </a:lnTo>
                <a:lnTo>
                  <a:pt x="0" y="432434"/>
                </a:lnTo>
                <a:lnTo>
                  <a:pt x="307339" y="432434"/>
                </a:lnTo>
                <a:lnTo>
                  <a:pt x="307339" y="406654"/>
                </a:lnTo>
                <a:lnTo>
                  <a:pt x="21970" y="406654"/>
                </a:lnTo>
                <a:lnTo>
                  <a:pt x="21970" y="27051"/>
                </a:lnTo>
                <a:lnTo>
                  <a:pt x="307339" y="27051"/>
                </a:lnTo>
                <a:lnTo>
                  <a:pt x="307339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77754" y="2739770"/>
            <a:ext cx="0" cy="379730"/>
          </a:xfrm>
          <a:custGeom>
            <a:avLst/>
            <a:gdLst/>
            <a:ahLst/>
            <a:cxnLst/>
            <a:rect l="l" t="t" r="r" b="b"/>
            <a:pathLst>
              <a:path h="379730">
                <a:moveTo>
                  <a:pt x="0" y="0"/>
                </a:moveTo>
                <a:lnTo>
                  <a:pt x="0" y="379602"/>
                </a:lnTo>
              </a:path>
            </a:pathLst>
          </a:custGeom>
          <a:ln w="23241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15511" y="2782823"/>
            <a:ext cx="94487" cy="88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15511" y="2892551"/>
            <a:ext cx="94487" cy="85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15511" y="2999232"/>
            <a:ext cx="94487" cy="88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0016" y="2185416"/>
            <a:ext cx="1953895" cy="0"/>
          </a:xfrm>
          <a:custGeom>
            <a:avLst/>
            <a:gdLst/>
            <a:ahLst/>
            <a:cxnLst/>
            <a:rect l="l" t="t" r="r" b="b"/>
            <a:pathLst>
              <a:path w="1953895">
                <a:moveTo>
                  <a:pt x="0" y="0"/>
                </a:moveTo>
                <a:lnTo>
                  <a:pt x="1953768" y="0"/>
                </a:lnTo>
              </a:path>
            </a:pathLst>
          </a:custGeom>
          <a:ln w="6096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66032" y="3552697"/>
            <a:ext cx="4069079" cy="10795"/>
          </a:xfrm>
          <a:custGeom>
            <a:avLst/>
            <a:gdLst/>
            <a:ahLst/>
            <a:cxnLst/>
            <a:rect l="l" t="t" r="r" b="b"/>
            <a:pathLst>
              <a:path w="4069079" h="10795">
                <a:moveTo>
                  <a:pt x="0" y="10413"/>
                </a:moveTo>
                <a:lnTo>
                  <a:pt x="4069079" y="10413"/>
                </a:lnTo>
                <a:lnTo>
                  <a:pt x="4069079" y="0"/>
                </a:lnTo>
                <a:lnTo>
                  <a:pt x="0" y="0"/>
                </a:lnTo>
                <a:lnTo>
                  <a:pt x="0" y="10413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66032" y="1524000"/>
            <a:ext cx="4069079" cy="1739264"/>
          </a:xfrm>
          <a:custGeom>
            <a:avLst/>
            <a:gdLst/>
            <a:ahLst/>
            <a:cxnLst/>
            <a:rect l="l" t="t" r="r" b="b"/>
            <a:pathLst>
              <a:path w="4069079" h="1739264">
                <a:moveTo>
                  <a:pt x="0" y="1739264"/>
                </a:moveTo>
                <a:lnTo>
                  <a:pt x="4069079" y="1739264"/>
                </a:lnTo>
                <a:lnTo>
                  <a:pt x="4069079" y="0"/>
                </a:lnTo>
                <a:lnTo>
                  <a:pt x="0" y="0"/>
                </a:lnTo>
                <a:lnTo>
                  <a:pt x="0" y="1739264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12411" y="2488406"/>
            <a:ext cx="303149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无缝衔接审批、许可和执照办理流程。</a:t>
            </a:r>
            <a:endParaRPr sz="1400" dirty="0">
              <a:latin typeface="SimSun"/>
              <a:cs typeface="SimSun"/>
            </a:endParaRPr>
          </a:p>
          <a:p>
            <a:pPr marL="12700"/>
            <a:r>
              <a:rPr sz="1400" spc="-20" dirty="0">
                <a:solidFill>
                  <a:srgbClr val="1E1E1E"/>
                </a:solidFill>
                <a:latin typeface="SimSun"/>
                <a:cs typeface="SimSun"/>
              </a:rPr>
              <a:t>由单一授权机构掌控整个流程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586471" y="2734564"/>
            <a:ext cx="402590" cy="386080"/>
          </a:xfrm>
          <a:custGeom>
            <a:avLst/>
            <a:gdLst/>
            <a:ahLst/>
            <a:cxnLst/>
            <a:rect l="l" t="t" r="r" b="b"/>
            <a:pathLst>
              <a:path w="402590" h="386080">
                <a:moveTo>
                  <a:pt x="64388" y="227329"/>
                </a:moveTo>
                <a:lnTo>
                  <a:pt x="35432" y="227329"/>
                </a:lnTo>
                <a:lnTo>
                  <a:pt x="90931" y="332739"/>
                </a:lnTo>
                <a:lnTo>
                  <a:pt x="91058" y="332739"/>
                </a:lnTo>
                <a:lnTo>
                  <a:pt x="85851" y="344169"/>
                </a:lnTo>
                <a:lnTo>
                  <a:pt x="85597" y="358139"/>
                </a:lnTo>
                <a:lnTo>
                  <a:pt x="121792" y="386079"/>
                </a:lnTo>
                <a:lnTo>
                  <a:pt x="133222" y="382269"/>
                </a:lnTo>
                <a:lnTo>
                  <a:pt x="142366" y="372109"/>
                </a:lnTo>
                <a:lnTo>
                  <a:pt x="143636" y="370839"/>
                </a:lnTo>
                <a:lnTo>
                  <a:pt x="144779" y="368299"/>
                </a:lnTo>
                <a:lnTo>
                  <a:pt x="145668" y="367029"/>
                </a:lnTo>
                <a:lnTo>
                  <a:pt x="314578" y="367029"/>
                </a:lnTo>
                <a:lnTo>
                  <a:pt x="315340" y="364489"/>
                </a:lnTo>
                <a:lnTo>
                  <a:pt x="315772" y="361949"/>
                </a:lnTo>
                <a:lnTo>
                  <a:pt x="111886" y="361949"/>
                </a:lnTo>
                <a:lnTo>
                  <a:pt x="108076" y="358139"/>
                </a:lnTo>
                <a:lnTo>
                  <a:pt x="108076" y="346709"/>
                </a:lnTo>
                <a:lnTo>
                  <a:pt x="111886" y="342899"/>
                </a:lnTo>
                <a:lnTo>
                  <a:pt x="125602" y="342899"/>
                </a:lnTo>
                <a:lnTo>
                  <a:pt x="125602" y="318769"/>
                </a:lnTo>
                <a:lnTo>
                  <a:pt x="112775" y="318769"/>
                </a:lnTo>
                <a:lnTo>
                  <a:pt x="64388" y="227329"/>
                </a:lnTo>
                <a:close/>
              </a:path>
              <a:path w="402590" h="386080">
                <a:moveTo>
                  <a:pt x="314578" y="367029"/>
                </a:moveTo>
                <a:lnTo>
                  <a:pt x="256920" y="367029"/>
                </a:lnTo>
                <a:lnTo>
                  <a:pt x="264159" y="377189"/>
                </a:lnTo>
                <a:lnTo>
                  <a:pt x="274446" y="384809"/>
                </a:lnTo>
                <a:lnTo>
                  <a:pt x="286384" y="386079"/>
                </a:lnTo>
                <a:lnTo>
                  <a:pt x="298576" y="383539"/>
                </a:lnTo>
                <a:lnTo>
                  <a:pt x="308863" y="375919"/>
                </a:lnTo>
                <a:lnTo>
                  <a:pt x="314578" y="367029"/>
                </a:lnTo>
                <a:close/>
              </a:path>
              <a:path w="402590" h="386080">
                <a:moveTo>
                  <a:pt x="152145" y="204469"/>
                </a:moveTo>
                <a:lnTo>
                  <a:pt x="152145" y="259079"/>
                </a:lnTo>
                <a:lnTo>
                  <a:pt x="125602" y="308609"/>
                </a:lnTo>
                <a:lnTo>
                  <a:pt x="125602" y="358139"/>
                </a:lnTo>
                <a:lnTo>
                  <a:pt x="121538" y="361949"/>
                </a:lnTo>
                <a:lnTo>
                  <a:pt x="280923" y="361949"/>
                </a:lnTo>
                <a:lnTo>
                  <a:pt x="276986" y="358139"/>
                </a:lnTo>
                <a:lnTo>
                  <a:pt x="276986" y="346709"/>
                </a:lnTo>
                <a:lnTo>
                  <a:pt x="280923" y="342899"/>
                </a:lnTo>
                <a:lnTo>
                  <a:pt x="294512" y="342899"/>
                </a:lnTo>
                <a:lnTo>
                  <a:pt x="294512" y="339089"/>
                </a:lnTo>
                <a:lnTo>
                  <a:pt x="146049" y="339089"/>
                </a:lnTo>
                <a:lnTo>
                  <a:pt x="145033" y="336549"/>
                </a:lnTo>
                <a:lnTo>
                  <a:pt x="143763" y="334009"/>
                </a:lnTo>
                <a:lnTo>
                  <a:pt x="142112" y="331469"/>
                </a:lnTo>
                <a:lnTo>
                  <a:pt x="149224" y="318769"/>
                </a:lnTo>
                <a:lnTo>
                  <a:pt x="173608" y="273049"/>
                </a:lnTo>
                <a:lnTo>
                  <a:pt x="257555" y="273049"/>
                </a:lnTo>
                <a:lnTo>
                  <a:pt x="250189" y="259079"/>
                </a:lnTo>
                <a:lnTo>
                  <a:pt x="257047" y="251459"/>
                </a:lnTo>
                <a:lnTo>
                  <a:pt x="201167" y="251459"/>
                </a:lnTo>
                <a:lnTo>
                  <a:pt x="181482" y="246379"/>
                </a:lnTo>
                <a:lnTo>
                  <a:pt x="165480" y="234949"/>
                </a:lnTo>
                <a:lnTo>
                  <a:pt x="154685" y="217169"/>
                </a:lnTo>
                <a:lnTo>
                  <a:pt x="152145" y="204469"/>
                </a:lnTo>
                <a:close/>
              </a:path>
              <a:path w="402590" h="386080">
                <a:moveTo>
                  <a:pt x="345185" y="118109"/>
                </a:moveTo>
                <a:lnTo>
                  <a:pt x="345185" y="214629"/>
                </a:lnTo>
                <a:lnTo>
                  <a:pt x="294512" y="308609"/>
                </a:lnTo>
                <a:lnTo>
                  <a:pt x="294512" y="358139"/>
                </a:lnTo>
                <a:lnTo>
                  <a:pt x="290575" y="361949"/>
                </a:lnTo>
                <a:lnTo>
                  <a:pt x="315772" y="361949"/>
                </a:lnTo>
                <a:lnTo>
                  <a:pt x="317499" y="351789"/>
                </a:lnTo>
                <a:lnTo>
                  <a:pt x="315721" y="342899"/>
                </a:lnTo>
                <a:lnTo>
                  <a:pt x="311403" y="332739"/>
                </a:lnTo>
                <a:lnTo>
                  <a:pt x="311403" y="331469"/>
                </a:lnTo>
                <a:lnTo>
                  <a:pt x="318515" y="318769"/>
                </a:lnTo>
                <a:lnTo>
                  <a:pt x="366902" y="227329"/>
                </a:lnTo>
                <a:lnTo>
                  <a:pt x="372617" y="227329"/>
                </a:lnTo>
                <a:lnTo>
                  <a:pt x="400430" y="203199"/>
                </a:lnTo>
                <a:lnTo>
                  <a:pt x="365632" y="203199"/>
                </a:lnTo>
                <a:lnTo>
                  <a:pt x="361822" y="199389"/>
                </a:lnTo>
                <a:lnTo>
                  <a:pt x="361822" y="187959"/>
                </a:lnTo>
                <a:lnTo>
                  <a:pt x="365632" y="184149"/>
                </a:lnTo>
                <a:lnTo>
                  <a:pt x="379221" y="184149"/>
                </a:lnTo>
                <a:lnTo>
                  <a:pt x="379221" y="161289"/>
                </a:lnTo>
                <a:lnTo>
                  <a:pt x="372109" y="160019"/>
                </a:lnTo>
                <a:lnTo>
                  <a:pt x="366902" y="160019"/>
                </a:lnTo>
                <a:lnTo>
                  <a:pt x="345185" y="118109"/>
                </a:lnTo>
                <a:close/>
              </a:path>
              <a:path w="402590" h="386080">
                <a:moveTo>
                  <a:pt x="125602" y="342899"/>
                </a:moveTo>
                <a:lnTo>
                  <a:pt x="121538" y="342899"/>
                </a:lnTo>
                <a:lnTo>
                  <a:pt x="125602" y="346709"/>
                </a:lnTo>
                <a:lnTo>
                  <a:pt x="125602" y="342899"/>
                </a:lnTo>
                <a:close/>
              </a:path>
              <a:path w="402590" h="386080">
                <a:moveTo>
                  <a:pt x="294512" y="342899"/>
                </a:moveTo>
                <a:lnTo>
                  <a:pt x="290575" y="342899"/>
                </a:lnTo>
                <a:lnTo>
                  <a:pt x="294512" y="346709"/>
                </a:lnTo>
                <a:lnTo>
                  <a:pt x="294512" y="342899"/>
                </a:lnTo>
                <a:close/>
              </a:path>
              <a:path w="402590" h="386080">
                <a:moveTo>
                  <a:pt x="260349" y="278129"/>
                </a:moveTo>
                <a:lnTo>
                  <a:pt x="260349" y="332739"/>
                </a:lnTo>
                <a:lnTo>
                  <a:pt x="258825" y="334009"/>
                </a:lnTo>
                <a:lnTo>
                  <a:pt x="257555" y="336549"/>
                </a:lnTo>
                <a:lnTo>
                  <a:pt x="256539" y="339089"/>
                </a:lnTo>
                <a:lnTo>
                  <a:pt x="294512" y="339089"/>
                </a:lnTo>
                <a:lnTo>
                  <a:pt x="294512" y="318769"/>
                </a:lnTo>
                <a:lnTo>
                  <a:pt x="282066" y="318769"/>
                </a:lnTo>
                <a:lnTo>
                  <a:pt x="260349" y="278129"/>
                </a:lnTo>
                <a:close/>
              </a:path>
              <a:path w="402590" h="386080">
                <a:moveTo>
                  <a:pt x="257555" y="273049"/>
                </a:moveTo>
                <a:lnTo>
                  <a:pt x="228599" y="273049"/>
                </a:lnTo>
                <a:lnTo>
                  <a:pt x="260349" y="332739"/>
                </a:lnTo>
                <a:lnTo>
                  <a:pt x="260349" y="278129"/>
                </a:lnTo>
                <a:lnTo>
                  <a:pt x="257555" y="273049"/>
                </a:lnTo>
                <a:close/>
              </a:path>
              <a:path w="402590" h="386080">
                <a:moveTo>
                  <a:pt x="117855" y="317499"/>
                </a:moveTo>
                <a:lnTo>
                  <a:pt x="115442" y="317499"/>
                </a:lnTo>
                <a:lnTo>
                  <a:pt x="112775" y="318769"/>
                </a:lnTo>
                <a:lnTo>
                  <a:pt x="120141" y="318769"/>
                </a:lnTo>
                <a:lnTo>
                  <a:pt x="117855" y="317499"/>
                </a:lnTo>
                <a:close/>
              </a:path>
              <a:path w="402590" h="386080">
                <a:moveTo>
                  <a:pt x="125602" y="308609"/>
                </a:moveTo>
                <a:lnTo>
                  <a:pt x="120141" y="318769"/>
                </a:lnTo>
                <a:lnTo>
                  <a:pt x="125602" y="318769"/>
                </a:lnTo>
                <a:lnTo>
                  <a:pt x="125602" y="308609"/>
                </a:lnTo>
                <a:close/>
              </a:path>
              <a:path w="402590" h="386080">
                <a:moveTo>
                  <a:pt x="287527" y="317499"/>
                </a:moveTo>
                <a:lnTo>
                  <a:pt x="284098" y="317499"/>
                </a:lnTo>
                <a:lnTo>
                  <a:pt x="282066" y="318769"/>
                </a:lnTo>
                <a:lnTo>
                  <a:pt x="289559" y="318769"/>
                </a:lnTo>
                <a:lnTo>
                  <a:pt x="287527" y="317499"/>
                </a:lnTo>
                <a:close/>
              </a:path>
              <a:path w="402590" h="386080">
                <a:moveTo>
                  <a:pt x="294512" y="308609"/>
                </a:moveTo>
                <a:lnTo>
                  <a:pt x="289559" y="318769"/>
                </a:lnTo>
                <a:lnTo>
                  <a:pt x="294512" y="318769"/>
                </a:lnTo>
                <a:lnTo>
                  <a:pt x="294512" y="308609"/>
                </a:lnTo>
                <a:close/>
              </a:path>
              <a:path w="402590" h="386080">
                <a:moveTo>
                  <a:pt x="228599" y="273049"/>
                </a:moveTo>
                <a:lnTo>
                  <a:pt x="173608" y="273049"/>
                </a:lnTo>
                <a:lnTo>
                  <a:pt x="187197" y="276859"/>
                </a:lnTo>
                <a:lnTo>
                  <a:pt x="201167" y="278129"/>
                </a:lnTo>
                <a:lnTo>
                  <a:pt x="215010" y="276859"/>
                </a:lnTo>
                <a:lnTo>
                  <a:pt x="228599" y="273049"/>
                </a:lnTo>
                <a:close/>
              </a:path>
              <a:path w="402590" h="386080">
                <a:moveTo>
                  <a:pt x="152145" y="207009"/>
                </a:moveTo>
                <a:lnTo>
                  <a:pt x="126237" y="207009"/>
                </a:lnTo>
                <a:lnTo>
                  <a:pt x="129412" y="222249"/>
                </a:lnTo>
                <a:lnTo>
                  <a:pt x="134873" y="234949"/>
                </a:lnTo>
                <a:lnTo>
                  <a:pt x="142493" y="247649"/>
                </a:lnTo>
                <a:lnTo>
                  <a:pt x="152145" y="259079"/>
                </a:lnTo>
                <a:lnTo>
                  <a:pt x="152145" y="207009"/>
                </a:lnTo>
                <a:close/>
              </a:path>
              <a:path w="402590" h="386080">
                <a:moveTo>
                  <a:pt x="251586" y="135889"/>
                </a:moveTo>
                <a:lnTo>
                  <a:pt x="251586" y="195579"/>
                </a:lnTo>
                <a:lnTo>
                  <a:pt x="247649" y="217169"/>
                </a:lnTo>
                <a:lnTo>
                  <a:pt x="236854" y="234949"/>
                </a:lnTo>
                <a:lnTo>
                  <a:pt x="220725" y="246379"/>
                </a:lnTo>
                <a:lnTo>
                  <a:pt x="201167" y="251459"/>
                </a:lnTo>
                <a:lnTo>
                  <a:pt x="257047" y="251459"/>
                </a:lnTo>
                <a:lnTo>
                  <a:pt x="259841" y="247649"/>
                </a:lnTo>
                <a:lnTo>
                  <a:pt x="267461" y="234949"/>
                </a:lnTo>
                <a:lnTo>
                  <a:pt x="272922" y="222249"/>
                </a:lnTo>
                <a:lnTo>
                  <a:pt x="275970" y="207009"/>
                </a:lnTo>
                <a:lnTo>
                  <a:pt x="345185" y="207009"/>
                </a:lnTo>
                <a:lnTo>
                  <a:pt x="345185" y="180339"/>
                </a:lnTo>
                <a:lnTo>
                  <a:pt x="275208" y="180339"/>
                </a:lnTo>
                <a:lnTo>
                  <a:pt x="257936" y="142239"/>
                </a:lnTo>
                <a:lnTo>
                  <a:pt x="251586" y="135889"/>
                </a:lnTo>
                <a:close/>
              </a:path>
              <a:path w="402590" h="386080">
                <a:moveTo>
                  <a:pt x="33019" y="158749"/>
                </a:moveTo>
                <a:lnTo>
                  <a:pt x="31876" y="158749"/>
                </a:lnTo>
                <a:lnTo>
                  <a:pt x="19430" y="162559"/>
                </a:lnTo>
                <a:lnTo>
                  <a:pt x="9397" y="168909"/>
                </a:lnTo>
                <a:lnTo>
                  <a:pt x="2539" y="180339"/>
                </a:lnTo>
                <a:lnTo>
                  <a:pt x="0" y="193039"/>
                </a:lnTo>
                <a:lnTo>
                  <a:pt x="2539" y="207009"/>
                </a:lnTo>
                <a:lnTo>
                  <a:pt x="9270" y="218439"/>
                </a:lnTo>
                <a:lnTo>
                  <a:pt x="19303" y="224789"/>
                </a:lnTo>
                <a:lnTo>
                  <a:pt x="31622" y="228599"/>
                </a:lnTo>
                <a:lnTo>
                  <a:pt x="32892" y="228599"/>
                </a:lnTo>
                <a:lnTo>
                  <a:pt x="35432" y="227329"/>
                </a:lnTo>
                <a:lnTo>
                  <a:pt x="64388" y="227329"/>
                </a:lnTo>
                <a:lnTo>
                  <a:pt x="57276" y="214629"/>
                </a:lnTo>
                <a:lnTo>
                  <a:pt x="58673" y="212089"/>
                </a:lnTo>
                <a:lnTo>
                  <a:pt x="59943" y="209549"/>
                </a:lnTo>
                <a:lnTo>
                  <a:pt x="54736" y="209549"/>
                </a:lnTo>
                <a:lnTo>
                  <a:pt x="53593" y="207009"/>
                </a:lnTo>
                <a:lnTo>
                  <a:pt x="152145" y="207009"/>
                </a:lnTo>
                <a:lnTo>
                  <a:pt x="152145" y="204469"/>
                </a:lnTo>
                <a:lnTo>
                  <a:pt x="151946" y="203199"/>
                </a:lnTo>
                <a:lnTo>
                  <a:pt x="26923" y="203199"/>
                </a:lnTo>
                <a:lnTo>
                  <a:pt x="23113" y="199389"/>
                </a:lnTo>
                <a:lnTo>
                  <a:pt x="23113" y="187959"/>
                </a:lnTo>
                <a:lnTo>
                  <a:pt x="26923" y="184149"/>
                </a:lnTo>
                <a:lnTo>
                  <a:pt x="40512" y="184149"/>
                </a:lnTo>
                <a:lnTo>
                  <a:pt x="40512" y="160019"/>
                </a:lnTo>
                <a:lnTo>
                  <a:pt x="34797" y="160019"/>
                </a:lnTo>
                <a:lnTo>
                  <a:pt x="33019" y="158749"/>
                </a:lnTo>
                <a:close/>
              </a:path>
              <a:path w="402590" h="386080">
                <a:moveTo>
                  <a:pt x="372617" y="227329"/>
                </a:moveTo>
                <a:lnTo>
                  <a:pt x="366902" y="227329"/>
                </a:lnTo>
                <a:lnTo>
                  <a:pt x="369188" y="228599"/>
                </a:lnTo>
                <a:lnTo>
                  <a:pt x="370458" y="228599"/>
                </a:lnTo>
                <a:lnTo>
                  <a:pt x="372617" y="227329"/>
                </a:lnTo>
                <a:close/>
              </a:path>
              <a:path w="402590" h="386080">
                <a:moveTo>
                  <a:pt x="345185" y="207009"/>
                </a:moveTo>
                <a:lnTo>
                  <a:pt x="341502" y="207009"/>
                </a:lnTo>
                <a:lnTo>
                  <a:pt x="342391" y="209549"/>
                </a:lnTo>
                <a:lnTo>
                  <a:pt x="343661" y="212089"/>
                </a:lnTo>
                <a:lnTo>
                  <a:pt x="345185" y="214629"/>
                </a:lnTo>
                <a:lnTo>
                  <a:pt x="345185" y="207009"/>
                </a:lnTo>
                <a:close/>
              </a:path>
              <a:path w="402590" h="386080">
                <a:moveTo>
                  <a:pt x="60959" y="207009"/>
                </a:moveTo>
                <a:lnTo>
                  <a:pt x="53593" y="207009"/>
                </a:lnTo>
                <a:lnTo>
                  <a:pt x="54736" y="209549"/>
                </a:lnTo>
                <a:lnTo>
                  <a:pt x="59943" y="209549"/>
                </a:lnTo>
                <a:lnTo>
                  <a:pt x="60959" y="207009"/>
                </a:lnTo>
                <a:close/>
              </a:path>
              <a:path w="402590" h="386080">
                <a:moveTo>
                  <a:pt x="116585" y="0"/>
                </a:moveTo>
                <a:lnTo>
                  <a:pt x="103885" y="2539"/>
                </a:lnTo>
                <a:lnTo>
                  <a:pt x="104139" y="2539"/>
                </a:lnTo>
                <a:lnTo>
                  <a:pt x="93979" y="10159"/>
                </a:lnTo>
                <a:lnTo>
                  <a:pt x="87375" y="21589"/>
                </a:lnTo>
                <a:lnTo>
                  <a:pt x="85089" y="34289"/>
                </a:lnTo>
                <a:lnTo>
                  <a:pt x="87629" y="48259"/>
                </a:lnTo>
                <a:lnTo>
                  <a:pt x="88518" y="50799"/>
                </a:lnTo>
                <a:lnTo>
                  <a:pt x="89788" y="52069"/>
                </a:lnTo>
                <a:lnTo>
                  <a:pt x="91312" y="54609"/>
                </a:lnTo>
                <a:lnTo>
                  <a:pt x="91058" y="54609"/>
                </a:lnTo>
                <a:lnTo>
                  <a:pt x="40512" y="149859"/>
                </a:lnTo>
                <a:lnTo>
                  <a:pt x="40512" y="199389"/>
                </a:lnTo>
                <a:lnTo>
                  <a:pt x="36702" y="203199"/>
                </a:lnTo>
                <a:lnTo>
                  <a:pt x="151946" y="203199"/>
                </a:lnTo>
                <a:lnTo>
                  <a:pt x="150748" y="195579"/>
                </a:lnTo>
                <a:lnTo>
                  <a:pt x="152907" y="184149"/>
                </a:lnTo>
                <a:lnTo>
                  <a:pt x="153669" y="180339"/>
                </a:lnTo>
                <a:lnTo>
                  <a:pt x="60832" y="180339"/>
                </a:lnTo>
                <a:lnTo>
                  <a:pt x="59816" y="177799"/>
                </a:lnTo>
                <a:lnTo>
                  <a:pt x="58673" y="175259"/>
                </a:lnTo>
                <a:lnTo>
                  <a:pt x="57276" y="172719"/>
                </a:lnTo>
                <a:lnTo>
                  <a:pt x="64515" y="160019"/>
                </a:lnTo>
                <a:lnTo>
                  <a:pt x="112775" y="68579"/>
                </a:lnTo>
                <a:lnTo>
                  <a:pt x="149097" y="68579"/>
                </a:lnTo>
                <a:lnTo>
                  <a:pt x="141985" y="55879"/>
                </a:lnTo>
                <a:lnTo>
                  <a:pt x="143636" y="53339"/>
                </a:lnTo>
                <a:lnTo>
                  <a:pt x="145922" y="48259"/>
                </a:lnTo>
                <a:lnTo>
                  <a:pt x="260476" y="48259"/>
                </a:lnTo>
                <a:lnTo>
                  <a:pt x="260476" y="44449"/>
                </a:lnTo>
                <a:lnTo>
                  <a:pt x="111886" y="44449"/>
                </a:lnTo>
                <a:lnTo>
                  <a:pt x="108076" y="39369"/>
                </a:lnTo>
                <a:lnTo>
                  <a:pt x="108076" y="29209"/>
                </a:lnTo>
                <a:lnTo>
                  <a:pt x="111886" y="25399"/>
                </a:lnTo>
                <a:lnTo>
                  <a:pt x="125602" y="25399"/>
                </a:lnTo>
                <a:lnTo>
                  <a:pt x="125602" y="2539"/>
                </a:lnTo>
                <a:lnTo>
                  <a:pt x="116585" y="0"/>
                </a:lnTo>
                <a:close/>
              </a:path>
              <a:path w="402590" h="386080">
                <a:moveTo>
                  <a:pt x="379221" y="161289"/>
                </a:moveTo>
                <a:lnTo>
                  <a:pt x="379221" y="199389"/>
                </a:lnTo>
                <a:lnTo>
                  <a:pt x="375284" y="203199"/>
                </a:lnTo>
                <a:lnTo>
                  <a:pt x="400430" y="203199"/>
                </a:lnTo>
                <a:lnTo>
                  <a:pt x="402081" y="193039"/>
                </a:lnTo>
                <a:lnTo>
                  <a:pt x="379221" y="161289"/>
                </a:lnTo>
                <a:close/>
              </a:path>
              <a:path w="402590" h="386080">
                <a:moveTo>
                  <a:pt x="251586" y="140969"/>
                </a:moveTo>
                <a:lnTo>
                  <a:pt x="201167" y="140969"/>
                </a:lnTo>
                <a:lnTo>
                  <a:pt x="220725" y="146049"/>
                </a:lnTo>
                <a:lnTo>
                  <a:pt x="236854" y="157479"/>
                </a:lnTo>
                <a:lnTo>
                  <a:pt x="247649" y="175259"/>
                </a:lnTo>
                <a:lnTo>
                  <a:pt x="251586" y="195579"/>
                </a:lnTo>
                <a:lnTo>
                  <a:pt x="251586" y="140969"/>
                </a:lnTo>
                <a:close/>
              </a:path>
              <a:path w="402590" h="386080">
                <a:moveTo>
                  <a:pt x="40512" y="184149"/>
                </a:moveTo>
                <a:lnTo>
                  <a:pt x="36702" y="184149"/>
                </a:lnTo>
                <a:lnTo>
                  <a:pt x="40512" y="187959"/>
                </a:lnTo>
                <a:lnTo>
                  <a:pt x="40512" y="184149"/>
                </a:lnTo>
                <a:close/>
              </a:path>
              <a:path w="402590" h="386080">
                <a:moveTo>
                  <a:pt x="379221" y="184149"/>
                </a:moveTo>
                <a:lnTo>
                  <a:pt x="375284" y="184149"/>
                </a:lnTo>
                <a:lnTo>
                  <a:pt x="379221" y="187959"/>
                </a:lnTo>
                <a:lnTo>
                  <a:pt x="379221" y="184149"/>
                </a:lnTo>
                <a:close/>
              </a:path>
              <a:path w="402590" h="386080">
                <a:moveTo>
                  <a:pt x="153923" y="77469"/>
                </a:moveTo>
                <a:lnTo>
                  <a:pt x="153923" y="132079"/>
                </a:lnTo>
                <a:lnTo>
                  <a:pt x="144398" y="142239"/>
                </a:lnTo>
                <a:lnTo>
                  <a:pt x="136651" y="153669"/>
                </a:lnTo>
                <a:lnTo>
                  <a:pt x="130809" y="166369"/>
                </a:lnTo>
                <a:lnTo>
                  <a:pt x="126999" y="180339"/>
                </a:lnTo>
                <a:lnTo>
                  <a:pt x="153669" y="180339"/>
                </a:lnTo>
                <a:lnTo>
                  <a:pt x="154558" y="175259"/>
                </a:lnTo>
                <a:lnTo>
                  <a:pt x="165480" y="157479"/>
                </a:lnTo>
                <a:lnTo>
                  <a:pt x="181482" y="146049"/>
                </a:lnTo>
                <a:lnTo>
                  <a:pt x="201167" y="140969"/>
                </a:lnTo>
                <a:lnTo>
                  <a:pt x="251586" y="140969"/>
                </a:lnTo>
                <a:lnTo>
                  <a:pt x="251586" y="135889"/>
                </a:lnTo>
                <a:lnTo>
                  <a:pt x="248411" y="132079"/>
                </a:lnTo>
                <a:lnTo>
                  <a:pt x="255523" y="119379"/>
                </a:lnTo>
                <a:lnTo>
                  <a:pt x="175894" y="119379"/>
                </a:lnTo>
                <a:lnTo>
                  <a:pt x="153923" y="77469"/>
                </a:lnTo>
                <a:close/>
              </a:path>
              <a:path w="402590" h="386080">
                <a:moveTo>
                  <a:pt x="345185" y="172719"/>
                </a:moveTo>
                <a:lnTo>
                  <a:pt x="343661" y="175259"/>
                </a:lnTo>
                <a:lnTo>
                  <a:pt x="342391" y="177799"/>
                </a:lnTo>
                <a:lnTo>
                  <a:pt x="341502" y="180339"/>
                </a:lnTo>
                <a:lnTo>
                  <a:pt x="345185" y="180339"/>
                </a:lnTo>
                <a:lnTo>
                  <a:pt x="345185" y="172719"/>
                </a:lnTo>
                <a:close/>
              </a:path>
              <a:path w="402590" h="386080">
                <a:moveTo>
                  <a:pt x="318736" y="68579"/>
                </a:moveTo>
                <a:lnTo>
                  <a:pt x="289432" y="68579"/>
                </a:lnTo>
                <a:lnTo>
                  <a:pt x="345185" y="172719"/>
                </a:lnTo>
                <a:lnTo>
                  <a:pt x="345185" y="118109"/>
                </a:lnTo>
                <a:lnTo>
                  <a:pt x="318736" y="68579"/>
                </a:lnTo>
                <a:close/>
              </a:path>
              <a:path w="402590" h="386080">
                <a:moveTo>
                  <a:pt x="40512" y="149859"/>
                </a:moveTo>
                <a:lnTo>
                  <a:pt x="35432" y="160019"/>
                </a:lnTo>
                <a:lnTo>
                  <a:pt x="40512" y="160019"/>
                </a:lnTo>
                <a:lnTo>
                  <a:pt x="40512" y="149859"/>
                </a:lnTo>
                <a:close/>
              </a:path>
              <a:path w="402590" h="386080">
                <a:moveTo>
                  <a:pt x="370458" y="158749"/>
                </a:moveTo>
                <a:lnTo>
                  <a:pt x="369315" y="158749"/>
                </a:lnTo>
                <a:lnTo>
                  <a:pt x="367410" y="160019"/>
                </a:lnTo>
                <a:lnTo>
                  <a:pt x="372109" y="160019"/>
                </a:lnTo>
                <a:lnTo>
                  <a:pt x="370458" y="158749"/>
                </a:lnTo>
                <a:close/>
              </a:path>
              <a:path w="402590" h="386080">
                <a:moveTo>
                  <a:pt x="149097" y="68579"/>
                </a:moveTo>
                <a:lnTo>
                  <a:pt x="120141" y="68579"/>
                </a:lnTo>
                <a:lnTo>
                  <a:pt x="153923" y="132079"/>
                </a:lnTo>
                <a:lnTo>
                  <a:pt x="153923" y="77469"/>
                </a:lnTo>
                <a:lnTo>
                  <a:pt x="149097" y="68579"/>
                </a:lnTo>
                <a:close/>
              </a:path>
              <a:path w="402590" h="386080">
                <a:moveTo>
                  <a:pt x="201167" y="114299"/>
                </a:moveTo>
                <a:lnTo>
                  <a:pt x="188340" y="115569"/>
                </a:lnTo>
                <a:lnTo>
                  <a:pt x="175894" y="119379"/>
                </a:lnTo>
                <a:lnTo>
                  <a:pt x="226440" y="119379"/>
                </a:lnTo>
                <a:lnTo>
                  <a:pt x="213867" y="115569"/>
                </a:lnTo>
                <a:lnTo>
                  <a:pt x="201167" y="114299"/>
                </a:lnTo>
                <a:close/>
              </a:path>
              <a:path w="402590" h="386080">
                <a:moveTo>
                  <a:pt x="285749" y="0"/>
                </a:moveTo>
                <a:lnTo>
                  <a:pt x="276605" y="1269"/>
                </a:lnTo>
                <a:lnTo>
                  <a:pt x="268350" y="6349"/>
                </a:lnTo>
                <a:lnTo>
                  <a:pt x="261619" y="12699"/>
                </a:lnTo>
                <a:lnTo>
                  <a:pt x="260476" y="13969"/>
                </a:lnTo>
                <a:lnTo>
                  <a:pt x="260476" y="54609"/>
                </a:lnTo>
                <a:lnTo>
                  <a:pt x="226440" y="119379"/>
                </a:lnTo>
                <a:lnTo>
                  <a:pt x="255523" y="119379"/>
                </a:lnTo>
                <a:lnTo>
                  <a:pt x="282193" y="68579"/>
                </a:lnTo>
                <a:lnTo>
                  <a:pt x="318736" y="68579"/>
                </a:lnTo>
                <a:lnTo>
                  <a:pt x="311276" y="54609"/>
                </a:lnTo>
                <a:lnTo>
                  <a:pt x="311149" y="54609"/>
                </a:lnTo>
                <a:lnTo>
                  <a:pt x="315213" y="49529"/>
                </a:lnTo>
                <a:lnTo>
                  <a:pt x="315594" y="48259"/>
                </a:lnTo>
                <a:lnTo>
                  <a:pt x="316864" y="44449"/>
                </a:lnTo>
                <a:lnTo>
                  <a:pt x="280923" y="44449"/>
                </a:lnTo>
                <a:lnTo>
                  <a:pt x="276986" y="39369"/>
                </a:lnTo>
                <a:lnTo>
                  <a:pt x="277113" y="29209"/>
                </a:lnTo>
                <a:lnTo>
                  <a:pt x="280923" y="25399"/>
                </a:lnTo>
                <a:lnTo>
                  <a:pt x="294512" y="25399"/>
                </a:lnTo>
                <a:lnTo>
                  <a:pt x="294512" y="2539"/>
                </a:lnTo>
                <a:lnTo>
                  <a:pt x="285749" y="0"/>
                </a:lnTo>
                <a:close/>
              </a:path>
              <a:path w="402590" h="386080">
                <a:moveTo>
                  <a:pt x="260476" y="48259"/>
                </a:moveTo>
                <a:lnTo>
                  <a:pt x="256666" y="48259"/>
                </a:lnTo>
                <a:lnTo>
                  <a:pt x="258952" y="53339"/>
                </a:lnTo>
                <a:lnTo>
                  <a:pt x="260476" y="54609"/>
                </a:lnTo>
                <a:lnTo>
                  <a:pt x="260476" y="48259"/>
                </a:lnTo>
                <a:close/>
              </a:path>
              <a:path w="402590" h="386080">
                <a:moveTo>
                  <a:pt x="128523" y="2539"/>
                </a:moveTo>
                <a:lnTo>
                  <a:pt x="125602" y="2539"/>
                </a:lnTo>
                <a:lnTo>
                  <a:pt x="125602" y="39369"/>
                </a:lnTo>
                <a:lnTo>
                  <a:pt x="121538" y="44449"/>
                </a:lnTo>
                <a:lnTo>
                  <a:pt x="260476" y="44449"/>
                </a:lnTo>
                <a:lnTo>
                  <a:pt x="260476" y="20319"/>
                </a:lnTo>
                <a:lnTo>
                  <a:pt x="145922" y="20319"/>
                </a:lnTo>
                <a:lnTo>
                  <a:pt x="138810" y="10159"/>
                </a:lnTo>
                <a:lnTo>
                  <a:pt x="128523" y="2539"/>
                </a:lnTo>
                <a:close/>
              </a:path>
              <a:path w="402590" h="386080">
                <a:moveTo>
                  <a:pt x="298195" y="2539"/>
                </a:moveTo>
                <a:lnTo>
                  <a:pt x="294512" y="2539"/>
                </a:lnTo>
                <a:lnTo>
                  <a:pt x="294512" y="39369"/>
                </a:lnTo>
                <a:lnTo>
                  <a:pt x="290575" y="44449"/>
                </a:lnTo>
                <a:lnTo>
                  <a:pt x="316864" y="44449"/>
                </a:lnTo>
                <a:lnTo>
                  <a:pt x="317499" y="41909"/>
                </a:lnTo>
                <a:lnTo>
                  <a:pt x="317499" y="34289"/>
                </a:lnTo>
                <a:lnTo>
                  <a:pt x="315086" y="21589"/>
                </a:lnTo>
                <a:lnTo>
                  <a:pt x="314832" y="20319"/>
                </a:lnTo>
                <a:lnTo>
                  <a:pt x="308228" y="10159"/>
                </a:lnTo>
                <a:lnTo>
                  <a:pt x="298195" y="2539"/>
                </a:lnTo>
                <a:close/>
              </a:path>
              <a:path w="402590" h="386080">
                <a:moveTo>
                  <a:pt x="125602" y="25399"/>
                </a:moveTo>
                <a:lnTo>
                  <a:pt x="121538" y="25399"/>
                </a:lnTo>
                <a:lnTo>
                  <a:pt x="125602" y="29209"/>
                </a:lnTo>
                <a:lnTo>
                  <a:pt x="125602" y="25399"/>
                </a:lnTo>
                <a:close/>
              </a:path>
              <a:path w="402590" h="386080">
                <a:moveTo>
                  <a:pt x="294512" y="25399"/>
                </a:moveTo>
                <a:lnTo>
                  <a:pt x="290575" y="25399"/>
                </a:lnTo>
                <a:lnTo>
                  <a:pt x="294512" y="29209"/>
                </a:lnTo>
                <a:lnTo>
                  <a:pt x="294512" y="25399"/>
                </a:lnTo>
                <a:close/>
              </a:path>
              <a:path w="402590" h="386080">
                <a:moveTo>
                  <a:pt x="260476" y="13969"/>
                </a:moveTo>
                <a:lnTo>
                  <a:pt x="256666" y="20319"/>
                </a:lnTo>
                <a:lnTo>
                  <a:pt x="260476" y="20319"/>
                </a:lnTo>
                <a:lnTo>
                  <a:pt x="260476" y="13969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38344" y="2185416"/>
            <a:ext cx="1957070" cy="0"/>
          </a:xfrm>
          <a:custGeom>
            <a:avLst/>
            <a:gdLst/>
            <a:ahLst/>
            <a:cxnLst/>
            <a:rect l="l" t="t" r="r" b="b"/>
            <a:pathLst>
              <a:path w="1957070">
                <a:moveTo>
                  <a:pt x="0" y="0"/>
                </a:moveTo>
                <a:lnTo>
                  <a:pt x="1956816" y="0"/>
                </a:lnTo>
              </a:path>
            </a:pathLst>
          </a:custGeom>
          <a:ln w="6096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35111" y="3552697"/>
            <a:ext cx="4057015" cy="10795"/>
          </a:xfrm>
          <a:custGeom>
            <a:avLst/>
            <a:gdLst/>
            <a:ahLst/>
            <a:cxnLst/>
            <a:rect l="l" t="t" r="r" b="b"/>
            <a:pathLst>
              <a:path w="4057015" h="10795">
                <a:moveTo>
                  <a:pt x="0" y="10413"/>
                </a:moveTo>
                <a:lnTo>
                  <a:pt x="4056888" y="10413"/>
                </a:lnTo>
                <a:lnTo>
                  <a:pt x="4056888" y="0"/>
                </a:lnTo>
                <a:lnTo>
                  <a:pt x="0" y="0"/>
                </a:lnTo>
                <a:lnTo>
                  <a:pt x="0" y="10413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35111" y="1524000"/>
            <a:ext cx="4057015" cy="1739264"/>
          </a:xfrm>
          <a:custGeom>
            <a:avLst/>
            <a:gdLst/>
            <a:ahLst/>
            <a:cxnLst/>
            <a:rect l="l" t="t" r="r" b="b"/>
            <a:pathLst>
              <a:path w="4057015" h="1739264">
                <a:moveTo>
                  <a:pt x="0" y="1739264"/>
                </a:moveTo>
                <a:lnTo>
                  <a:pt x="4056888" y="1739264"/>
                </a:lnTo>
                <a:lnTo>
                  <a:pt x="4056888" y="0"/>
                </a:lnTo>
                <a:lnTo>
                  <a:pt x="0" y="0"/>
                </a:lnTo>
                <a:lnTo>
                  <a:pt x="0" y="1739264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595741" y="1756886"/>
            <a:ext cx="214261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>
                <a:solidFill>
                  <a:srgbClr val="1E1E1E"/>
                </a:solidFill>
                <a:latin typeface="SimSun"/>
                <a:cs typeface="SimSun"/>
              </a:rPr>
              <a:t>利润汇回便利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410447" y="2502630"/>
            <a:ext cx="267716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坚定保证利润汇回国并顺利兑换货 币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835383" y="2801111"/>
            <a:ext cx="79248" cy="134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649456" y="2831592"/>
            <a:ext cx="253365" cy="313690"/>
          </a:xfrm>
          <a:custGeom>
            <a:avLst/>
            <a:gdLst/>
            <a:ahLst/>
            <a:cxnLst/>
            <a:rect l="l" t="t" r="r" b="b"/>
            <a:pathLst>
              <a:path w="253365" h="313689">
                <a:moveTo>
                  <a:pt x="100202" y="0"/>
                </a:moveTo>
                <a:lnTo>
                  <a:pt x="61975" y="18161"/>
                </a:lnTo>
                <a:lnTo>
                  <a:pt x="31368" y="49149"/>
                </a:lnTo>
                <a:lnTo>
                  <a:pt x="10159" y="89916"/>
                </a:lnTo>
                <a:lnTo>
                  <a:pt x="0" y="137414"/>
                </a:lnTo>
                <a:lnTo>
                  <a:pt x="2412" y="188214"/>
                </a:lnTo>
                <a:lnTo>
                  <a:pt x="19176" y="239140"/>
                </a:lnTo>
                <a:lnTo>
                  <a:pt x="47878" y="279146"/>
                </a:lnTo>
                <a:lnTo>
                  <a:pt x="85343" y="305054"/>
                </a:lnTo>
                <a:lnTo>
                  <a:pt x="128777" y="313690"/>
                </a:lnTo>
                <a:lnTo>
                  <a:pt x="135254" y="313690"/>
                </a:lnTo>
                <a:lnTo>
                  <a:pt x="149605" y="311023"/>
                </a:lnTo>
                <a:lnTo>
                  <a:pt x="185927" y="296291"/>
                </a:lnTo>
                <a:lnTo>
                  <a:pt x="197204" y="286512"/>
                </a:lnTo>
                <a:lnTo>
                  <a:pt x="128777" y="286512"/>
                </a:lnTo>
                <a:lnTo>
                  <a:pt x="87629" y="276225"/>
                </a:lnTo>
                <a:lnTo>
                  <a:pt x="54101" y="248031"/>
                </a:lnTo>
                <a:lnTo>
                  <a:pt x="31495" y="206502"/>
                </a:lnTo>
                <a:lnTo>
                  <a:pt x="23240" y="155448"/>
                </a:lnTo>
                <a:lnTo>
                  <a:pt x="23240" y="148717"/>
                </a:lnTo>
                <a:lnTo>
                  <a:pt x="24383" y="140462"/>
                </a:lnTo>
                <a:lnTo>
                  <a:pt x="24383" y="133731"/>
                </a:lnTo>
                <a:lnTo>
                  <a:pt x="33019" y="98933"/>
                </a:lnTo>
                <a:lnTo>
                  <a:pt x="48640" y="69088"/>
                </a:lnTo>
                <a:lnTo>
                  <a:pt x="70230" y="45593"/>
                </a:lnTo>
                <a:lnTo>
                  <a:pt x="96900" y="29972"/>
                </a:lnTo>
                <a:lnTo>
                  <a:pt x="96900" y="23241"/>
                </a:lnTo>
                <a:lnTo>
                  <a:pt x="99059" y="9525"/>
                </a:lnTo>
                <a:lnTo>
                  <a:pt x="99059" y="6858"/>
                </a:lnTo>
                <a:lnTo>
                  <a:pt x="100202" y="2667"/>
                </a:lnTo>
                <a:lnTo>
                  <a:pt x="100202" y="0"/>
                </a:lnTo>
                <a:close/>
              </a:path>
              <a:path w="253365" h="313689">
                <a:moveTo>
                  <a:pt x="252856" y="189611"/>
                </a:moveTo>
                <a:lnTo>
                  <a:pt x="250697" y="191008"/>
                </a:lnTo>
                <a:lnTo>
                  <a:pt x="245236" y="191008"/>
                </a:lnTo>
                <a:lnTo>
                  <a:pt x="240791" y="195072"/>
                </a:lnTo>
                <a:lnTo>
                  <a:pt x="229742" y="195072"/>
                </a:lnTo>
                <a:lnTo>
                  <a:pt x="217169" y="227584"/>
                </a:lnTo>
                <a:lnTo>
                  <a:pt x="198373" y="254381"/>
                </a:lnTo>
                <a:lnTo>
                  <a:pt x="174370" y="274066"/>
                </a:lnTo>
                <a:lnTo>
                  <a:pt x="146303" y="285115"/>
                </a:lnTo>
                <a:lnTo>
                  <a:pt x="140842" y="286512"/>
                </a:lnTo>
                <a:lnTo>
                  <a:pt x="197204" y="286512"/>
                </a:lnTo>
                <a:lnTo>
                  <a:pt x="216534" y="269748"/>
                </a:lnTo>
                <a:lnTo>
                  <a:pt x="239394" y="233553"/>
                </a:lnTo>
                <a:lnTo>
                  <a:pt x="252856" y="189611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740895" y="2935223"/>
            <a:ext cx="79248" cy="118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746992" y="2709672"/>
            <a:ext cx="199390" cy="320040"/>
          </a:xfrm>
          <a:custGeom>
            <a:avLst/>
            <a:gdLst/>
            <a:ahLst/>
            <a:cxnLst/>
            <a:rect l="l" t="t" r="r" b="b"/>
            <a:pathLst>
              <a:path w="199390" h="320039">
                <a:moveTo>
                  <a:pt x="126492" y="0"/>
                </a:moveTo>
                <a:lnTo>
                  <a:pt x="84201" y="9271"/>
                </a:lnTo>
                <a:lnTo>
                  <a:pt x="47752" y="34798"/>
                </a:lnTo>
                <a:lnTo>
                  <a:pt x="19812" y="73787"/>
                </a:lnTo>
                <a:lnTo>
                  <a:pt x="3302" y="122936"/>
                </a:lnTo>
                <a:lnTo>
                  <a:pt x="3302" y="125603"/>
                </a:lnTo>
                <a:lnTo>
                  <a:pt x="2159" y="129794"/>
                </a:lnTo>
                <a:lnTo>
                  <a:pt x="2159" y="132461"/>
                </a:lnTo>
                <a:lnTo>
                  <a:pt x="1143" y="139319"/>
                </a:lnTo>
                <a:lnTo>
                  <a:pt x="1143" y="146177"/>
                </a:lnTo>
                <a:lnTo>
                  <a:pt x="0" y="152908"/>
                </a:lnTo>
                <a:lnTo>
                  <a:pt x="0" y="159766"/>
                </a:lnTo>
                <a:lnTo>
                  <a:pt x="762" y="175260"/>
                </a:lnTo>
                <a:lnTo>
                  <a:pt x="762" y="176911"/>
                </a:lnTo>
                <a:lnTo>
                  <a:pt x="11938" y="226695"/>
                </a:lnTo>
                <a:lnTo>
                  <a:pt x="30734" y="263779"/>
                </a:lnTo>
                <a:lnTo>
                  <a:pt x="70866" y="303149"/>
                </a:lnTo>
                <a:lnTo>
                  <a:pt x="112903" y="318516"/>
                </a:lnTo>
                <a:lnTo>
                  <a:pt x="137414" y="319532"/>
                </a:lnTo>
                <a:lnTo>
                  <a:pt x="148336" y="316865"/>
                </a:lnTo>
                <a:lnTo>
                  <a:pt x="150495" y="316865"/>
                </a:lnTo>
                <a:lnTo>
                  <a:pt x="152654" y="315468"/>
                </a:lnTo>
                <a:lnTo>
                  <a:pt x="155956" y="315468"/>
                </a:lnTo>
                <a:lnTo>
                  <a:pt x="193167" y="295910"/>
                </a:lnTo>
                <a:lnTo>
                  <a:pt x="199263" y="289560"/>
                </a:lnTo>
                <a:lnTo>
                  <a:pt x="126492" y="289560"/>
                </a:lnTo>
                <a:lnTo>
                  <a:pt x="85725" y="279273"/>
                </a:lnTo>
                <a:lnTo>
                  <a:pt x="52451" y="251079"/>
                </a:lnTo>
                <a:lnTo>
                  <a:pt x="30099" y="209422"/>
                </a:lnTo>
                <a:lnTo>
                  <a:pt x="21844" y="158369"/>
                </a:lnTo>
                <a:lnTo>
                  <a:pt x="21844" y="141986"/>
                </a:lnTo>
                <a:lnTo>
                  <a:pt x="22860" y="139319"/>
                </a:lnTo>
                <a:lnTo>
                  <a:pt x="22860" y="136525"/>
                </a:lnTo>
                <a:lnTo>
                  <a:pt x="24003" y="131064"/>
                </a:lnTo>
                <a:lnTo>
                  <a:pt x="25019" y="124332"/>
                </a:lnTo>
                <a:lnTo>
                  <a:pt x="26162" y="118872"/>
                </a:lnTo>
                <a:lnTo>
                  <a:pt x="46355" y="73152"/>
                </a:lnTo>
                <a:lnTo>
                  <a:pt x="77851" y="42164"/>
                </a:lnTo>
                <a:lnTo>
                  <a:pt x="116459" y="28321"/>
                </a:lnTo>
                <a:lnTo>
                  <a:pt x="195072" y="28321"/>
                </a:lnTo>
                <a:lnTo>
                  <a:pt x="168783" y="9779"/>
                </a:lnTo>
                <a:lnTo>
                  <a:pt x="126492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863451" y="2737992"/>
            <a:ext cx="136525" cy="261620"/>
          </a:xfrm>
          <a:custGeom>
            <a:avLst/>
            <a:gdLst/>
            <a:ahLst/>
            <a:cxnLst/>
            <a:rect l="l" t="t" r="r" b="b"/>
            <a:pathLst>
              <a:path w="136525" h="261619">
                <a:moveTo>
                  <a:pt x="78613" y="0"/>
                </a:moveTo>
                <a:lnTo>
                  <a:pt x="0" y="0"/>
                </a:lnTo>
                <a:lnTo>
                  <a:pt x="41656" y="5842"/>
                </a:lnTo>
                <a:lnTo>
                  <a:pt x="78105" y="31115"/>
                </a:lnTo>
                <a:lnTo>
                  <a:pt x="102870" y="70485"/>
                </a:lnTo>
                <a:lnTo>
                  <a:pt x="113919" y="118872"/>
                </a:lnTo>
                <a:lnTo>
                  <a:pt x="109220" y="171069"/>
                </a:lnTo>
                <a:lnTo>
                  <a:pt x="84074" y="224154"/>
                </a:lnTo>
                <a:lnTo>
                  <a:pt x="41656" y="255778"/>
                </a:lnTo>
                <a:lnTo>
                  <a:pt x="19812" y="261239"/>
                </a:lnTo>
                <a:lnTo>
                  <a:pt x="82804" y="261239"/>
                </a:lnTo>
                <a:lnTo>
                  <a:pt x="106426" y="235711"/>
                </a:lnTo>
                <a:lnTo>
                  <a:pt x="126746" y="194564"/>
                </a:lnTo>
                <a:lnTo>
                  <a:pt x="136271" y="146939"/>
                </a:lnTo>
                <a:lnTo>
                  <a:pt x="133350" y="97282"/>
                </a:lnTo>
                <a:lnTo>
                  <a:pt x="133223" y="96012"/>
                </a:lnTo>
                <a:lnTo>
                  <a:pt x="116713" y="46228"/>
                </a:lnTo>
                <a:lnTo>
                  <a:pt x="88773" y="7238"/>
                </a:lnTo>
                <a:lnTo>
                  <a:pt x="78613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22792" y="2185416"/>
            <a:ext cx="1337945" cy="0"/>
          </a:xfrm>
          <a:custGeom>
            <a:avLst/>
            <a:gdLst/>
            <a:ahLst/>
            <a:cxnLst/>
            <a:rect l="l" t="t" r="r" b="b"/>
            <a:pathLst>
              <a:path w="1337945">
                <a:moveTo>
                  <a:pt x="0" y="0"/>
                </a:moveTo>
                <a:lnTo>
                  <a:pt x="1337818" y="0"/>
                </a:lnTo>
              </a:path>
            </a:pathLst>
          </a:custGeom>
          <a:ln w="6096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3563111"/>
            <a:ext cx="4066540" cy="1731010"/>
          </a:xfrm>
          <a:custGeom>
            <a:avLst/>
            <a:gdLst/>
            <a:ahLst/>
            <a:cxnLst/>
            <a:rect l="l" t="t" r="r" b="b"/>
            <a:pathLst>
              <a:path w="4066540" h="1731010">
                <a:moveTo>
                  <a:pt x="0" y="1730756"/>
                </a:moveTo>
                <a:lnTo>
                  <a:pt x="4066032" y="1730756"/>
                </a:lnTo>
                <a:lnTo>
                  <a:pt x="4066032" y="0"/>
                </a:lnTo>
                <a:lnTo>
                  <a:pt x="0" y="0"/>
                </a:lnTo>
                <a:lnTo>
                  <a:pt x="0" y="1730756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93591" y="4858511"/>
            <a:ext cx="252984" cy="2164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96055" y="4858511"/>
            <a:ext cx="251460" cy="381000"/>
          </a:xfrm>
          <a:custGeom>
            <a:avLst/>
            <a:gdLst/>
            <a:ahLst/>
            <a:cxnLst/>
            <a:rect l="l" t="t" r="r" b="b"/>
            <a:pathLst>
              <a:path w="251460" h="381000">
                <a:moveTo>
                  <a:pt x="113157" y="0"/>
                </a:moveTo>
                <a:lnTo>
                  <a:pt x="81534" y="0"/>
                </a:lnTo>
                <a:lnTo>
                  <a:pt x="0" y="100457"/>
                </a:lnTo>
                <a:lnTo>
                  <a:pt x="0" y="139573"/>
                </a:lnTo>
                <a:lnTo>
                  <a:pt x="25781" y="171323"/>
                </a:lnTo>
                <a:lnTo>
                  <a:pt x="25781" y="201295"/>
                </a:lnTo>
                <a:lnTo>
                  <a:pt x="149479" y="364236"/>
                </a:lnTo>
                <a:lnTo>
                  <a:pt x="164846" y="377190"/>
                </a:lnTo>
                <a:lnTo>
                  <a:pt x="180086" y="380873"/>
                </a:lnTo>
                <a:lnTo>
                  <a:pt x="195580" y="377190"/>
                </a:lnTo>
                <a:lnTo>
                  <a:pt x="209296" y="366014"/>
                </a:lnTo>
                <a:lnTo>
                  <a:pt x="212344" y="362331"/>
                </a:lnTo>
                <a:lnTo>
                  <a:pt x="212344" y="359029"/>
                </a:lnTo>
                <a:lnTo>
                  <a:pt x="244983" y="359029"/>
                </a:lnTo>
                <a:lnTo>
                  <a:pt x="249809" y="356108"/>
                </a:lnTo>
                <a:lnTo>
                  <a:pt x="251460" y="353695"/>
                </a:lnTo>
                <a:lnTo>
                  <a:pt x="179705" y="353695"/>
                </a:lnTo>
                <a:lnTo>
                  <a:pt x="172593" y="351917"/>
                </a:lnTo>
                <a:lnTo>
                  <a:pt x="166243" y="346837"/>
                </a:lnTo>
                <a:lnTo>
                  <a:pt x="130556" y="302768"/>
                </a:lnTo>
                <a:lnTo>
                  <a:pt x="48641" y="201041"/>
                </a:lnTo>
                <a:lnTo>
                  <a:pt x="48641" y="160401"/>
                </a:lnTo>
                <a:lnTo>
                  <a:pt x="15494" y="119634"/>
                </a:lnTo>
                <a:lnTo>
                  <a:pt x="97409" y="19558"/>
                </a:lnTo>
                <a:lnTo>
                  <a:pt x="129032" y="19558"/>
                </a:lnTo>
                <a:lnTo>
                  <a:pt x="113157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08400" y="5217540"/>
            <a:ext cx="33020" cy="5715"/>
          </a:xfrm>
          <a:custGeom>
            <a:avLst/>
            <a:gdLst/>
            <a:ahLst/>
            <a:cxnLst/>
            <a:rect l="l" t="t" r="r" b="b"/>
            <a:pathLst>
              <a:path w="33020" h="5714">
                <a:moveTo>
                  <a:pt x="32638" y="0"/>
                </a:moveTo>
                <a:lnTo>
                  <a:pt x="0" y="0"/>
                </a:lnTo>
                <a:lnTo>
                  <a:pt x="12826" y="5206"/>
                </a:lnTo>
                <a:lnTo>
                  <a:pt x="25780" y="4063"/>
                </a:lnTo>
                <a:lnTo>
                  <a:pt x="3263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42995" y="5120766"/>
            <a:ext cx="114300" cy="91440"/>
          </a:xfrm>
          <a:custGeom>
            <a:avLst/>
            <a:gdLst/>
            <a:ahLst/>
            <a:cxnLst/>
            <a:rect l="l" t="t" r="r" b="b"/>
            <a:pathLst>
              <a:path w="114300" h="91439">
                <a:moveTo>
                  <a:pt x="16383" y="0"/>
                </a:moveTo>
                <a:lnTo>
                  <a:pt x="0" y="20319"/>
                </a:lnTo>
                <a:lnTo>
                  <a:pt x="49149" y="81025"/>
                </a:lnTo>
                <a:lnTo>
                  <a:pt x="46228" y="84581"/>
                </a:lnTo>
                <a:lnTo>
                  <a:pt x="39878" y="89661"/>
                </a:lnTo>
                <a:lnTo>
                  <a:pt x="32766" y="91439"/>
                </a:lnTo>
                <a:lnTo>
                  <a:pt x="104521" y="91439"/>
                </a:lnTo>
                <a:lnTo>
                  <a:pt x="111760" y="81279"/>
                </a:lnTo>
                <a:lnTo>
                  <a:pt x="113284" y="77977"/>
                </a:lnTo>
                <a:lnTo>
                  <a:pt x="114173" y="75056"/>
                </a:lnTo>
                <a:lnTo>
                  <a:pt x="78867" y="75056"/>
                </a:lnTo>
                <a:lnTo>
                  <a:pt x="75946" y="73659"/>
                </a:lnTo>
                <a:lnTo>
                  <a:pt x="16383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75760" y="5080127"/>
            <a:ext cx="122555" cy="116205"/>
          </a:xfrm>
          <a:custGeom>
            <a:avLst/>
            <a:gdLst/>
            <a:ahLst/>
            <a:cxnLst/>
            <a:rect l="l" t="t" r="r" b="b"/>
            <a:pathLst>
              <a:path w="122554" h="116204">
                <a:moveTo>
                  <a:pt x="16890" y="0"/>
                </a:moveTo>
                <a:lnTo>
                  <a:pt x="0" y="19938"/>
                </a:lnTo>
                <a:lnTo>
                  <a:pt x="61975" y="96901"/>
                </a:lnTo>
                <a:lnTo>
                  <a:pt x="52323" y="115697"/>
                </a:lnTo>
                <a:lnTo>
                  <a:pt x="81406" y="115697"/>
                </a:lnTo>
                <a:lnTo>
                  <a:pt x="81660" y="115062"/>
                </a:lnTo>
                <a:lnTo>
                  <a:pt x="82295" y="112395"/>
                </a:lnTo>
                <a:lnTo>
                  <a:pt x="82422" y="111505"/>
                </a:lnTo>
                <a:lnTo>
                  <a:pt x="97535" y="111505"/>
                </a:lnTo>
                <a:lnTo>
                  <a:pt x="122046" y="85090"/>
                </a:lnTo>
                <a:lnTo>
                  <a:pt x="87502" y="85090"/>
                </a:lnTo>
                <a:lnTo>
                  <a:pt x="84835" y="83693"/>
                </a:lnTo>
                <a:lnTo>
                  <a:pt x="82549" y="81153"/>
                </a:lnTo>
                <a:lnTo>
                  <a:pt x="1689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58691" y="5191633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444"/>
                </a:moveTo>
                <a:lnTo>
                  <a:pt x="14604" y="444"/>
                </a:lnTo>
              </a:path>
            </a:pathLst>
          </a:custGeom>
          <a:ln w="3175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09034" y="5040503"/>
            <a:ext cx="103505" cy="125095"/>
          </a:xfrm>
          <a:custGeom>
            <a:avLst/>
            <a:gdLst/>
            <a:ahLst/>
            <a:cxnLst/>
            <a:rect l="l" t="t" r="r" b="b"/>
            <a:pathLst>
              <a:path w="103504" h="125095">
                <a:moveTo>
                  <a:pt x="15748" y="0"/>
                </a:moveTo>
                <a:lnTo>
                  <a:pt x="0" y="19304"/>
                </a:lnTo>
                <a:lnTo>
                  <a:pt x="65786" y="100584"/>
                </a:lnTo>
                <a:lnTo>
                  <a:pt x="69977" y="106045"/>
                </a:lnTo>
                <a:lnTo>
                  <a:pt x="69850" y="115062"/>
                </a:lnTo>
                <a:lnTo>
                  <a:pt x="65151" y="120777"/>
                </a:lnTo>
                <a:lnTo>
                  <a:pt x="63246" y="123317"/>
                </a:lnTo>
                <a:lnTo>
                  <a:pt x="60325" y="124714"/>
                </a:lnTo>
                <a:lnTo>
                  <a:pt x="88773" y="124714"/>
                </a:lnTo>
                <a:lnTo>
                  <a:pt x="90678" y="118237"/>
                </a:lnTo>
                <a:lnTo>
                  <a:pt x="91059" y="106045"/>
                </a:lnTo>
                <a:lnTo>
                  <a:pt x="88646" y="93853"/>
                </a:lnTo>
                <a:lnTo>
                  <a:pt x="93091" y="93853"/>
                </a:lnTo>
                <a:lnTo>
                  <a:pt x="98933" y="85344"/>
                </a:lnTo>
                <a:lnTo>
                  <a:pt x="103251" y="75565"/>
                </a:lnTo>
                <a:lnTo>
                  <a:pt x="103505" y="74422"/>
                </a:lnTo>
                <a:lnTo>
                  <a:pt x="77470" y="74422"/>
                </a:lnTo>
                <a:lnTo>
                  <a:pt x="1574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05478" y="4967096"/>
            <a:ext cx="110489" cy="147955"/>
          </a:xfrm>
          <a:custGeom>
            <a:avLst/>
            <a:gdLst/>
            <a:ahLst/>
            <a:cxnLst/>
            <a:rect l="l" t="t" r="r" b="b"/>
            <a:pathLst>
              <a:path w="110489" h="147954">
                <a:moveTo>
                  <a:pt x="23875" y="0"/>
                </a:moveTo>
                <a:lnTo>
                  <a:pt x="0" y="8509"/>
                </a:lnTo>
                <a:lnTo>
                  <a:pt x="30225" y="45847"/>
                </a:lnTo>
                <a:lnTo>
                  <a:pt x="81025" y="107061"/>
                </a:lnTo>
                <a:lnTo>
                  <a:pt x="86105" y="116586"/>
                </a:lnTo>
                <a:lnTo>
                  <a:pt x="87883" y="127254"/>
                </a:lnTo>
                <a:lnTo>
                  <a:pt x="86359" y="138049"/>
                </a:lnTo>
                <a:lnTo>
                  <a:pt x="81279" y="147574"/>
                </a:lnTo>
                <a:lnTo>
                  <a:pt x="81025" y="147828"/>
                </a:lnTo>
                <a:lnTo>
                  <a:pt x="107060" y="147828"/>
                </a:lnTo>
                <a:lnTo>
                  <a:pt x="109346" y="138430"/>
                </a:lnTo>
                <a:lnTo>
                  <a:pt x="110235" y="127254"/>
                </a:lnTo>
                <a:lnTo>
                  <a:pt x="109346" y="116586"/>
                </a:lnTo>
                <a:lnTo>
                  <a:pt x="109346" y="116205"/>
                </a:lnTo>
                <a:lnTo>
                  <a:pt x="106679" y="105791"/>
                </a:lnTo>
                <a:lnTo>
                  <a:pt x="102361" y="96139"/>
                </a:lnTo>
                <a:lnTo>
                  <a:pt x="96646" y="87630"/>
                </a:lnTo>
                <a:lnTo>
                  <a:pt x="51434" y="33274"/>
                </a:lnTo>
                <a:lnTo>
                  <a:pt x="45973" y="26416"/>
                </a:lnTo>
                <a:lnTo>
                  <a:pt x="23875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93465" y="4878070"/>
            <a:ext cx="94615" cy="45720"/>
          </a:xfrm>
          <a:custGeom>
            <a:avLst/>
            <a:gdLst/>
            <a:ahLst/>
            <a:cxnLst/>
            <a:rect l="l" t="t" r="r" b="b"/>
            <a:pathLst>
              <a:path w="94614" h="45720">
                <a:moveTo>
                  <a:pt x="31623" y="0"/>
                </a:moveTo>
                <a:lnTo>
                  <a:pt x="0" y="0"/>
                </a:lnTo>
                <a:lnTo>
                  <a:pt x="33020" y="40893"/>
                </a:lnTo>
                <a:lnTo>
                  <a:pt x="65532" y="40893"/>
                </a:lnTo>
                <a:lnTo>
                  <a:pt x="69469" y="45719"/>
                </a:lnTo>
                <a:lnTo>
                  <a:pt x="94107" y="36829"/>
                </a:lnTo>
                <a:lnTo>
                  <a:pt x="81153" y="21208"/>
                </a:lnTo>
                <a:lnTo>
                  <a:pt x="65532" y="13080"/>
                </a:lnTo>
                <a:lnTo>
                  <a:pt x="42037" y="13080"/>
                </a:lnTo>
                <a:lnTo>
                  <a:pt x="31623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2103" y="4261103"/>
            <a:ext cx="1956435" cy="0"/>
          </a:xfrm>
          <a:custGeom>
            <a:avLst/>
            <a:gdLst/>
            <a:ahLst/>
            <a:cxnLst/>
            <a:rect l="l" t="t" r="r" b="b"/>
            <a:pathLst>
              <a:path w="1956435">
                <a:moveTo>
                  <a:pt x="0" y="0"/>
                </a:moveTo>
                <a:lnTo>
                  <a:pt x="1956181" y="0"/>
                </a:lnTo>
              </a:path>
            </a:pathLst>
          </a:custGeom>
          <a:ln w="6096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66032" y="3563111"/>
            <a:ext cx="4069079" cy="1731010"/>
          </a:xfrm>
          <a:custGeom>
            <a:avLst/>
            <a:gdLst/>
            <a:ahLst/>
            <a:cxnLst/>
            <a:rect l="l" t="t" r="r" b="b"/>
            <a:pathLst>
              <a:path w="4069079" h="1731010">
                <a:moveTo>
                  <a:pt x="0" y="1730756"/>
                </a:moveTo>
                <a:lnTo>
                  <a:pt x="4069079" y="1730756"/>
                </a:lnTo>
                <a:lnTo>
                  <a:pt x="4069079" y="0"/>
                </a:lnTo>
                <a:lnTo>
                  <a:pt x="0" y="0"/>
                </a:lnTo>
                <a:lnTo>
                  <a:pt x="0" y="1730756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10856" y="5253208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136" y="0"/>
                </a:lnTo>
              </a:path>
            </a:pathLst>
          </a:custGeom>
          <a:ln w="28232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77150" y="5238877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>
                <a:moveTo>
                  <a:pt x="0" y="0"/>
                </a:moveTo>
                <a:lnTo>
                  <a:pt x="220725" y="0"/>
                </a:lnTo>
              </a:path>
            </a:pathLst>
          </a:custGeom>
          <a:ln w="3175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88135" y="5103621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619"/>
                </a:lnTo>
              </a:path>
            </a:pathLst>
          </a:custGeom>
          <a:ln w="23241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86712" y="5103558"/>
            <a:ext cx="0" cy="135255"/>
          </a:xfrm>
          <a:custGeom>
            <a:avLst/>
            <a:gdLst/>
            <a:ahLst/>
            <a:cxnLst/>
            <a:rect l="l" t="t" r="r" b="b"/>
            <a:pathLst>
              <a:path h="135254">
                <a:moveTo>
                  <a:pt x="0" y="0"/>
                </a:moveTo>
                <a:lnTo>
                  <a:pt x="0" y="135064"/>
                </a:lnTo>
              </a:path>
            </a:pathLst>
          </a:custGeom>
          <a:ln w="23393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10856" y="5048630"/>
            <a:ext cx="353695" cy="55880"/>
          </a:xfrm>
          <a:custGeom>
            <a:avLst/>
            <a:gdLst/>
            <a:ahLst/>
            <a:cxnLst/>
            <a:rect l="l" t="t" r="r" b="b"/>
            <a:pathLst>
              <a:path w="353695" h="55879">
                <a:moveTo>
                  <a:pt x="0" y="55880"/>
                </a:moveTo>
                <a:lnTo>
                  <a:pt x="353186" y="55880"/>
                </a:lnTo>
                <a:lnTo>
                  <a:pt x="353186" y="0"/>
                </a:lnTo>
                <a:lnTo>
                  <a:pt x="0" y="0"/>
                </a:lnTo>
                <a:lnTo>
                  <a:pt x="0" y="5588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10856" y="5021960"/>
            <a:ext cx="353695" cy="55244"/>
          </a:xfrm>
          <a:custGeom>
            <a:avLst/>
            <a:gdLst/>
            <a:ahLst/>
            <a:cxnLst/>
            <a:rect l="l" t="t" r="r" b="b"/>
            <a:pathLst>
              <a:path w="353695" h="55245">
                <a:moveTo>
                  <a:pt x="0" y="55245"/>
                </a:moveTo>
                <a:lnTo>
                  <a:pt x="353186" y="55245"/>
                </a:lnTo>
                <a:lnTo>
                  <a:pt x="353186" y="0"/>
                </a:lnTo>
                <a:lnTo>
                  <a:pt x="0" y="0"/>
                </a:lnTo>
                <a:lnTo>
                  <a:pt x="0" y="55245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55052" y="4907279"/>
            <a:ext cx="88265" cy="115570"/>
          </a:xfrm>
          <a:custGeom>
            <a:avLst/>
            <a:gdLst/>
            <a:ahLst/>
            <a:cxnLst/>
            <a:rect l="l" t="t" r="r" b="b"/>
            <a:pathLst>
              <a:path w="88265" h="115570">
                <a:moveTo>
                  <a:pt x="34925" y="0"/>
                </a:moveTo>
                <a:lnTo>
                  <a:pt x="0" y="60198"/>
                </a:lnTo>
                <a:lnTo>
                  <a:pt x="0" y="115316"/>
                </a:lnTo>
                <a:lnTo>
                  <a:pt x="88265" y="115316"/>
                </a:lnTo>
                <a:lnTo>
                  <a:pt x="88265" y="115062"/>
                </a:lnTo>
                <a:lnTo>
                  <a:pt x="22098" y="115062"/>
                </a:lnTo>
                <a:lnTo>
                  <a:pt x="22098" y="68580"/>
                </a:lnTo>
                <a:lnTo>
                  <a:pt x="52959" y="15621"/>
                </a:lnTo>
                <a:lnTo>
                  <a:pt x="34925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31581" y="4972303"/>
            <a:ext cx="87630" cy="50800"/>
          </a:xfrm>
          <a:custGeom>
            <a:avLst/>
            <a:gdLst/>
            <a:ahLst/>
            <a:cxnLst/>
            <a:rect l="l" t="t" r="r" b="b"/>
            <a:pathLst>
              <a:path w="87629" h="50800">
                <a:moveTo>
                  <a:pt x="22098" y="0"/>
                </a:moveTo>
                <a:lnTo>
                  <a:pt x="0" y="0"/>
                </a:lnTo>
                <a:lnTo>
                  <a:pt x="0" y="50292"/>
                </a:lnTo>
                <a:lnTo>
                  <a:pt x="87376" y="50292"/>
                </a:lnTo>
                <a:lnTo>
                  <a:pt x="87376" y="50038"/>
                </a:lnTo>
                <a:lnTo>
                  <a:pt x="22098" y="50038"/>
                </a:lnTo>
                <a:lnTo>
                  <a:pt x="2209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21218" y="4933696"/>
            <a:ext cx="132715" cy="88900"/>
          </a:xfrm>
          <a:custGeom>
            <a:avLst/>
            <a:gdLst/>
            <a:ahLst/>
            <a:cxnLst/>
            <a:rect l="l" t="t" r="r" b="b"/>
            <a:pathLst>
              <a:path w="132715" h="88900">
                <a:moveTo>
                  <a:pt x="0" y="0"/>
                </a:moveTo>
                <a:lnTo>
                  <a:pt x="0" y="88645"/>
                </a:lnTo>
                <a:lnTo>
                  <a:pt x="22098" y="88645"/>
                </a:lnTo>
                <a:lnTo>
                  <a:pt x="22098" y="38607"/>
                </a:lnTo>
                <a:lnTo>
                  <a:pt x="132461" y="38607"/>
                </a:lnTo>
                <a:lnTo>
                  <a:pt x="132461" y="29209"/>
                </a:lnTo>
                <a:lnTo>
                  <a:pt x="66167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865998" y="4907279"/>
            <a:ext cx="53340" cy="115570"/>
          </a:xfrm>
          <a:custGeom>
            <a:avLst/>
            <a:gdLst/>
            <a:ahLst/>
            <a:cxnLst/>
            <a:rect l="l" t="t" r="r" b="b"/>
            <a:pathLst>
              <a:path w="53340" h="115570">
                <a:moveTo>
                  <a:pt x="18033" y="0"/>
                </a:moveTo>
                <a:lnTo>
                  <a:pt x="0" y="15621"/>
                </a:lnTo>
                <a:lnTo>
                  <a:pt x="30860" y="68580"/>
                </a:lnTo>
                <a:lnTo>
                  <a:pt x="30860" y="115062"/>
                </a:lnTo>
                <a:lnTo>
                  <a:pt x="52958" y="115062"/>
                </a:lnTo>
                <a:lnTo>
                  <a:pt x="52958" y="60198"/>
                </a:lnTo>
                <a:lnTo>
                  <a:pt x="18033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43317" y="4972303"/>
            <a:ext cx="88265" cy="19685"/>
          </a:xfrm>
          <a:custGeom>
            <a:avLst/>
            <a:gdLst/>
            <a:ahLst/>
            <a:cxnLst/>
            <a:rect l="l" t="t" r="r" b="b"/>
            <a:pathLst>
              <a:path w="88265" h="19685">
                <a:moveTo>
                  <a:pt x="88265" y="0"/>
                </a:moveTo>
                <a:lnTo>
                  <a:pt x="0" y="0"/>
                </a:lnTo>
                <a:lnTo>
                  <a:pt x="44069" y="19431"/>
                </a:lnTo>
                <a:lnTo>
                  <a:pt x="88265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87385" y="4933696"/>
            <a:ext cx="66675" cy="29209"/>
          </a:xfrm>
          <a:custGeom>
            <a:avLst/>
            <a:gdLst/>
            <a:ahLst/>
            <a:cxnLst/>
            <a:rect l="l" t="t" r="r" b="b"/>
            <a:pathLst>
              <a:path w="66675" h="29210">
                <a:moveTo>
                  <a:pt x="66294" y="0"/>
                </a:moveTo>
                <a:lnTo>
                  <a:pt x="0" y="29209"/>
                </a:lnTo>
                <a:lnTo>
                  <a:pt x="66294" y="29209"/>
                </a:lnTo>
                <a:lnTo>
                  <a:pt x="66294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20583" y="5129784"/>
            <a:ext cx="134111" cy="822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48016" y="4831079"/>
            <a:ext cx="79248" cy="1005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12791" y="4261103"/>
            <a:ext cx="1953895" cy="0"/>
          </a:xfrm>
          <a:custGeom>
            <a:avLst/>
            <a:gdLst/>
            <a:ahLst/>
            <a:cxnLst/>
            <a:rect l="l" t="t" r="r" b="b"/>
            <a:pathLst>
              <a:path w="1953895">
                <a:moveTo>
                  <a:pt x="0" y="0"/>
                </a:moveTo>
                <a:lnTo>
                  <a:pt x="1953768" y="0"/>
                </a:lnTo>
              </a:path>
            </a:pathLst>
          </a:custGeom>
          <a:ln w="6096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135111" y="3563111"/>
            <a:ext cx="4057015" cy="1731010"/>
          </a:xfrm>
          <a:custGeom>
            <a:avLst/>
            <a:gdLst/>
            <a:ahLst/>
            <a:cxnLst/>
            <a:rect l="l" t="t" r="r" b="b"/>
            <a:pathLst>
              <a:path w="4057015" h="1731010">
                <a:moveTo>
                  <a:pt x="0" y="1730756"/>
                </a:moveTo>
                <a:lnTo>
                  <a:pt x="4056888" y="1730756"/>
                </a:lnTo>
                <a:lnTo>
                  <a:pt x="4056888" y="0"/>
                </a:lnTo>
                <a:lnTo>
                  <a:pt x="0" y="0"/>
                </a:lnTo>
                <a:lnTo>
                  <a:pt x="0" y="1730756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682983" y="4831079"/>
            <a:ext cx="306705" cy="438784"/>
          </a:xfrm>
          <a:custGeom>
            <a:avLst/>
            <a:gdLst/>
            <a:ahLst/>
            <a:cxnLst/>
            <a:rect l="l" t="t" r="r" b="b"/>
            <a:pathLst>
              <a:path w="306704" h="438785">
                <a:moveTo>
                  <a:pt x="0" y="0"/>
                </a:moveTo>
                <a:lnTo>
                  <a:pt x="127" y="56642"/>
                </a:lnTo>
                <a:lnTo>
                  <a:pt x="1270" y="124841"/>
                </a:lnTo>
                <a:lnTo>
                  <a:pt x="4445" y="203454"/>
                </a:lnTo>
                <a:lnTo>
                  <a:pt x="10668" y="263525"/>
                </a:lnTo>
                <a:lnTo>
                  <a:pt x="25654" y="312166"/>
                </a:lnTo>
                <a:lnTo>
                  <a:pt x="47879" y="351282"/>
                </a:lnTo>
                <a:lnTo>
                  <a:pt x="76581" y="383413"/>
                </a:lnTo>
                <a:lnTo>
                  <a:pt x="110744" y="410464"/>
                </a:lnTo>
                <a:lnTo>
                  <a:pt x="149352" y="434848"/>
                </a:lnTo>
                <a:lnTo>
                  <a:pt x="153162" y="438531"/>
                </a:lnTo>
                <a:lnTo>
                  <a:pt x="156972" y="434848"/>
                </a:lnTo>
                <a:lnTo>
                  <a:pt x="195580" y="410464"/>
                </a:lnTo>
                <a:lnTo>
                  <a:pt x="202565" y="404876"/>
                </a:lnTo>
                <a:lnTo>
                  <a:pt x="153162" y="404876"/>
                </a:lnTo>
                <a:lnTo>
                  <a:pt x="108585" y="374904"/>
                </a:lnTo>
                <a:lnTo>
                  <a:pt x="73279" y="342138"/>
                </a:lnTo>
                <a:lnTo>
                  <a:pt x="47625" y="303403"/>
                </a:lnTo>
                <a:lnTo>
                  <a:pt x="31876" y="255143"/>
                </a:lnTo>
                <a:lnTo>
                  <a:pt x="27051" y="211836"/>
                </a:lnTo>
                <a:lnTo>
                  <a:pt x="24130" y="150749"/>
                </a:lnTo>
                <a:lnTo>
                  <a:pt x="22606" y="86868"/>
                </a:lnTo>
                <a:lnTo>
                  <a:pt x="22225" y="41910"/>
                </a:lnTo>
                <a:lnTo>
                  <a:pt x="22098" y="34798"/>
                </a:lnTo>
                <a:lnTo>
                  <a:pt x="138557" y="34798"/>
                </a:lnTo>
                <a:lnTo>
                  <a:pt x="153162" y="28702"/>
                </a:lnTo>
                <a:lnTo>
                  <a:pt x="306324" y="28702"/>
                </a:lnTo>
                <a:lnTo>
                  <a:pt x="306324" y="21590"/>
                </a:lnTo>
                <a:lnTo>
                  <a:pt x="81788" y="21590"/>
                </a:lnTo>
                <a:lnTo>
                  <a:pt x="74041" y="21336"/>
                </a:lnTo>
                <a:lnTo>
                  <a:pt x="66421" y="20447"/>
                </a:lnTo>
                <a:lnTo>
                  <a:pt x="59436" y="19177"/>
                </a:lnTo>
                <a:lnTo>
                  <a:pt x="51053" y="16764"/>
                </a:lnTo>
                <a:lnTo>
                  <a:pt x="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836145" y="4864608"/>
            <a:ext cx="153035" cy="371475"/>
          </a:xfrm>
          <a:custGeom>
            <a:avLst/>
            <a:gdLst/>
            <a:ahLst/>
            <a:cxnLst/>
            <a:rect l="l" t="t" r="r" b="b"/>
            <a:pathLst>
              <a:path w="153034" h="371475">
                <a:moveTo>
                  <a:pt x="153034" y="0"/>
                </a:moveTo>
                <a:lnTo>
                  <a:pt x="131952" y="0"/>
                </a:lnTo>
                <a:lnTo>
                  <a:pt x="131444" y="52197"/>
                </a:lnTo>
                <a:lnTo>
                  <a:pt x="129920" y="116205"/>
                </a:lnTo>
                <a:lnTo>
                  <a:pt x="126618" y="177546"/>
                </a:lnTo>
                <a:lnTo>
                  <a:pt x="121411" y="221615"/>
                </a:lnTo>
                <a:lnTo>
                  <a:pt x="105536" y="269875"/>
                </a:lnTo>
                <a:lnTo>
                  <a:pt x="79755" y="308610"/>
                </a:lnTo>
                <a:lnTo>
                  <a:pt x="44576" y="341376"/>
                </a:lnTo>
                <a:lnTo>
                  <a:pt x="0" y="371348"/>
                </a:lnTo>
                <a:lnTo>
                  <a:pt x="49402" y="371348"/>
                </a:lnTo>
                <a:lnTo>
                  <a:pt x="105155" y="317754"/>
                </a:lnTo>
                <a:lnTo>
                  <a:pt x="127507" y="278638"/>
                </a:lnTo>
                <a:lnTo>
                  <a:pt x="142493" y="229997"/>
                </a:lnTo>
                <a:lnTo>
                  <a:pt x="148589" y="169926"/>
                </a:lnTo>
                <a:lnTo>
                  <a:pt x="151764" y="91313"/>
                </a:lnTo>
                <a:lnTo>
                  <a:pt x="152907" y="23114"/>
                </a:lnTo>
                <a:lnTo>
                  <a:pt x="153034" y="1270"/>
                </a:lnTo>
                <a:lnTo>
                  <a:pt x="153034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705081" y="4865878"/>
            <a:ext cx="116839" cy="13335"/>
          </a:xfrm>
          <a:custGeom>
            <a:avLst/>
            <a:gdLst/>
            <a:ahLst/>
            <a:cxnLst/>
            <a:rect l="l" t="t" r="r" b="b"/>
            <a:pathLst>
              <a:path w="116840" h="13335">
                <a:moveTo>
                  <a:pt x="116458" y="0"/>
                </a:moveTo>
                <a:lnTo>
                  <a:pt x="0" y="0"/>
                </a:lnTo>
                <a:lnTo>
                  <a:pt x="25145" y="8382"/>
                </a:lnTo>
                <a:lnTo>
                  <a:pt x="33781" y="10541"/>
                </a:lnTo>
                <a:lnTo>
                  <a:pt x="42544" y="12065"/>
                </a:lnTo>
                <a:lnTo>
                  <a:pt x="51561" y="12827"/>
                </a:lnTo>
                <a:lnTo>
                  <a:pt x="60832" y="13081"/>
                </a:lnTo>
                <a:lnTo>
                  <a:pt x="72897" y="12446"/>
                </a:lnTo>
                <a:lnTo>
                  <a:pt x="84581" y="10541"/>
                </a:lnTo>
                <a:lnTo>
                  <a:pt x="96392" y="7620"/>
                </a:lnTo>
                <a:lnTo>
                  <a:pt x="107949" y="3556"/>
                </a:lnTo>
                <a:lnTo>
                  <a:pt x="11645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836145" y="4859782"/>
            <a:ext cx="153670" cy="19685"/>
          </a:xfrm>
          <a:custGeom>
            <a:avLst/>
            <a:gdLst/>
            <a:ahLst/>
            <a:cxnLst/>
            <a:rect l="l" t="t" r="r" b="b"/>
            <a:pathLst>
              <a:path w="153670" h="19685">
                <a:moveTo>
                  <a:pt x="153161" y="0"/>
                </a:moveTo>
                <a:lnTo>
                  <a:pt x="0" y="0"/>
                </a:lnTo>
                <a:lnTo>
                  <a:pt x="24002" y="9652"/>
                </a:lnTo>
                <a:lnTo>
                  <a:pt x="35686" y="14097"/>
                </a:lnTo>
                <a:lnTo>
                  <a:pt x="47624" y="17145"/>
                </a:lnTo>
                <a:lnTo>
                  <a:pt x="59943" y="18796"/>
                </a:lnTo>
                <a:lnTo>
                  <a:pt x="60959" y="18796"/>
                </a:lnTo>
                <a:lnTo>
                  <a:pt x="71246" y="19177"/>
                </a:lnTo>
                <a:lnTo>
                  <a:pt x="131952" y="4826"/>
                </a:lnTo>
                <a:lnTo>
                  <a:pt x="153034" y="4826"/>
                </a:lnTo>
                <a:lnTo>
                  <a:pt x="153161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764771" y="4831079"/>
            <a:ext cx="142875" cy="21590"/>
          </a:xfrm>
          <a:custGeom>
            <a:avLst/>
            <a:gdLst/>
            <a:ahLst/>
            <a:cxnLst/>
            <a:rect l="l" t="t" r="r" b="b"/>
            <a:pathLst>
              <a:path w="142875" h="21589">
                <a:moveTo>
                  <a:pt x="71374" y="0"/>
                </a:moveTo>
                <a:lnTo>
                  <a:pt x="30988" y="16510"/>
                </a:lnTo>
                <a:lnTo>
                  <a:pt x="0" y="21590"/>
                </a:lnTo>
                <a:lnTo>
                  <a:pt x="142621" y="21590"/>
                </a:lnTo>
                <a:lnTo>
                  <a:pt x="132461" y="21082"/>
                </a:lnTo>
                <a:lnTo>
                  <a:pt x="122428" y="19558"/>
                </a:lnTo>
                <a:lnTo>
                  <a:pt x="112268" y="17018"/>
                </a:lnTo>
                <a:lnTo>
                  <a:pt x="102108" y="13081"/>
                </a:lnTo>
                <a:lnTo>
                  <a:pt x="71374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907393" y="4831334"/>
            <a:ext cx="81915" cy="21590"/>
          </a:xfrm>
          <a:custGeom>
            <a:avLst/>
            <a:gdLst/>
            <a:ahLst/>
            <a:cxnLst/>
            <a:rect l="l" t="t" r="r" b="b"/>
            <a:pathLst>
              <a:path w="81915" h="21589">
                <a:moveTo>
                  <a:pt x="81915" y="0"/>
                </a:moveTo>
                <a:lnTo>
                  <a:pt x="30861" y="16510"/>
                </a:lnTo>
                <a:lnTo>
                  <a:pt x="23114" y="18923"/>
                </a:lnTo>
                <a:lnTo>
                  <a:pt x="22860" y="18923"/>
                </a:lnTo>
                <a:lnTo>
                  <a:pt x="15748" y="20193"/>
                </a:lnTo>
                <a:lnTo>
                  <a:pt x="8001" y="21082"/>
                </a:lnTo>
                <a:lnTo>
                  <a:pt x="0" y="21336"/>
                </a:lnTo>
                <a:lnTo>
                  <a:pt x="81915" y="21336"/>
                </a:lnTo>
                <a:lnTo>
                  <a:pt x="81915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989307" y="483107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889" y="0"/>
                </a:moveTo>
                <a:lnTo>
                  <a:pt x="0" y="0"/>
                </a:lnTo>
                <a:lnTo>
                  <a:pt x="0" y="254"/>
                </a:lnTo>
                <a:lnTo>
                  <a:pt x="889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774423" y="4934711"/>
            <a:ext cx="158496" cy="1950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781288" y="4261103"/>
            <a:ext cx="1957070" cy="0"/>
          </a:xfrm>
          <a:custGeom>
            <a:avLst/>
            <a:gdLst/>
            <a:ahLst/>
            <a:cxnLst/>
            <a:rect l="l" t="t" r="r" b="b"/>
            <a:pathLst>
              <a:path w="1957070">
                <a:moveTo>
                  <a:pt x="0" y="0"/>
                </a:moveTo>
                <a:lnTo>
                  <a:pt x="1956816" y="0"/>
                </a:lnTo>
              </a:path>
            </a:pathLst>
          </a:custGeom>
          <a:ln w="6096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7535" y="1664207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60020" y="0"/>
                </a:moveTo>
                <a:lnTo>
                  <a:pt x="109435" y="8128"/>
                </a:lnTo>
                <a:lnTo>
                  <a:pt x="65519" y="30861"/>
                </a:lnTo>
                <a:lnTo>
                  <a:pt x="30873" y="65532"/>
                </a:lnTo>
                <a:lnTo>
                  <a:pt x="8153" y="109473"/>
                </a:lnTo>
                <a:lnTo>
                  <a:pt x="0" y="160020"/>
                </a:lnTo>
                <a:lnTo>
                  <a:pt x="8153" y="210565"/>
                </a:lnTo>
                <a:lnTo>
                  <a:pt x="30873" y="254508"/>
                </a:lnTo>
                <a:lnTo>
                  <a:pt x="65519" y="289179"/>
                </a:lnTo>
                <a:lnTo>
                  <a:pt x="109435" y="311912"/>
                </a:lnTo>
                <a:lnTo>
                  <a:pt x="160020" y="320040"/>
                </a:lnTo>
                <a:lnTo>
                  <a:pt x="210604" y="311912"/>
                </a:lnTo>
                <a:lnTo>
                  <a:pt x="254520" y="289179"/>
                </a:lnTo>
                <a:lnTo>
                  <a:pt x="289166" y="254508"/>
                </a:lnTo>
                <a:lnTo>
                  <a:pt x="311886" y="210565"/>
                </a:lnTo>
                <a:lnTo>
                  <a:pt x="320040" y="160020"/>
                </a:lnTo>
                <a:lnTo>
                  <a:pt x="311886" y="109473"/>
                </a:lnTo>
                <a:lnTo>
                  <a:pt x="289166" y="65532"/>
                </a:lnTo>
                <a:lnTo>
                  <a:pt x="254520" y="30861"/>
                </a:lnTo>
                <a:lnTo>
                  <a:pt x="210604" y="8128"/>
                </a:lnTo>
                <a:lnTo>
                  <a:pt x="16002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200660" y="3812287"/>
            <a:ext cx="247642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1145" algn="l"/>
              </a:tabLst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4	</a:t>
            </a:r>
            <a:r>
              <a:rPr b="1" spc="-15" dirty="0">
                <a:solidFill>
                  <a:srgbClr val="1E1E1E"/>
                </a:solidFill>
                <a:latin typeface="SimSun"/>
                <a:cs typeface="SimSun"/>
              </a:rPr>
              <a:t>法律与合同执行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74421" y="4455255"/>
            <a:ext cx="2854325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90"/>
              </a:lnSpc>
            </a:pP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独立、快速的商业法庭和遵守国际仲 </a:t>
            </a:r>
            <a:r>
              <a:rPr sz="1400" spc="-40" dirty="0">
                <a:solidFill>
                  <a:srgbClr val="1E1E1E"/>
                </a:solidFill>
                <a:latin typeface="SimSun"/>
                <a:cs typeface="SimSun"/>
              </a:rPr>
              <a:t>裁标准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264914" y="3812287"/>
            <a:ext cx="27305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4320" algn="l"/>
              </a:tabLst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5	</a:t>
            </a:r>
            <a:r>
              <a:rPr b="1" spc="-15" dirty="0">
                <a:solidFill>
                  <a:srgbClr val="1E1E1E"/>
                </a:solidFill>
                <a:latin typeface="SimSun"/>
                <a:cs typeface="SimSun"/>
              </a:rPr>
              <a:t>政治和宏观稳定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341621" y="4460462"/>
            <a:ext cx="320548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宏观经济环境（通胀、债</a:t>
            </a:r>
            <a:r>
              <a:rPr sz="1400" spc="-20" dirty="0">
                <a:solidFill>
                  <a:srgbClr val="1E1E1E"/>
                </a:solidFill>
                <a:latin typeface="SimSun"/>
                <a:cs typeface="SimSun"/>
              </a:rPr>
              <a:t>务</a:t>
            </a: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、货币</a:t>
            </a:r>
            <a:r>
              <a:rPr sz="1400" spc="0" dirty="0">
                <a:solidFill>
                  <a:srgbClr val="1E1E1E"/>
                </a:solidFill>
                <a:latin typeface="SimSun"/>
                <a:cs typeface="SimSun"/>
              </a:rPr>
              <a:t>）</a:t>
            </a:r>
            <a:r>
              <a:rPr sz="1400" spc="-40" dirty="0">
                <a:solidFill>
                  <a:srgbClr val="1E1E1E"/>
                </a:solidFill>
                <a:latin typeface="SimSun"/>
                <a:cs typeface="SimSun"/>
              </a:rPr>
              <a:t>和跨</a:t>
            </a:r>
            <a:r>
              <a:rPr sz="1400" spc="-3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党派共识高度稳定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596121" y="3821271"/>
            <a:ext cx="22391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>
                <a:solidFill>
                  <a:srgbClr val="1E1E1E"/>
                </a:solidFill>
                <a:latin typeface="SimSun"/>
                <a:cs typeface="SimSun"/>
              </a:rPr>
              <a:t>积极的全球认知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411082" y="4460462"/>
            <a:ext cx="285432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巴基斯坦的叙事转变在全球范围内引 起共鸣，展现了其生存能力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96392" y="1719835"/>
            <a:ext cx="13906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00584" y="3755135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60020" y="0"/>
                </a:moveTo>
                <a:lnTo>
                  <a:pt x="109435" y="8128"/>
                </a:lnTo>
                <a:lnTo>
                  <a:pt x="65519" y="30861"/>
                </a:lnTo>
                <a:lnTo>
                  <a:pt x="30873" y="65532"/>
                </a:lnTo>
                <a:lnTo>
                  <a:pt x="8153" y="109473"/>
                </a:lnTo>
                <a:lnTo>
                  <a:pt x="0" y="160020"/>
                </a:lnTo>
                <a:lnTo>
                  <a:pt x="8153" y="210565"/>
                </a:lnTo>
                <a:lnTo>
                  <a:pt x="30873" y="254508"/>
                </a:lnTo>
                <a:lnTo>
                  <a:pt x="65519" y="289179"/>
                </a:lnTo>
                <a:lnTo>
                  <a:pt x="109435" y="311912"/>
                </a:lnTo>
                <a:lnTo>
                  <a:pt x="160020" y="320040"/>
                </a:lnTo>
                <a:lnTo>
                  <a:pt x="210604" y="311912"/>
                </a:lnTo>
                <a:lnTo>
                  <a:pt x="254520" y="289179"/>
                </a:lnTo>
                <a:lnTo>
                  <a:pt x="289166" y="254508"/>
                </a:lnTo>
                <a:lnTo>
                  <a:pt x="311886" y="210565"/>
                </a:lnTo>
                <a:lnTo>
                  <a:pt x="320040" y="160020"/>
                </a:lnTo>
                <a:lnTo>
                  <a:pt x="311886" y="109473"/>
                </a:lnTo>
                <a:lnTo>
                  <a:pt x="289166" y="65532"/>
                </a:lnTo>
                <a:lnTo>
                  <a:pt x="254520" y="30861"/>
                </a:lnTo>
                <a:lnTo>
                  <a:pt x="210604" y="8128"/>
                </a:lnTo>
                <a:lnTo>
                  <a:pt x="16002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60520" y="1664207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39" h="320039">
                <a:moveTo>
                  <a:pt x="160020" y="0"/>
                </a:moveTo>
                <a:lnTo>
                  <a:pt x="109474" y="8128"/>
                </a:lnTo>
                <a:lnTo>
                  <a:pt x="65532" y="30861"/>
                </a:lnTo>
                <a:lnTo>
                  <a:pt x="30861" y="65532"/>
                </a:lnTo>
                <a:lnTo>
                  <a:pt x="8128" y="109473"/>
                </a:lnTo>
                <a:lnTo>
                  <a:pt x="0" y="160020"/>
                </a:lnTo>
                <a:lnTo>
                  <a:pt x="8128" y="210565"/>
                </a:lnTo>
                <a:lnTo>
                  <a:pt x="30861" y="254508"/>
                </a:lnTo>
                <a:lnTo>
                  <a:pt x="65532" y="289179"/>
                </a:lnTo>
                <a:lnTo>
                  <a:pt x="109474" y="311912"/>
                </a:lnTo>
                <a:lnTo>
                  <a:pt x="160020" y="320040"/>
                </a:lnTo>
                <a:lnTo>
                  <a:pt x="210566" y="311912"/>
                </a:lnTo>
                <a:lnTo>
                  <a:pt x="254508" y="289179"/>
                </a:lnTo>
                <a:lnTo>
                  <a:pt x="289179" y="254508"/>
                </a:lnTo>
                <a:lnTo>
                  <a:pt x="311912" y="210565"/>
                </a:lnTo>
                <a:lnTo>
                  <a:pt x="320040" y="160020"/>
                </a:lnTo>
                <a:lnTo>
                  <a:pt x="311912" y="109473"/>
                </a:lnTo>
                <a:lnTo>
                  <a:pt x="289179" y="65532"/>
                </a:lnTo>
                <a:lnTo>
                  <a:pt x="254508" y="30861"/>
                </a:lnTo>
                <a:lnTo>
                  <a:pt x="210566" y="8128"/>
                </a:lnTo>
                <a:lnTo>
                  <a:pt x="16002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4260850" y="1720724"/>
            <a:ext cx="13906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495546" y="1743424"/>
            <a:ext cx="252145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>
                <a:solidFill>
                  <a:srgbClr val="1E1E1E"/>
                </a:solidFill>
                <a:latin typeface="SimSun"/>
                <a:cs typeface="SimSun"/>
              </a:rPr>
              <a:t>一站式投资者便利服务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163567" y="3755135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39" h="320039">
                <a:moveTo>
                  <a:pt x="160020" y="0"/>
                </a:moveTo>
                <a:lnTo>
                  <a:pt x="109474" y="8128"/>
                </a:lnTo>
                <a:lnTo>
                  <a:pt x="65532" y="30861"/>
                </a:lnTo>
                <a:lnTo>
                  <a:pt x="30861" y="65532"/>
                </a:lnTo>
                <a:lnTo>
                  <a:pt x="8128" y="109473"/>
                </a:lnTo>
                <a:lnTo>
                  <a:pt x="0" y="160020"/>
                </a:lnTo>
                <a:lnTo>
                  <a:pt x="8128" y="210565"/>
                </a:lnTo>
                <a:lnTo>
                  <a:pt x="30861" y="254508"/>
                </a:lnTo>
                <a:lnTo>
                  <a:pt x="65532" y="289179"/>
                </a:lnTo>
                <a:lnTo>
                  <a:pt x="109474" y="311912"/>
                </a:lnTo>
                <a:lnTo>
                  <a:pt x="160020" y="320040"/>
                </a:lnTo>
                <a:lnTo>
                  <a:pt x="210566" y="311912"/>
                </a:lnTo>
                <a:lnTo>
                  <a:pt x="254508" y="289179"/>
                </a:lnTo>
                <a:lnTo>
                  <a:pt x="289179" y="254508"/>
                </a:lnTo>
                <a:lnTo>
                  <a:pt x="311912" y="210565"/>
                </a:lnTo>
                <a:lnTo>
                  <a:pt x="320040" y="160020"/>
                </a:lnTo>
                <a:lnTo>
                  <a:pt x="311912" y="109473"/>
                </a:lnTo>
                <a:lnTo>
                  <a:pt x="289179" y="65532"/>
                </a:lnTo>
                <a:lnTo>
                  <a:pt x="254508" y="30861"/>
                </a:lnTo>
                <a:lnTo>
                  <a:pt x="210566" y="8128"/>
                </a:lnTo>
                <a:lnTo>
                  <a:pt x="16002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199119" y="1664207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60020" y="0"/>
                </a:moveTo>
                <a:lnTo>
                  <a:pt x="109474" y="8128"/>
                </a:lnTo>
                <a:lnTo>
                  <a:pt x="65532" y="30861"/>
                </a:lnTo>
                <a:lnTo>
                  <a:pt x="30861" y="65532"/>
                </a:lnTo>
                <a:lnTo>
                  <a:pt x="8128" y="109473"/>
                </a:lnTo>
                <a:lnTo>
                  <a:pt x="0" y="160020"/>
                </a:lnTo>
                <a:lnTo>
                  <a:pt x="8128" y="210565"/>
                </a:lnTo>
                <a:lnTo>
                  <a:pt x="30861" y="254508"/>
                </a:lnTo>
                <a:lnTo>
                  <a:pt x="65532" y="289179"/>
                </a:lnTo>
                <a:lnTo>
                  <a:pt x="109474" y="311912"/>
                </a:lnTo>
                <a:lnTo>
                  <a:pt x="160020" y="320040"/>
                </a:lnTo>
                <a:lnTo>
                  <a:pt x="210566" y="311912"/>
                </a:lnTo>
                <a:lnTo>
                  <a:pt x="254508" y="289179"/>
                </a:lnTo>
                <a:lnTo>
                  <a:pt x="289179" y="254508"/>
                </a:lnTo>
                <a:lnTo>
                  <a:pt x="311912" y="210565"/>
                </a:lnTo>
                <a:lnTo>
                  <a:pt x="320040" y="160020"/>
                </a:lnTo>
                <a:lnTo>
                  <a:pt x="311912" y="109473"/>
                </a:lnTo>
                <a:lnTo>
                  <a:pt x="289179" y="65532"/>
                </a:lnTo>
                <a:lnTo>
                  <a:pt x="254508" y="30861"/>
                </a:lnTo>
                <a:lnTo>
                  <a:pt x="210566" y="8128"/>
                </a:lnTo>
                <a:lnTo>
                  <a:pt x="16002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8301355" y="1719835"/>
            <a:ext cx="13906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8202168" y="3755135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60020" y="0"/>
                </a:moveTo>
                <a:lnTo>
                  <a:pt x="109474" y="8128"/>
                </a:lnTo>
                <a:lnTo>
                  <a:pt x="65532" y="30861"/>
                </a:lnTo>
                <a:lnTo>
                  <a:pt x="30861" y="65532"/>
                </a:lnTo>
                <a:lnTo>
                  <a:pt x="8128" y="109473"/>
                </a:lnTo>
                <a:lnTo>
                  <a:pt x="0" y="160020"/>
                </a:lnTo>
                <a:lnTo>
                  <a:pt x="8128" y="210565"/>
                </a:lnTo>
                <a:lnTo>
                  <a:pt x="30861" y="254508"/>
                </a:lnTo>
                <a:lnTo>
                  <a:pt x="65532" y="289179"/>
                </a:lnTo>
                <a:lnTo>
                  <a:pt x="109474" y="311912"/>
                </a:lnTo>
                <a:lnTo>
                  <a:pt x="160020" y="320040"/>
                </a:lnTo>
                <a:lnTo>
                  <a:pt x="210566" y="311912"/>
                </a:lnTo>
                <a:lnTo>
                  <a:pt x="254508" y="289179"/>
                </a:lnTo>
                <a:lnTo>
                  <a:pt x="289179" y="254508"/>
                </a:lnTo>
                <a:lnTo>
                  <a:pt x="311912" y="210565"/>
                </a:lnTo>
                <a:lnTo>
                  <a:pt x="320040" y="160020"/>
                </a:lnTo>
                <a:lnTo>
                  <a:pt x="311912" y="109473"/>
                </a:lnTo>
                <a:lnTo>
                  <a:pt x="289179" y="65532"/>
                </a:lnTo>
                <a:lnTo>
                  <a:pt x="254508" y="30861"/>
                </a:lnTo>
                <a:lnTo>
                  <a:pt x="210566" y="8128"/>
                </a:lnTo>
                <a:lnTo>
                  <a:pt x="16002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8305545" y="3812287"/>
            <a:ext cx="13906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0" y="3264408"/>
            <a:ext cx="12192000" cy="289560"/>
          </a:xfrm>
          <a:custGeom>
            <a:avLst/>
            <a:gdLst/>
            <a:ahLst/>
            <a:cxnLst/>
            <a:rect l="l" t="t" r="r" b="b"/>
            <a:pathLst>
              <a:path w="12192000" h="289560">
                <a:moveTo>
                  <a:pt x="0" y="289051"/>
                </a:moveTo>
                <a:lnTo>
                  <a:pt x="12191746" y="289051"/>
                </a:lnTo>
                <a:lnTo>
                  <a:pt x="12191746" y="0"/>
                </a:lnTo>
                <a:lnTo>
                  <a:pt x="0" y="0"/>
                </a:lnTo>
                <a:lnTo>
                  <a:pt x="0" y="289051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431023" y="1569719"/>
            <a:ext cx="646176" cy="643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191" y="5590032"/>
            <a:ext cx="12179935" cy="704215"/>
          </a:xfrm>
          <a:custGeom>
            <a:avLst/>
            <a:gdLst/>
            <a:ahLst/>
            <a:cxnLst/>
            <a:rect l="l" t="t" r="r" b="b"/>
            <a:pathLst>
              <a:path w="12179935" h="704214">
                <a:moveTo>
                  <a:pt x="0" y="703935"/>
                </a:moveTo>
                <a:lnTo>
                  <a:pt x="12179554" y="703935"/>
                </a:lnTo>
                <a:lnTo>
                  <a:pt x="12179554" y="0"/>
                </a:lnTo>
                <a:lnTo>
                  <a:pt x="0" y="0"/>
                </a:lnTo>
                <a:lnTo>
                  <a:pt x="0" y="703935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2318066" y="5801010"/>
            <a:ext cx="7740333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2000" b="1" dirty="0">
                <a:solidFill>
                  <a:srgbClr val="FFFFFF"/>
                </a:solidFill>
                <a:latin typeface="SimSun"/>
                <a:cs typeface="SimSun"/>
              </a:rPr>
              <a:t>巴基斯坦目前正在制定激励措</a:t>
            </a:r>
            <a:r>
              <a:rPr sz="2000" b="1" spc="-25" dirty="0">
                <a:solidFill>
                  <a:srgbClr val="FFFFFF"/>
                </a:solidFill>
                <a:latin typeface="SimSun"/>
                <a:cs typeface="SimSun"/>
              </a:rPr>
              <a:t>施</a:t>
            </a:r>
            <a:r>
              <a:rPr sz="2000" b="1" dirty="0">
                <a:solidFill>
                  <a:srgbClr val="FFFFFF"/>
                </a:solidFill>
                <a:latin typeface="SimSun"/>
                <a:cs typeface="SimSun"/>
              </a:rPr>
              <a:t>，以</a:t>
            </a:r>
            <a:r>
              <a:rPr sz="2000" b="1" spc="-25" dirty="0">
                <a:solidFill>
                  <a:srgbClr val="FFFFFF"/>
                </a:solidFill>
                <a:latin typeface="SimSun"/>
                <a:cs typeface="SimSun"/>
              </a:rPr>
              <a:t>促</a:t>
            </a:r>
            <a:r>
              <a:rPr sz="2000" b="1" dirty="0">
                <a:solidFill>
                  <a:srgbClr val="FFFFFF"/>
                </a:solidFill>
                <a:latin typeface="SimSun"/>
                <a:cs typeface="SimSun"/>
              </a:rPr>
              <a:t>进私营部</a:t>
            </a:r>
            <a:r>
              <a:rPr sz="2000" b="1" spc="-25" dirty="0">
                <a:solidFill>
                  <a:srgbClr val="FFFFFF"/>
                </a:solidFill>
                <a:latin typeface="SimSun"/>
                <a:cs typeface="SimSun"/>
              </a:rPr>
              <a:t>门</a:t>
            </a:r>
            <a:r>
              <a:rPr sz="2000" b="1" dirty="0">
                <a:solidFill>
                  <a:srgbClr val="FFFFFF"/>
                </a:solidFill>
                <a:latin typeface="SimSun"/>
                <a:cs typeface="SimSun"/>
              </a:rPr>
              <a:t>在多个领</a:t>
            </a:r>
            <a:r>
              <a:rPr sz="2000" b="1" spc="-25" dirty="0">
                <a:solidFill>
                  <a:srgbClr val="FFFFFF"/>
                </a:solidFill>
                <a:latin typeface="SimSun"/>
                <a:cs typeface="SimSun"/>
              </a:rPr>
              <a:t>域</a:t>
            </a:r>
            <a:r>
              <a:rPr sz="2000" b="1" dirty="0">
                <a:solidFill>
                  <a:srgbClr val="FFFFFF"/>
                </a:solidFill>
                <a:latin typeface="SimSun"/>
                <a:cs typeface="SimSun"/>
              </a:rPr>
              <a:t>的投资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748528" y="5526023"/>
            <a:ext cx="716280" cy="186055"/>
          </a:xfrm>
          <a:custGeom>
            <a:avLst/>
            <a:gdLst/>
            <a:ahLst/>
            <a:cxnLst/>
            <a:rect l="l" t="t" r="r" b="b"/>
            <a:pathLst>
              <a:path w="716279" h="186054">
                <a:moveTo>
                  <a:pt x="716026" y="0"/>
                </a:moveTo>
                <a:lnTo>
                  <a:pt x="0" y="0"/>
                </a:lnTo>
                <a:lnTo>
                  <a:pt x="358139" y="185839"/>
                </a:lnTo>
                <a:lnTo>
                  <a:pt x="71602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437739" y="0"/>
            <a:ext cx="697752" cy="6918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96" name="object 88"/>
          <p:cNvSpPr txBox="1"/>
          <p:nvPr/>
        </p:nvSpPr>
        <p:spPr>
          <a:xfrm>
            <a:off x="4267200" y="3810000"/>
            <a:ext cx="13906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7" name="object 88"/>
          <p:cNvSpPr txBox="1"/>
          <p:nvPr/>
        </p:nvSpPr>
        <p:spPr>
          <a:xfrm>
            <a:off x="192458" y="3802763"/>
            <a:ext cx="13906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796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994" y="359163"/>
            <a:ext cx="2551991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sz="3200" b="1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政府</a:t>
            </a: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继续</a:t>
            </a:r>
            <a:r>
              <a:rPr sz="3200" b="1" spc="-3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采</a:t>
            </a:r>
            <a:r>
              <a:rPr sz="3200" b="1" spc="-5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取</a:t>
            </a: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重大</a:t>
            </a:r>
            <a:r>
              <a:rPr sz="3200" b="1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措</a:t>
            </a: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施</a:t>
            </a:r>
            <a:r>
              <a:rPr sz="3200" b="1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，增</a:t>
            </a: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algun Gothic"/>
              </a:rPr>
              <a:t>强</a:t>
            </a:r>
            <a:r>
              <a:rPr sz="3200" b="1" spc="-25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algun Gothic"/>
              </a:rPr>
              <a:t>私</a:t>
            </a:r>
            <a:r>
              <a:rPr sz="3200" b="1" spc="-4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营部</a:t>
            </a:r>
            <a:r>
              <a:rPr sz="3200" b="1" spc="-25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门的吸引力和生存</a:t>
            </a: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力</a:t>
            </a:r>
            <a:endParaRPr sz="3200" dirty="0">
              <a:latin typeface="SimSun" panose="02010600030101010101" pitchFamily="2" charset="-122"/>
              <a:ea typeface="SimSun" panose="02010600030101010101" pitchFamily="2" charset="-122"/>
              <a:cs typeface="MS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0" y="1524000"/>
            <a:ext cx="4572000" cy="5334000"/>
          </a:xfrm>
          <a:custGeom>
            <a:avLst/>
            <a:gdLst/>
            <a:ahLst/>
            <a:cxnLst/>
            <a:rect l="l" t="t" r="r" b="b"/>
            <a:pathLst>
              <a:path w="4572000" h="5334000">
                <a:moveTo>
                  <a:pt x="0" y="5334000"/>
                </a:moveTo>
                <a:lnTo>
                  <a:pt x="4572000" y="5334000"/>
                </a:lnTo>
                <a:lnTo>
                  <a:pt x="457200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1524000"/>
            <a:ext cx="4572000" cy="5334000"/>
          </a:xfrm>
          <a:custGeom>
            <a:avLst/>
            <a:gdLst/>
            <a:ahLst/>
            <a:cxnLst/>
            <a:rect l="l" t="t" r="r" b="b"/>
            <a:pathLst>
              <a:path w="4572000" h="5334000">
                <a:moveTo>
                  <a:pt x="0" y="5334000"/>
                </a:moveTo>
                <a:lnTo>
                  <a:pt x="4572000" y="5334000"/>
                </a:lnTo>
                <a:lnTo>
                  <a:pt x="457200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0" y="1524000"/>
            <a:ext cx="9144000" cy="2578735"/>
          </a:xfrm>
          <a:custGeom>
            <a:avLst/>
            <a:gdLst/>
            <a:ahLst/>
            <a:cxnLst/>
            <a:rect l="l" t="t" r="r" b="b"/>
            <a:pathLst>
              <a:path w="9144000" h="2578735">
                <a:moveTo>
                  <a:pt x="9144000" y="0"/>
                </a:moveTo>
                <a:lnTo>
                  <a:pt x="0" y="0"/>
                </a:lnTo>
                <a:lnTo>
                  <a:pt x="4572000" y="25786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20129" y="541281"/>
            <a:ext cx="187553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30" dirty="0">
                <a:solidFill>
                  <a:srgbClr val="005C2E"/>
                </a:solidFill>
                <a:latin typeface="SimSun"/>
                <a:cs typeface="SimSun"/>
              </a:rPr>
              <a:t>确保投资保护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8554" y="971010"/>
            <a:ext cx="240322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实施关键投资法</a:t>
            </a: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规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，例如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：</a:t>
            </a:r>
            <a:endParaRPr sz="1200" dirty="0">
              <a:latin typeface="SimSun"/>
              <a:cs typeface="SimSu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21021" y="1235297"/>
            <a:ext cx="3080892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•	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外国私人投资促进与保护法</a:t>
            </a:r>
            <a:endParaRPr sz="14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99085" algn="l"/>
              </a:tabLst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•	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与友好国家签订的双边投资条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约</a:t>
            </a:r>
            <a:endParaRPr sz="1200" dirty="0">
              <a:latin typeface="SimSun"/>
              <a:cs typeface="SimSu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21020" y="1744567"/>
            <a:ext cx="338378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•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	</a:t>
            </a:r>
            <a:r>
              <a:rPr sz="1400" dirty="0" err="1">
                <a:solidFill>
                  <a:srgbClr val="1E1E1E"/>
                </a:solidFill>
                <a:latin typeface="SimSun"/>
                <a:cs typeface="SimSun"/>
              </a:rPr>
              <a:t>经济技术特区（</a:t>
            </a:r>
            <a:r>
              <a:rPr sz="1400" spc="-10" dirty="0" err="1">
                <a:solidFill>
                  <a:srgbClr val="1E1E1E"/>
                </a:solidFill>
                <a:latin typeface="Arial"/>
                <a:cs typeface="Arial"/>
              </a:rPr>
              <a:t>SE</a:t>
            </a:r>
            <a:r>
              <a:rPr sz="1400" spc="10" dirty="0" err="1">
                <a:solidFill>
                  <a:srgbClr val="1E1E1E"/>
                </a:solidFill>
                <a:latin typeface="Arial"/>
                <a:cs typeface="Arial"/>
              </a:rPr>
              <a:t>Z</a:t>
            </a:r>
            <a:r>
              <a:rPr lang="en-US" sz="1400" spc="10" dirty="0" err="1">
                <a:solidFill>
                  <a:srgbClr val="1E1E1E"/>
                </a:solidFill>
                <a:latin typeface="Arial"/>
                <a:cs typeface="Arial"/>
              </a:rPr>
              <a:t>s</a:t>
            </a:r>
            <a:r>
              <a:rPr sz="1400" dirty="0" err="1">
                <a:solidFill>
                  <a:srgbClr val="1E1E1E"/>
                </a:solidFill>
                <a:latin typeface="SimSun"/>
                <a:cs typeface="SimSun"/>
              </a:rPr>
              <a:t>、</a:t>
            </a:r>
            <a:r>
              <a:rPr sz="1400" spc="-10" dirty="0" err="1">
                <a:solidFill>
                  <a:srgbClr val="1E1E1E"/>
                </a:solidFill>
                <a:latin typeface="Arial"/>
                <a:cs typeface="Arial"/>
              </a:rPr>
              <a:t>S</a:t>
            </a:r>
            <a:r>
              <a:rPr sz="1400" spc="5" dirty="0" err="1">
                <a:solidFill>
                  <a:srgbClr val="1E1E1E"/>
                </a:solidFill>
                <a:latin typeface="Arial"/>
                <a:cs typeface="Arial"/>
              </a:rPr>
              <a:t>T</a:t>
            </a:r>
            <a:r>
              <a:rPr sz="1400" spc="10" dirty="0" err="1">
                <a:solidFill>
                  <a:srgbClr val="1E1E1E"/>
                </a:solidFill>
                <a:latin typeface="Arial"/>
                <a:cs typeface="Arial"/>
              </a:rPr>
              <a:t>Z</a:t>
            </a:r>
            <a:r>
              <a:rPr lang="en-US" sz="1400" spc="10" dirty="0" err="1">
                <a:solidFill>
                  <a:srgbClr val="1E1E1E"/>
                </a:solidFill>
                <a:latin typeface="Arial"/>
                <a:cs typeface="Arial"/>
              </a:rPr>
              <a:t>s</a:t>
            </a:r>
            <a:r>
              <a:rPr sz="1400" spc="-25" dirty="0" err="1">
                <a:solidFill>
                  <a:srgbClr val="1E1E1E"/>
                </a:solidFill>
                <a:latin typeface="SimSun"/>
                <a:cs typeface="SimSun"/>
              </a:rPr>
              <a:t>）监管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35678" y="3152001"/>
            <a:ext cx="12891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30" dirty="0">
                <a:solidFill>
                  <a:srgbClr val="005C2E"/>
                </a:solidFill>
                <a:latin typeface="SimSun"/>
                <a:cs typeface="SimSun"/>
              </a:rPr>
              <a:t>保障安全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45890" y="3759295"/>
            <a:ext cx="215011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dirty="0" err="1">
                <a:solidFill>
                  <a:srgbClr val="1E1E1E"/>
                </a:solidFill>
                <a:latin typeface="SimSun"/>
                <a:cs typeface="SimSun"/>
              </a:rPr>
              <a:t>经济特区</a:t>
            </a:r>
            <a:r>
              <a:rPr sz="1400" dirty="0" err="1">
                <a:solidFill>
                  <a:srgbClr val="1E1E1E"/>
                </a:solidFill>
                <a:latin typeface="SimSun"/>
                <a:cs typeface="SimSun"/>
              </a:rPr>
              <a:t>（</a:t>
            </a:r>
            <a:r>
              <a:rPr sz="1400" b="1" spc="-10" dirty="0" err="1">
                <a:solidFill>
                  <a:srgbClr val="1E1E1E"/>
                </a:solidFill>
                <a:latin typeface="Arial"/>
                <a:cs typeface="Arial"/>
              </a:rPr>
              <a:t>SE</a:t>
            </a:r>
            <a:r>
              <a:rPr sz="1400" b="1" spc="10" dirty="0" err="1">
                <a:solidFill>
                  <a:srgbClr val="1E1E1E"/>
                </a:solidFill>
                <a:latin typeface="Arial"/>
                <a:cs typeface="Arial"/>
              </a:rPr>
              <a:t>Z</a:t>
            </a:r>
            <a:r>
              <a:rPr sz="1400" dirty="0" err="1">
                <a:solidFill>
                  <a:srgbClr val="1E1E1E"/>
                </a:solidFill>
                <a:latin typeface="SimSun"/>
                <a:cs typeface="SimSun"/>
              </a:rPr>
              <a:t>）</a:t>
            </a:r>
            <a:r>
              <a:rPr sz="1400" b="1" spc="-25" dirty="0" err="1">
                <a:solidFill>
                  <a:srgbClr val="1E1E1E"/>
                </a:solidFill>
                <a:latin typeface="SimSun"/>
                <a:cs typeface="SimSun"/>
              </a:rPr>
              <a:t>的</a:t>
            </a:r>
            <a:r>
              <a:rPr sz="1400" spc="-25" dirty="0" err="1">
                <a:solidFill>
                  <a:srgbClr val="1E1E1E"/>
                </a:solidFill>
                <a:latin typeface="SimSun"/>
                <a:cs typeface="SimSun"/>
              </a:rPr>
              <a:t>预先</a:t>
            </a:r>
            <a:r>
              <a:rPr sz="1400" b="1" spc="-25" dirty="0" err="1">
                <a:solidFill>
                  <a:srgbClr val="1E1E1E"/>
                </a:solidFill>
                <a:latin typeface="SimSun"/>
                <a:cs typeface="SimSun"/>
              </a:rPr>
              <a:t>批准</a:t>
            </a:r>
            <a:r>
              <a:rPr sz="1400" b="1" spc="-30" dirty="0" err="1">
                <a:solidFill>
                  <a:srgbClr val="1E1E1E"/>
                </a:solidFill>
                <a:latin typeface="SimSun"/>
                <a:cs typeface="SimSun"/>
              </a:rPr>
              <a:t>场地准入</a:t>
            </a:r>
            <a:endParaRPr sz="1400" b="1" dirty="0">
              <a:latin typeface="SimSun"/>
              <a:cs typeface="SimSu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45890" y="4381341"/>
            <a:ext cx="201612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b="1" spc="-6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dirty="0" err="1">
                <a:solidFill>
                  <a:srgbClr val="1E1E1E"/>
                </a:solidFill>
                <a:latin typeface="SimSun"/>
                <a:cs typeface="SimSun"/>
              </a:rPr>
              <a:t>专门的、训练有素的安全部</a:t>
            </a:r>
            <a:r>
              <a:rPr sz="1400" b="1" spc="-5" dirty="0" err="1">
                <a:solidFill>
                  <a:srgbClr val="1E1E1E"/>
                </a:solidFill>
                <a:latin typeface="SimSun"/>
                <a:cs typeface="SimSun"/>
              </a:rPr>
              <a:t>门，</a:t>
            </a:r>
            <a:r>
              <a:rPr sz="1400" b="1" dirty="0" err="1">
                <a:solidFill>
                  <a:srgbClr val="1E1E1E"/>
                </a:solidFill>
                <a:latin typeface="SimSun"/>
                <a:cs typeface="SimSun"/>
              </a:rPr>
              <a:t>保护投资者安全</a:t>
            </a:r>
            <a:endParaRPr sz="1400" b="1" dirty="0">
              <a:latin typeface="SimSun"/>
              <a:cs typeface="SimSu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45890" y="5005927"/>
            <a:ext cx="187896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加强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工业区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的执法和监测</a:t>
            </a:r>
            <a:endParaRPr sz="1400" b="1" dirty="0">
              <a:latin typeface="SimSun"/>
              <a:cs typeface="SimSu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45890" y="5635034"/>
            <a:ext cx="21717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6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1E1E1E"/>
                </a:solidFill>
                <a:latin typeface="SimSun"/>
                <a:cs typeface="SimSun"/>
              </a:rPr>
              <a:t>受控、严密监控且</a:t>
            </a:r>
            <a:r>
              <a:rPr sz="1400" b="1" dirty="0" err="1">
                <a:solidFill>
                  <a:srgbClr val="1E1E1E"/>
                </a:solidFill>
                <a:latin typeface="SimSun"/>
                <a:cs typeface="SimSun"/>
              </a:rPr>
              <a:t>安全的项目</a:t>
            </a:r>
            <a:r>
              <a:rPr sz="1400" b="1" spc="-30" dirty="0" err="1">
                <a:solidFill>
                  <a:srgbClr val="1E1E1E"/>
                </a:solidFill>
                <a:latin typeface="SimSun"/>
                <a:cs typeface="SimSun"/>
              </a:rPr>
              <a:t>现场</a:t>
            </a:r>
            <a:endParaRPr sz="1400" b="1" dirty="0">
              <a:latin typeface="SimSun"/>
              <a:cs typeface="SimSu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65993" y="3138170"/>
            <a:ext cx="143383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80"/>
              </a:lnSpc>
            </a:pPr>
            <a:r>
              <a:rPr b="1" spc="-25" dirty="0" err="1">
                <a:solidFill>
                  <a:srgbClr val="005C2E"/>
                </a:solidFill>
                <a:latin typeface="SimSun"/>
                <a:cs typeface="SimSun"/>
              </a:rPr>
              <a:t>实现全球贸易准</a:t>
            </a:r>
            <a:r>
              <a:rPr b="1" dirty="0" err="1">
                <a:solidFill>
                  <a:srgbClr val="005C2E"/>
                </a:solidFill>
                <a:latin typeface="SimSun"/>
                <a:cs typeface="SimSun"/>
              </a:rPr>
              <a:t>入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896602" y="3755358"/>
            <a:ext cx="2167371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出口便利化计划</a:t>
            </a:r>
            <a:endParaRPr sz="1400" b="1" dirty="0">
              <a:latin typeface="SimSun"/>
              <a:cs typeface="SimSun"/>
            </a:endParaRPr>
          </a:p>
          <a:p>
            <a:pPr marL="192405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（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E</a:t>
            </a:r>
            <a:r>
              <a:rPr sz="1400" spc="5" dirty="0">
                <a:solidFill>
                  <a:srgbClr val="1E1E1E"/>
                </a:solidFill>
                <a:latin typeface="Arial"/>
                <a:cs typeface="Arial"/>
              </a:rPr>
              <a:t>F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）</a:t>
            </a:r>
            <a:endParaRPr sz="1400" dirty="0">
              <a:latin typeface="SimSun"/>
              <a:cs typeface="SimSun"/>
            </a:endParaRPr>
          </a:p>
          <a:p>
            <a:pPr marL="12700">
              <a:spcBef>
                <a:spcPts val="600"/>
              </a:spcBef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5" dirty="0" err="1">
                <a:solidFill>
                  <a:srgbClr val="1E1E1E"/>
                </a:solidFill>
                <a:latin typeface="SimSun"/>
                <a:cs typeface="SimSun"/>
              </a:rPr>
              <a:t>签署</a:t>
            </a:r>
            <a:r>
              <a:rPr sz="1400" b="1" spc="-5" dirty="0" err="1">
                <a:solidFill>
                  <a:srgbClr val="1E1E1E"/>
                </a:solidFill>
                <a:latin typeface="SimSun"/>
                <a:cs typeface="SimSun"/>
              </a:rPr>
              <a:t>主要贸易协定</a:t>
            </a:r>
            <a:endParaRPr lang="en-US" sz="1400" b="1" spc="-5" dirty="0">
              <a:solidFill>
                <a:srgbClr val="1E1E1E"/>
              </a:solidFill>
              <a:latin typeface="SimSun"/>
              <a:cs typeface="SimSun"/>
            </a:endParaRPr>
          </a:p>
          <a:p>
            <a:pPr marL="12700">
              <a:spcBef>
                <a:spcPts val="600"/>
              </a:spcBef>
            </a:pP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（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PTAs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&amp; 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FTAs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）</a:t>
            </a:r>
            <a:endParaRPr sz="14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连接全球主要市场</a:t>
            </a:r>
            <a:endParaRPr sz="1400" b="1" dirty="0">
              <a:latin typeface="SimSun"/>
              <a:cs typeface="SimSu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96601" y="5079079"/>
            <a:ext cx="19767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200" spc="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进入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南亚自由贸易区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等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96128" y="426719"/>
            <a:ext cx="417195" cy="381000"/>
          </a:xfrm>
          <a:custGeom>
            <a:avLst/>
            <a:gdLst/>
            <a:ahLst/>
            <a:cxnLst/>
            <a:rect l="l" t="t" r="r" b="b"/>
            <a:pathLst>
              <a:path w="417195" h="381000">
                <a:moveTo>
                  <a:pt x="208534" y="0"/>
                </a:moveTo>
                <a:lnTo>
                  <a:pt x="160655" y="5080"/>
                </a:lnTo>
                <a:lnTo>
                  <a:pt x="116840" y="19431"/>
                </a:lnTo>
                <a:lnTo>
                  <a:pt x="78105" y="41910"/>
                </a:lnTo>
                <a:lnTo>
                  <a:pt x="45847" y="71374"/>
                </a:lnTo>
                <a:lnTo>
                  <a:pt x="21209" y="106807"/>
                </a:lnTo>
                <a:lnTo>
                  <a:pt x="5461" y="146812"/>
                </a:lnTo>
                <a:lnTo>
                  <a:pt x="0" y="190500"/>
                </a:lnTo>
                <a:lnTo>
                  <a:pt x="5461" y="234188"/>
                </a:lnTo>
                <a:lnTo>
                  <a:pt x="21209" y="274320"/>
                </a:lnTo>
                <a:lnTo>
                  <a:pt x="45847" y="309753"/>
                </a:lnTo>
                <a:lnTo>
                  <a:pt x="78105" y="339217"/>
                </a:lnTo>
                <a:lnTo>
                  <a:pt x="116840" y="361696"/>
                </a:lnTo>
                <a:lnTo>
                  <a:pt x="160655" y="375920"/>
                </a:lnTo>
                <a:lnTo>
                  <a:pt x="208534" y="381000"/>
                </a:lnTo>
                <a:lnTo>
                  <a:pt x="256413" y="375920"/>
                </a:lnTo>
                <a:lnTo>
                  <a:pt x="300228" y="361696"/>
                </a:lnTo>
                <a:lnTo>
                  <a:pt x="338963" y="339217"/>
                </a:lnTo>
                <a:lnTo>
                  <a:pt x="371221" y="309753"/>
                </a:lnTo>
                <a:lnTo>
                  <a:pt x="395859" y="274320"/>
                </a:lnTo>
                <a:lnTo>
                  <a:pt x="411607" y="234188"/>
                </a:lnTo>
                <a:lnTo>
                  <a:pt x="417068" y="190500"/>
                </a:lnTo>
                <a:lnTo>
                  <a:pt x="411607" y="146812"/>
                </a:lnTo>
                <a:lnTo>
                  <a:pt x="395859" y="106807"/>
                </a:lnTo>
                <a:lnTo>
                  <a:pt x="371221" y="71374"/>
                </a:lnTo>
                <a:lnTo>
                  <a:pt x="338963" y="41910"/>
                </a:lnTo>
                <a:lnTo>
                  <a:pt x="300228" y="19431"/>
                </a:lnTo>
                <a:lnTo>
                  <a:pt x="256413" y="5080"/>
                </a:lnTo>
                <a:lnTo>
                  <a:pt x="208534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06440" y="2158631"/>
            <a:ext cx="3715385" cy="3708400"/>
          </a:xfrm>
          <a:custGeom>
            <a:avLst/>
            <a:gdLst/>
            <a:ahLst/>
            <a:cxnLst/>
            <a:rect l="l" t="t" r="r" b="b"/>
            <a:pathLst>
              <a:path w="3715384" h="3708400">
                <a:moveTo>
                  <a:pt x="2094102" y="3695700"/>
                </a:moveTo>
                <a:lnTo>
                  <a:pt x="1621027" y="3695700"/>
                </a:lnTo>
                <a:lnTo>
                  <a:pt x="1667636" y="3708400"/>
                </a:lnTo>
                <a:lnTo>
                  <a:pt x="2047493" y="3708400"/>
                </a:lnTo>
                <a:lnTo>
                  <a:pt x="2094102" y="3695700"/>
                </a:lnTo>
                <a:close/>
              </a:path>
              <a:path w="3715384" h="3708400">
                <a:moveTo>
                  <a:pt x="2186431" y="3683000"/>
                </a:moveTo>
                <a:lnTo>
                  <a:pt x="1528698" y="3683000"/>
                </a:lnTo>
                <a:lnTo>
                  <a:pt x="1574672" y="3695700"/>
                </a:lnTo>
                <a:lnTo>
                  <a:pt x="2140458" y="3695700"/>
                </a:lnTo>
                <a:lnTo>
                  <a:pt x="2186431" y="3683000"/>
                </a:lnTo>
                <a:close/>
              </a:path>
              <a:path w="3715384" h="3708400">
                <a:moveTo>
                  <a:pt x="2277110" y="38100"/>
                </a:moveTo>
                <a:lnTo>
                  <a:pt x="1438020" y="38100"/>
                </a:lnTo>
                <a:lnTo>
                  <a:pt x="1261871" y="88900"/>
                </a:lnTo>
                <a:lnTo>
                  <a:pt x="1218945" y="114300"/>
                </a:lnTo>
                <a:lnTo>
                  <a:pt x="1134490" y="139700"/>
                </a:lnTo>
                <a:lnTo>
                  <a:pt x="1093088" y="165100"/>
                </a:lnTo>
                <a:lnTo>
                  <a:pt x="1052321" y="177800"/>
                </a:lnTo>
                <a:lnTo>
                  <a:pt x="1011935" y="203200"/>
                </a:lnTo>
                <a:lnTo>
                  <a:pt x="972184" y="215900"/>
                </a:lnTo>
                <a:lnTo>
                  <a:pt x="932941" y="241300"/>
                </a:lnTo>
                <a:lnTo>
                  <a:pt x="894333" y="266700"/>
                </a:lnTo>
                <a:lnTo>
                  <a:pt x="856360" y="292100"/>
                </a:lnTo>
                <a:lnTo>
                  <a:pt x="819022" y="317500"/>
                </a:lnTo>
                <a:lnTo>
                  <a:pt x="746124" y="368300"/>
                </a:lnTo>
                <a:lnTo>
                  <a:pt x="710691" y="393700"/>
                </a:lnTo>
                <a:lnTo>
                  <a:pt x="676020" y="419100"/>
                </a:lnTo>
                <a:lnTo>
                  <a:pt x="641984" y="444500"/>
                </a:lnTo>
                <a:lnTo>
                  <a:pt x="608583" y="482600"/>
                </a:lnTo>
                <a:lnTo>
                  <a:pt x="575944" y="508000"/>
                </a:lnTo>
                <a:lnTo>
                  <a:pt x="544067" y="546100"/>
                </a:lnTo>
                <a:lnTo>
                  <a:pt x="512952" y="571500"/>
                </a:lnTo>
                <a:lnTo>
                  <a:pt x="482599" y="609600"/>
                </a:lnTo>
                <a:lnTo>
                  <a:pt x="453008" y="635000"/>
                </a:lnTo>
                <a:lnTo>
                  <a:pt x="424179" y="673100"/>
                </a:lnTo>
                <a:lnTo>
                  <a:pt x="396239" y="711200"/>
                </a:lnTo>
                <a:lnTo>
                  <a:pt x="369061" y="749300"/>
                </a:lnTo>
                <a:lnTo>
                  <a:pt x="342772" y="774700"/>
                </a:lnTo>
                <a:lnTo>
                  <a:pt x="317245" y="812800"/>
                </a:lnTo>
                <a:lnTo>
                  <a:pt x="292607" y="850900"/>
                </a:lnTo>
                <a:lnTo>
                  <a:pt x="268985" y="889000"/>
                </a:lnTo>
                <a:lnTo>
                  <a:pt x="246125" y="927100"/>
                </a:lnTo>
                <a:lnTo>
                  <a:pt x="224154" y="965200"/>
                </a:lnTo>
                <a:lnTo>
                  <a:pt x="203199" y="1003300"/>
                </a:lnTo>
                <a:lnTo>
                  <a:pt x="183133" y="1054100"/>
                </a:lnTo>
                <a:lnTo>
                  <a:pt x="164083" y="1092200"/>
                </a:lnTo>
                <a:lnTo>
                  <a:pt x="145922" y="1130300"/>
                </a:lnTo>
                <a:lnTo>
                  <a:pt x="128904" y="1168400"/>
                </a:lnTo>
                <a:lnTo>
                  <a:pt x="112775" y="1219200"/>
                </a:lnTo>
                <a:lnTo>
                  <a:pt x="97662" y="1257300"/>
                </a:lnTo>
                <a:lnTo>
                  <a:pt x="83565" y="1308100"/>
                </a:lnTo>
                <a:lnTo>
                  <a:pt x="70484" y="1346200"/>
                </a:lnTo>
                <a:lnTo>
                  <a:pt x="58546" y="1397000"/>
                </a:lnTo>
                <a:lnTo>
                  <a:pt x="47624" y="1435100"/>
                </a:lnTo>
                <a:lnTo>
                  <a:pt x="37718" y="1485900"/>
                </a:lnTo>
                <a:lnTo>
                  <a:pt x="28955" y="1524000"/>
                </a:lnTo>
                <a:lnTo>
                  <a:pt x="21462" y="1574800"/>
                </a:lnTo>
                <a:lnTo>
                  <a:pt x="14985" y="1612900"/>
                </a:lnTo>
                <a:lnTo>
                  <a:pt x="9651" y="1663700"/>
                </a:lnTo>
                <a:lnTo>
                  <a:pt x="5460" y="1714500"/>
                </a:lnTo>
                <a:lnTo>
                  <a:pt x="2412" y="1765300"/>
                </a:lnTo>
                <a:lnTo>
                  <a:pt x="634" y="1803400"/>
                </a:lnTo>
                <a:lnTo>
                  <a:pt x="0" y="1854200"/>
                </a:lnTo>
                <a:lnTo>
                  <a:pt x="634" y="1905000"/>
                </a:lnTo>
                <a:lnTo>
                  <a:pt x="2412" y="1955800"/>
                </a:lnTo>
                <a:lnTo>
                  <a:pt x="5460" y="1993900"/>
                </a:lnTo>
                <a:lnTo>
                  <a:pt x="9651" y="2044700"/>
                </a:lnTo>
                <a:lnTo>
                  <a:pt x="14985" y="2095500"/>
                </a:lnTo>
                <a:lnTo>
                  <a:pt x="21462" y="2133600"/>
                </a:lnTo>
                <a:lnTo>
                  <a:pt x="28955" y="2184400"/>
                </a:lnTo>
                <a:lnTo>
                  <a:pt x="37718" y="2235200"/>
                </a:lnTo>
                <a:lnTo>
                  <a:pt x="47624" y="2273300"/>
                </a:lnTo>
                <a:lnTo>
                  <a:pt x="58546" y="2324100"/>
                </a:lnTo>
                <a:lnTo>
                  <a:pt x="70484" y="2362200"/>
                </a:lnTo>
                <a:lnTo>
                  <a:pt x="83565" y="2413000"/>
                </a:lnTo>
                <a:lnTo>
                  <a:pt x="97662" y="2451100"/>
                </a:lnTo>
                <a:lnTo>
                  <a:pt x="112775" y="2489200"/>
                </a:lnTo>
                <a:lnTo>
                  <a:pt x="128904" y="2540000"/>
                </a:lnTo>
                <a:lnTo>
                  <a:pt x="145922" y="2578100"/>
                </a:lnTo>
                <a:lnTo>
                  <a:pt x="164083" y="2616200"/>
                </a:lnTo>
                <a:lnTo>
                  <a:pt x="183133" y="2667000"/>
                </a:lnTo>
                <a:lnTo>
                  <a:pt x="203199" y="2705100"/>
                </a:lnTo>
                <a:lnTo>
                  <a:pt x="224154" y="2743200"/>
                </a:lnTo>
                <a:lnTo>
                  <a:pt x="246125" y="2781300"/>
                </a:lnTo>
                <a:lnTo>
                  <a:pt x="268985" y="2819400"/>
                </a:lnTo>
                <a:lnTo>
                  <a:pt x="292607" y="2857500"/>
                </a:lnTo>
                <a:lnTo>
                  <a:pt x="317245" y="2895600"/>
                </a:lnTo>
                <a:lnTo>
                  <a:pt x="342772" y="2933700"/>
                </a:lnTo>
                <a:lnTo>
                  <a:pt x="369061" y="2971800"/>
                </a:lnTo>
                <a:lnTo>
                  <a:pt x="396239" y="2997200"/>
                </a:lnTo>
                <a:lnTo>
                  <a:pt x="424179" y="3035300"/>
                </a:lnTo>
                <a:lnTo>
                  <a:pt x="453008" y="3073400"/>
                </a:lnTo>
                <a:lnTo>
                  <a:pt x="482599" y="3111500"/>
                </a:lnTo>
                <a:lnTo>
                  <a:pt x="512952" y="3136900"/>
                </a:lnTo>
                <a:lnTo>
                  <a:pt x="544067" y="3175000"/>
                </a:lnTo>
                <a:lnTo>
                  <a:pt x="575944" y="3200400"/>
                </a:lnTo>
                <a:lnTo>
                  <a:pt x="608583" y="3225800"/>
                </a:lnTo>
                <a:lnTo>
                  <a:pt x="641984" y="3263900"/>
                </a:lnTo>
                <a:lnTo>
                  <a:pt x="676020" y="3289300"/>
                </a:lnTo>
                <a:lnTo>
                  <a:pt x="710691" y="3314700"/>
                </a:lnTo>
                <a:lnTo>
                  <a:pt x="746124" y="3340100"/>
                </a:lnTo>
                <a:lnTo>
                  <a:pt x="819022" y="3390900"/>
                </a:lnTo>
                <a:lnTo>
                  <a:pt x="856360" y="3416300"/>
                </a:lnTo>
                <a:lnTo>
                  <a:pt x="894333" y="3441700"/>
                </a:lnTo>
                <a:lnTo>
                  <a:pt x="932941" y="3467100"/>
                </a:lnTo>
                <a:lnTo>
                  <a:pt x="972184" y="3492500"/>
                </a:lnTo>
                <a:lnTo>
                  <a:pt x="1011935" y="3505200"/>
                </a:lnTo>
                <a:lnTo>
                  <a:pt x="1093088" y="3556000"/>
                </a:lnTo>
                <a:lnTo>
                  <a:pt x="1176527" y="3581400"/>
                </a:lnTo>
                <a:lnTo>
                  <a:pt x="1218945" y="3606800"/>
                </a:lnTo>
                <a:lnTo>
                  <a:pt x="1483232" y="3683000"/>
                </a:lnTo>
                <a:lnTo>
                  <a:pt x="2231897" y="3683000"/>
                </a:lnTo>
                <a:lnTo>
                  <a:pt x="2496311" y="3606800"/>
                </a:lnTo>
                <a:lnTo>
                  <a:pt x="2538729" y="3581400"/>
                </a:lnTo>
                <a:lnTo>
                  <a:pt x="2622041" y="3556000"/>
                </a:lnTo>
                <a:lnTo>
                  <a:pt x="2703194" y="3505200"/>
                </a:lnTo>
                <a:lnTo>
                  <a:pt x="2743072" y="3492500"/>
                </a:lnTo>
                <a:lnTo>
                  <a:pt x="2820797" y="3441700"/>
                </a:lnTo>
                <a:lnTo>
                  <a:pt x="2896235" y="3390900"/>
                </a:lnTo>
                <a:lnTo>
                  <a:pt x="2932938" y="3365500"/>
                </a:lnTo>
                <a:lnTo>
                  <a:pt x="2969005" y="3340100"/>
                </a:lnTo>
                <a:lnTo>
                  <a:pt x="3004439" y="3314700"/>
                </a:lnTo>
                <a:lnTo>
                  <a:pt x="3039237" y="3289300"/>
                </a:lnTo>
                <a:lnTo>
                  <a:pt x="3073272" y="3263900"/>
                </a:lnTo>
                <a:lnTo>
                  <a:pt x="3106547" y="3225800"/>
                </a:lnTo>
                <a:lnTo>
                  <a:pt x="3139185" y="3200400"/>
                </a:lnTo>
                <a:lnTo>
                  <a:pt x="3171063" y="3175000"/>
                </a:lnTo>
                <a:lnTo>
                  <a:pt x="3202178" y="3136900"/>
                </a:lnTo>
                <a:lnTo>
                  <a:pt x="3232530" y="3111500"/>
                </a:lnTo>
                <a:lnTo>
                  <a:pt x="3262122" y="3073400"/>
                </a:lnTo>
                <a:lnTo>
                  <a:pt x="3290951" y="3035300"/>
                </a:lnTo>
                <a:lnTo>
                  <a:pt x="3319017" y="2997200"/>
                </a:lnTo>
                <a:lnTo>
                  <a:pt x="3346068" y="2971800"/>
                </a:lnTo>
                <a:lnTo>
                  <a:pt x="3372484" y="2933700"/>
                </a:lnTo>
                <a:lnTo>
                  <a:pt x="3397884" y="2895600"/>
                </a:lnTo>
                <a:lnTo>
                  <a:pt x="3422523" y="2857500"/>
                </a:lnTo>
                <a:lnTo>
                  <a:pt x="3446272" y="2819400"/>
                </a:lnTo>
                <a:lnTo>
                  <a:pt x="3469004" y="2781300"/>
                </a:lnTo>
                <a:lnTo>
                  <a:pt x="3490976" y="2743200"/>
                </a:lnTo>
                <a:lnTo>
                  <a:pt x="3511930" y="2705100"/>
                </a:lnTo>
                <a:lnTo>
                  <a:pt x="3531997" y="2667000"/>
                </a:lnTo>
                <a:lnTo>
                  <a:pt x="3551047" y="2616200"/>
                </a:lnTo>
                <a:lnTo>
                  <a:pt x="3569207" y="2578100"/>
                </a:lnTo>
                <a:lnTo>
                  <a:pt x="3586353" y="2540000"/>
                </a:lnTo>
                <a:lnTo>
                  <a:pt x="3602481" y="2489200"/>
                </a:lnTo>
                <a:lnTo>
                  <a:pt x="3617595" y="2451100"/>
                </a:lnTo>
                <a:lnTo>
                  <a:pt x="3631565" y="2413000"/>
                </a:lnTo>
                <a:lnTo>
                  <a:pt x="3644646" y="2362200"/>
                </a:lnTo>
                <a:lnTo>
                  <a:pt x="3656710" y="2324100"/>
                </a:lnTo>
                <a:lnTo>
                  <a:pt x="3667505" y="2273300"/>
                </a:lnTo>
                <a:lnTo>
                  <a:pt x="3677411" y="2235200"/>
                </a:lnTo>
                <a:lnTo>
                  <a:pt x="3686175" y="2184400"/>
                </a:lnTo>
                <a:lnTo>
                  <a:pt x="3693667" y="2133600"/>
                </a:lnTo>
                <a:lnTo>
                  <a:pt x="3700145" y="2095500"/>
                </a:lnTo>
                <a:lnTo>
                  <a:pt x="3705479" y="2044700"/>
                </a:lnTo>
                <a:lnTo>
                  <a:pt x="3709670" y="1993900"/>
                </a:lnTo>
                <a:lnTo>
                  <a:pt x="3712717" y="1955800"/>
                </a:lnTo>
                <a:lnTo>
                  <a:pt x="3714496" y="1905000"/>
                </a:lnTo>
                <a:lnTo>
                  <a:pt x="3715130" y="1854200"/>
                </a:lnTo>
                <a:lnTo>
                  <a:pt x="3714496" y="1803400"/>
                </a:lnTo>
                <a:lnTo>
                  <a:pt x="3712717" y="1765300"/>
                </a:lnTo>
                <a:lnTo>
                  <a:pt x="3709670" y="1714500"/>
                </a:lnTo>
                <a:lnTo>
                  <a:pt x="3705479" y="1663700"/>
                </a:lnTo>
                <a:lnTo>
                  <a:pt x="3700145" y="1612900"/>
                </a:lnTo>
                <a:lnTo>
                  <a:pt x="3693667" y="1574800"/>
                </a:lnTo>
                <a:lnTo>
                  <a:pt x="3686175" y="1524000"/>
                </a:lnTo>
                <a:lnTo>
                  <a:pt x="3677411" y="1485900"/>
                </a:lnTo>
                <a:lnTo>
                  <a:pt x="3667505" y="1435100"/>
                </a:lnTo>
                <a:lnTo>
                  <a:pt x="3656710" y="1397000"/>
                </a:lnTo>
                <a:lnTo>
                  <a:pt x="3644646" y="1346200"/>
                </a:lnTo>
                <a:lnTo>
                  <a:pt x="3631565" y="1308100"/>
                </a:lnTo>
                <a:lnTo>
                  <a:pt x="3617595" y="1257300"/>
                </a:lnTo>
                <a:lnTo>
                  <a:pt x="3602481" y="1219200"/>
                </a:lnTo>
                <a:lnTo>
                  <a:pt x="3586353" y="1168400"/>
                </a:lnTo>
                <a:lnTo>
                  <a:pt x="3569207" y="1130300"/>
                </a:lnTo>
                <a:lnTo>
                  <a:pt x="3551047" y="1092200"/>
                </a:lnTo>
                <a:lnTo>
                  <a:pt x="3531997" y="1054100"/>
                </a:lnTo>
                <a:lnTo>
                  <a:pt x="3511930" y="1003300"/>
                </a:lnTo>
                <a:lnTo>
                  <a:pt x="3490976" y="965200"/>
                </a:lnTo>
                <a:lnTo>
                  <a:pt x="3469004" y="927100"/>
                </a:lnTo>
                <a:lnTo>
                  <a:pt x="3446272" y="889000"/>
                </a:lnTo>
                <a:lnTo>
                  <a:pt x="3422523" y="850900"/>
                </a:lnTo>
                <a:lnTo>
                  <a:pt x="3397884" y="812800"/>
                </a:lnTo>
                <a:lnTo>
                  <a:pt x="3372484" y="774700"/>
                </a:lnTo>
                <a:lnTo>
                  <a:pt x="3346068" y="749300"/>
                </a:lnTo>
                <a:lnTo>
                  <a:pt x="3319017" y="711200"/>
                </a:lnTo>
                <a:lnTo>
                  <a:pt x="3290951" y="673100"/>
                </a:lnTo>
                <a:lnTo>
                  <a:pt x="3262122" y="635000"/>
                </a:lnTo>
                <a:lnTo>
                  <a:pt x="3232530" y="609600"/>
                </a:lnTo>
                <a:lnTo>
                  <a:pt x="3202178" y="571500"/>
                </a:lnTo>
                <a:lnTo>
                  <a:pt x="3171063" y="546100"/>
                </a:lnTo>
                <a:lnTo>
                  <a:pt x="3139185" y="508000"/>
                </a:lnTo>
                <a:lnTo>
                  <a:pt x="3106547" y="482600"/>
                </a:lnTo>
                <a:lnTo>
                  <a:pt x="3073272" y="444500"/>
                </a:lnTo>
                <a:lnTo>
                  <a:pt x="3039237" y="419100"/>
                </a:lnTo>
                <a:lnTo>
                  <a:pt x="3004439" y="393700"/>
                </a:lnTo>
                <a:lnTo>
                  <a:pt x="2969005" y="368300"/>
                </a:lnTo>
                <a:lnTo>
                  <a:pt x="2932938" y="342900"/>
                </a:lnTo>
                <a:lnTo>
                  <a:pt x="2896235" y="317500"/>
                </a:lnTo>
                <a:lnTo>
                  <a:pt x="2820797" y="266700"/>
                </a:lnTo>
                <a:lnTo>
                  <a:pt x="2743072" y="215900"/>
                </a:lnTo>
                <a:lnTo>
                  <a:pt x="2703194" y="203200"/>
                </a:lnTo>
                <a:lnTo>
                  <a:pt x="2662935" y="177800"/>
                </a:lnTo>
                <a:lnTo>
                  <a:pt x="2622041" y="165100"/>
                </a:lnTo>
                <a:lnTo>
                  <a:pt x="2580640" y="139700"/>
                </a:lnTo>
                <a:lnTo>
                  <a:pt x="2496311" y="114300"/>
                </a:lnTo>
                <a:lnTo>
                  <a:pt x="2453385" y="88900"/>
                </a:lnTo>
                <a:lnTo>
                  <a:pt x="2277110" y="38100"/>
                </a:lnTo>
                <a:close/>
              </a:path>
              <a:path w="3715384" h="3708400">
                <a:moveTo>
                  <a:pt x="2140458" y="12700"/>
                </a:moveTo>
                <a:lnTo>
                  <a:pt x="1574672" y="12700"/>
                </a:lnTo>
                <a:lnTo>
                  <a:pt x="1483232" y="38100"/>
                </a:lnTo>
                <a:lnTo>
                  <a:pt x="2231897" y="38100"/>
                </a:lnTo>
                <a:lnTo>
                  <a:pt x="2140458" y="12700"/>
                </a:lnTo>
                <a:close/>
              </a:path>
              <a:path w="3715384" h="3708400">
                <a:moveTo>
                  <a:pt x="2047493" y="0"/>
                </a:moveTo>
                <a:lnTo>
                  <a:pt x="1667636" y="0"/>
                </a:lnTo>
                <a:lnTo>
                  <a:pt x="1621027" y="12700"/>
                </a:lnTo>
                <a:lnTo>
                  <a:pt x="2094102" y="12700"/>
                </a:lnTo>
                <a:lnTo>
                  <a:pt x="2047493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07964" y="2150364"/>
            <a:ext cx="3715385" cy="3718560"/>
          </a:xfrm>
          <a:custGeom>
            <a:avLst/>
            <a:gdLst/>
            <a:ahLst/>
            <a:cxnLst/>
            <a:rect l="l" t="t" r="r" b="b"/>
            <a:pathLst>
              <a:path w="3715384" h="3718560">
                <a:moveTo>
                  <a:pt x="0" y="1859152"/>
                </a:moveTo>
                <a:lnTo>
                  <a:pt x="635" y="1811146"/>
                </a:lnTo>
                <a:lnTo>
                  <a:pt x="2413" y="1763394"/>
                </a:lnTo>
                <a:lnTo>
                  <a:pt x="5461" y="1716023"/>
                </a:lnTo>
                <a:lnTo>
                  <a:pt x="9652" y="1669033"/>
                </a:lnTo>
                <a:lnTo>
                  <a:pt x="14986" y="1622297"/>
                </a:lnTo>
                <a:lnTo>
                  <a:pt x="21463" y="1575942"/>
                </a:lnTo>
                <a:lnTo>
                  <a:pt x="28956" y="1529968"/>
                </a:lnTo>
                <a:lnTo>
                  <a:pt x="37719" y="1484375"/>
                </a:lnTo>
                <a:lnTo>
                  <a:pt x="47625" y="1439290"/>
                </a:lnTo>
                <a:lnTo>
                  <a:pt x="58547" y="1394459"/>
                </a:lnTo>
                <a:lnTo>
                  <a:pt x="70485" y="1350136"/>
                </a:lnTo>
                <a:lnTo>
                  <a:pt x="83566" y="1306321"/>
                </a:lnTo>
                <a:lnTo>
                  <a:pt x="97663" y="1262887"/>
                </a:lnTo>
                <a:lnTo>
                  <a:pt x="112776" y="1219834"/>
                </a:lnTo>
                <a:lnTo>
                  <a:pt x="128905" y="1177416"/>
                </a:lnTo>
                <a:lnTo>
                  <a:pt x="145923" y="1135506"/>
                </a:lnTo>
                <a:lnTo>
                  <a:pt x="164084" y="1093977"/>
                </a:lnTo>
                <a:lnTo>
                  <a:pt x="183134" y="1053083"/>
                </a:lnTo>
                <a:lnTo>
                  <a:pt x="203200" y="1012824"/>
                </a:lnTo>
                <a:lnTo>
                  <a:pt x="224154" y="972946"/>
                </a:lnTo>
                <a:lnTo>
                  <a:pt x="246126" y="933703"/>
                </a:lnTo>
                <a:lnTo>
                  <a:pt x="268986" y="895095"/>
                </a:lnTo>
                <a:lnTo>
                  <a:pt x="292608" y="857122"/>
                </a:lnTo>
                <a:lnTo>
                  <a:pt x="317246" y="819657"/>
                </a:lnTo>
                <a:lnTo>
                  <a:pt x="342773" y="782954"/>
                </a:lnTo>
                <a:lnTo>
                  <a:pt x="369062" y="746759"/>
                </a:lnTo>
                <a:lnTo>
                  <a:pt x="396240" y="711326"/>
                </a:lnTo>
                <a:lnTo>
                  <a:pt x="424180" y="676528"/>
                </a:lnTo>
                <a:lnTo>
                  <a:pt x="453009" y="642492"/>
                </a:lnTo>
                <a:lnTo>
                  <a:pt x="482600" y="609091"/>
                </a:lnTo>
                <a:lnTo>
                  <a:pt x="512953" y="576452"/>
                </a:lnTo>
                <a:lnTo>
                  <a:pt x="544068" y="544575"/>
                </a:lnTo>
                <a:lnTo>
                  <a:pt x="575945" y="513333"/>
                </a:lnTo>
                <a:lnTo>
                  <a:pt x="608584" y="482980"/>
                </a:lnTo>
                <a:lnTo>
                  <a:pt x="641985" y="453389"/>
                </a:lnTo>
                <a:lnTo>
                  <a:pt x="676021" y="424560"/>
                </a:lnTo>
                <a:lnTo>
                  <a:pt x="710692" y="396493"/>
                </a:lnTo>
                <a:lnTo>
                  <a:pt x="746125" y="369315"/>
                </a:lnTo>
                <a:lnTo>
                  <a:pt x="782320" y="343026"/>
                </a:lnTo>
                <a:lnTo>
                  <a:pt x="819022" y="317499"/>
                </a:lnTo>
                <a:lnTo>
                  <a:pt x="856361" y="292861"/>
                </a:lnTo>
                <a:lnTo>
                  <a:pt x="894334" y="269112"/>
                </a:lnTo>
                <a:lnTo>
                  <a:pt x="932941" y="246379"/>
                </a:lnTo>
                <a:lnTo>
                  <a:pt x="972185" y="224408"/>
                </a:lnTo>
                <a:lnTo>
                  <a:pt x="1011936" y="203453"/>
                </a:lnTo>
                <a:lnTo>
                  <a:pt x="1052322" y="183387"/>
                </a:lnTo>
                <a:lnTo>
                  <a:pt x="1093089" y="164210"/>
                </a:lnTo>
                <a:lnTo>
                  <a:pt x="1134491" y="146049"/>
                </a:lnTo>
                <a:lnTo>
                  <a:pt x="1176528" y="128904"/>
                </a:lnTo>
                <a:lnTo>
                  <a:pt x="1218946" y="112775"/>
                </a:lnTo>
                <a:lnTo>
                  <a:pt x="1261872" y="97662"/>
                </a:lnTo>
                <a:lnTo>
                  <a:pt x="1305179" y="83565"/>
                </a:lnTo>
                <a:lnTo>
                  <a:pt x="1348994" y="70484"/>
                </a:lnTo>
                <a:lnTo>
                  <a:pt x="1393317" y="58546"/>
                </a:lnTo>
                <a:lnTo>
                  <a:pt x="1438021" y="47624"/>
                </a:lnTo>
                <a:lnTo>
                  <a:pt x="1483233" y="37718"/>
                </a:lnTo>
                <a:lnTo>
                  <a:pt x="1528699" y="29082"/>
                </a:lnTo>
                <a:lnTo>
                  <a:pt x="1574673" y="21462"/>
                </a:lnTo>
                <a:lnTo>
                  <a:pt x="1621028" y="14985"/>
                </a:lnTo>
                <a:lnTo>
                  <a:pt x="1667637" y="9651"/>
                </a:lnTo>
                <a:lnTo>
                  <a:pt x="1714627" y="5460"/>
                </a:lnTo>
                <a:lnTo>
                  <a:pt x="1761998" y="2412"/>
                </a:lnTo>
                <a:lnTo>
                  <a:pt x="1809623" y="634"/>
                </a:lnTo>
                <a:lnTo>
                  <a:pt x="1857629" y="0"/>
                </a:lnTo>
                <a:lnTo>
                  <a:pt x="1905508" y="634"/>
                </a:lnTo>
                <a:lnTo>
                  <a:pt x="1953133" y="2412"/>
                </a:lnTo>
                <a:lnTo>
                  <a:pt x="2000504" y="5460"/>
                </a:lnTo>
                <a:lnTo>
                  <a:pt x="2047494" y="9651"/>
                </a:lnTo>
                <a:lnTo>
                  <a:pt x="2094102" y="14985"/>
                </a:lnTo>
                <a:lnTo>
                  <a:pt x="2140458" y="21462"/>
                </a:lnTo>
                <a:lnTo>
                  <a:pt x="2186432" y="29082"/>
                </a:lnTo>
                <a:lnTo>
                  <a:pt x="2231898" y="37718"/>
                </a:lnTo>
                <a:lnTo>
                  <a:pt x="2277110" y="47624"/>
                </a:lnTo>
                <a:lnTo>
                  <a:pt x="2321814" y="58546"/>
                </a:lnTo>
                <a:lnTo>
                  <a:pt x="2366137" y="70484"/>
                </a:lnTo>
                <a:lnTo>
                  <a:pt x="2409952" y="83565"/>
                </a:lnTo>
                <a:lnTo>
                  <a:pt x="2453386" y="97662"/>
                </a:lnTo>
                <a:lnTo>
                  <a:pt x="2496312" y="112775"/>
                </a:lnTo>
                <a:lnTo>
                  <a:pt x="2538730" y="128904"/>
                </a:lnTo>
                <a:lnTo>
                  <a:pt x="2580640" y="146049"/>
                </a:lnTo>
                <a:lnTo>
                  <a:pt x="2622042" y="164210"/>
                </a:lnTo>
                <a:lnTo>
                  <a:pt x="2662936" y="183387"/>
                </a:lnTo>
                <a:lnTo>
                  <a:pt x="2703195" y="203453"/>
                </a:lnTo>
                <a:lnTo>
                  <a:pt x="2743073" y="224408"/>
                </a:lnTo>
                <a:lnTo>
                  <a:pt x="2782189" y="246379"/>
                </a:lnTo>
                <a:lnTo>
                  <a:pt x="2820797" y="269112"/>
                </a:lnTo>
                <a:lnTo>
                  <a:pt x="2858770" y="292861"/>
                </a:lnTo>
                <a:lnTo>
                  <a:pt x="2896235" y="317499"/>
                </a:lnTo>
                <a:lnTo>
                  <a:pt x="2932938" y="343026"/>
                </a:lnTo>
                <a:lnTo>
                  <a:pt x="2969006" y="369315"/>
                </a:lnTo>
                <a:lnTo>
                  <a:pt x="3004439" y="396493"/>
                </a:lnTo>
                <a:lnTo>
                  <a:pt x="3039237" y="424560"/>
                </a:lnTo>
                <a:lnTo>
                  <a:pt x="3073273" y="453389"/>
                </a:lnTo>
                <a:lnTo>
                  <a:pt x="3106547" y="482980"/>
                </a:lnTo>
                <a:lnTo>
                  <a:pt x="3139186" y="513333"/>
                </a:lnTo>
                <a:lnTo>
                  <a:pt x="3171063" y="544575"/>
                </a:lnTo>
                <a:lnTo>
                  <a:pt x="3202178" y="576452"/>
                </a:lnTo>
                <a:lnTo>
                  <a:pt x="3232531" y="609091"/>
                </a:lnTo>
                <a:lnTo>
                  <a:pt x="3262122" y="642492"/>
                </a:lnTo>
                <a:lnTo>
                  <a:pt x="3290951" y="676528"/>
                </a:lnTo>
                <a:lnTo>
                  <a:pt x="3319017" y="711326"/>
                </a:lnTo>
                <a:lnTo>
                  <a:pt x="3346069" y="746759"/>
                </a:lnTo>
                <a:lnTo>
                  <a:pt x="3372485" y="782954"/>
                </a:lnTo>
                <a:lnTo>
                  <a:pt x="3397885" y="819657"/>
                </a:lnTo>
                <a:lnTo>
                  <a:pt x="3422523" y="857122"/>
                </a:lnTo>
                <a:lnTo>
                  <a:pt x="3446272" y="895095"/>
                </a:lnTo>
                <a:lnTo>
                  <a:pt x="3469004" y="933703"/>
                </a:lnTo>
                <a:lnTo>
                  <a:pt x="3490976" y="972946"/>
                </a:lnTo>
                <a:lnTo>
                  <a:pt x="3511930" y="1012824"/>
                </a:lnTo>
                <a:lnTo>
                  <a:pt x="3531997" y="1053083"/>
                </a:lnTo>
                <a:lnTo>
                  <a:pt x="3551047" y="1093977"/>
                </a:lnTo>
                <a:lnTo>
                  <a:pt x="3569208" y="1135506"/>
                </a:lnTo>
                <a:lnTo>
                  <a:pt x="3586353" y="1177416"/>
                </a:lnTo>
                <a:lnTo>
                  <a:pt x="3602482" y="1219834"/>
                </a:lnTo>
                <a:lnTo>
                  <a:pt x="3617595" y="1262887"/>
                </a:lnTo>
                <a:lnTo>
                  <a:pt x="3631565" y="1306321"/>
                </a:lnTo>
                <a:lnTo>
                  <a:pt x="3644646" y="1350136"/>
                </a:lnTo>
                <a:lnTo>
                  <a:pt x="3656711" y="1394459"/>
                </a:lnTo>
                <a:lnTo>
                  <a:pt x="3667505" y="1439290"/>
                </a:lnTo>
                <a:lnTo>
                  <a:pt x="3677412" y="1484375"/>
                </a:lnTo>
                <a:lnTo>
                  <a:pt x="3686175" y="1529968"/>
                </a:lnTo>
                <a:lnTo>
                  <a:pt x="3693667" y="1575942"/>
                </a:lnTo>
                <a:lnTo>
                  <a:pt x="3700145" y="1622297"/>
                </a:lnTo>
                <a:lnTo>
                  <a:pt x="3705479" y="1669033"/>
                </a:lnTo>
                <a:lnTo>
                  <a:pt x="3709670" y="1716023"/>
                </a:lnTo>
                <a:lnTo>
                  <a:pt x="3712717" y="1763394"/>
                </a:lnTo>
                <a:lnTo>
                  <a:pt x="3714496" y="1811146"/>
                </a:lnTo>
                <a:lnTo>
                  <a:pt x="3715130" y="1859152"/>
                </a:lnTo>
                <a:lnTo>
                  <a:pt x="3714496" y="1907031"/>
                </a:lnTo>
                <a:lnTo>
                  <a:pt x="3712717" y="1954783"/>
                </a:lnTo>
                <a:lnTo>
                  <a:pt x="3709670" y="2002154"/>
                </a:lnTo>
                <a:lnTo>
                  <a:pt x="3705479" y="2049144"/>
                </a:lnTo>
                <a:lnTo>
                  <a:pt x="3700145" y="2095880"/>
                </a:lnTo>
                <a:lnTo>
                  <a:pt x="3693667" y="2142235"/>
                </a:lnTo>
                <a:lnTo>
                  <a:pt x="3686175" y="2188209"/>
                </a:lnTo>
                <a:lnTo>
                  <a:pt x="3677412" y="2233802"/>
                </a:lnTo>
                <a:lnTo>
                  <a:pt x="3667505" y="2279014"/>
                </a:lnTo>
                <a:lnTo>
                  <a:pt x="3656711" y="2323718"/>
                </a:lnTo>
                <a:lnTo>
                  <a:pt x="3644646" y="2368041"/>
                </a:lnTo>
                <a:lnTo>
                  <a:pt x="3631565" y="2411983"/>
                </a:lnTo>
                <a:lnTo>
                  <a:pt x="3617595" y="2455417"/>
                </a:lnTo>
                <a:lnTo>
                  <a:pt x="3602482" y="2498343"/>
                </a:lnTo>
                <a:lnTo>
                  <a:pt x="3586353" y="2540761"/>
                </a:lnTo>
                <a:lnTo>
                  <a:pt x="3569208" y="2582798"/>
                </a:lnTo>
                <a:lnTo>
                  <a:pt x="3551047" y="2624200"/>
                </a:lnTo>
                <a:lnTo>
                  <a:pt x="3531997" y="2665094"/>
                </a:lnTo>
                <a:lnTo>
                  <a:pt x="3511930" y="2705480"/>
                </a:lnTo>
                <a:lnTo>
                  <a:pt x="3490976" y="2745231"/>
                </a:lnTo>
                <a:lnTo>
                  <a:pt x="3469004" y="2784474"/>
                </a:lnTo>
                <a:lnTo>
                  <a:pt x="3446272" y="2823082"/>
                </a:lnTo>
                <a:lnTo>
                  <a:pt x="3422523" y="2861182"/>
                </a:lnTo>
                <a:lnTo>
                  <a:pt x="3397885" y="2898520"/>
                </a:lnTo>
                <a:lnTo>
                  <a:pt x="3372485" y="2935350"/>
                </a:lnTo>
                <a:lnTo>
                  <a:pt x="3346069" y="2971418"/>
                </a:lnTo>
                <a:lnTo>
                  <a:pt x="3319017" y="3006851"/>
                </a:lnTo>
                <a:lnTo>
                  <a:pt x="3290951" y="3041649"/>
                </a:lnTo>
                <a:lnTo>
                  <a:pt x="3262122" y="3075812"/>
                </a:lnTo>
                <a:lnTo>
                  <a:pt x="3232531" y="3109086"/>
                </a:lnTo>
                <a:lnTo>
                  <a:pt x="3202178" y="3141725"/>
                </a:lnTo>
                <a:lnTo>
                  <a:pt x="3171063" y="3173729"/>
                </a:lnTo>
                <a:lnTo>
                  <a:pt x="3139186" y="3204844"/>
                </a:lnTo>
                <a:lnTo>
                  <a:pt x="3106547" y="3235197"/>
                </a:lnTo>
                <a:lnTo>
                  <a:pt x="3073273" y="3264915"/>
                </a:lnTo>
                <a:lnTo>
                  <a:pt x="3039237" y="3293744"/>
                </a:lnTo>
                <a:lnTo>
                  <a:pt x="3004439" y="3321684"/>
                </a:lnTo>
                <a:lnTo>
                  <a:pt x="2969006" y="3348862"/>
                </a:lnTo>
                <a:lnTo>
                  <a:pt x="2932938" y="3375152"/>
                </a:lnTo>
                <a:lnTo>
                  <a:pt x="2896235" y="3400679"/>
                </a:lnTo>
                <a:lnTo>
                  <a:pt x="2858770" y="3425316"/>
                </a:lnTo>
                <a:lnTo>
                  <a:pt x="2820797" y="3449053"/>
                </a:lnTo>
                <a:lnTo>
                  <a:pt x="2782189" y="3471900"/>
                </a:lnTo>
                <a:lnTo>
                  <a:pt x="2743073" y="3493820"/>
                </a:lnTo>
                <a:lnTo>
                  <a:pt x="2703195" y="3514813"/>
                </a:lnTo>
                <a:lnTo>
                  <a:pt x="2662936" y="3534879"/>
                </a:lnTo>
                <a:lnTo>
                  <a:pt x="2622042" y="3553980"/>
                </a:lnTo>
                <a:lnTo>
                  <a:pt x="2580640" y="3572103"/>
                </a:lnTo>
                <a:lnTo>
                  <a:pt x="2538730" y="3589248"/>
                </a:lnTo>
                <a:lnTo>
                  <a:pt x="2496312" y="3605390"/>
                </a:lnTo>
                <a:lnTo>
                  <a:pt x="2453386" y="3620515"/>
                </a:lnTo>
                <a:lnTo>
                  <a:pt x="2409952" y="3634612"/>
                </a:lnTo>
                <a:lnTo>
                  <a:pt x="2366137" y="3647668"/>
                </a:lnTo>
                <a:lnTo>
                  <a:pt x="2321814" y="3659670"/>
                </a:lnTo>
                <a:lnTo>
                  <a:pt x="2277110" y="3670592"/>
                </a:lnTo>
                <a:lnTo>
                  <a:pt x="2231898" y="3680421"/>
                </a:lnTo>
                <a:lnTo>
                  <a:pt x="2186432" y="3689159"/>
                </a:lnTo>
                <a:lnTo>
                  <a:pt x="2140458" y="3696766"/>
                </a:lnTo>
                <a:lnTo>
                  <a:pt x="2094102" y="3703256"/>
                </a:lnTo>
                <a:lnTo>
                  <a:pt x="2047494" y="3708590"/>
                </a:lnTo>
                <a:lnTo>
                  <a:pt x="2000504" y="3712768"/>
                </a:lnTo>
                <a:lnTo>
                  <a:pt x="1953133" y="3715778"/>
                </a:lnTo>
                <a:lnTo>
                  <a:pt x="1905508" y="3717582"/>
                </a:lnTo>
                <a:lnTo>
                  <a:pt x="1857629" y="3718191"/>
                </a:lnTo>
                <a:lnTo>
                  <a:pt x="1809623" y="3717582"/>
                </a:lnTo>
                <a:lnTo>
                  <a:pt x="1761998" y="3715778"/>
                </a:lnTo>
                <a:lnTo>
                  <a:pt x="1714627" y="3712768"/>
                </a:lnTo>
                <a:lnTo>
                  <a:pt x="1667637" y="3708590"/>
                </a:lnTo>
                <a:lnTo>
                  <a:pt x="1621028" y="3703256"/>
                </a:lnTo>
                <a:lnTo>
                  <a:pt x="1574673" y="3696766"/>
                </a:lnTo>
                <a:lnTo>
                  <a:pt x="1528699" y="3689159"/>
                </a:lnTo>
                <a:lnTo>
                  <a:pt x="1483233" y="3680421"/>
                </a:lnTo>
                <a:lnTo>
                  <a:pt x="1438021" y="3670592"/>
                </a:lnTo>
                <a:lnTo>
                  <a:pt x="1393317" y="3659670"/>
                </a:lnTo>
                <a:lnTo>
                  <a:pt x="1348994" y="3647668"/>
                </a:lnTo>
                <a:lnTo>
                  <a:pt x="1305179" y="3634612"/>
                </a:lnTo>
                <a:lnTo>
                  <a:pt x="1261872" y="3620515"/>
                </a:lnTo>
                <a:lnTo>
                  <a:pt x="1218946" y="3605390"/>
                </a:lnTo>
                <a:lnTo>
                  <a:pt x="1176528" y="3589248"/>
                </a:lnTo>
                <a:lnTo>
                  <a:pt x="1134491" y="3572103"/>
                </a:lnTo>
                <a:lnTo>
                  <a:pt x="1093089" y="3553980"/>
                </a:lnTo>
                <a:lnTo>
                  <a:pt x="1052322" y="3534879"/>
                </a:lnTo>
                <a:lnTo>
                  <a:pt x="1011936" y="3514813"/>
                </a:lnTo>
                <a:lnTo>
                  <a:pt x="972185" y="3493820"/>
                </a:lnTo>
                <a:lnTo>
                  <a:pt x="932941" y="3471900"/>
                </a:lnTo>
                <a:lnTo>
                  <a:pt x="894334" y="3449053"/>
                </a:lnTo>
                <a:lnTo>
                  <a:pt x="856361" y="3425316"/>
                </a:lnTo>
                <a:lnTo>
                  <a:pt x="819022" y="3400679"/>
                </a:lnTo>
                <a:lnTo>
                  <a:pt x="782320" y="3375152"/>
                </a:lnTo>
                <a:lnTo>
                  <a:pt x="746125" y="3348862"/>
                </a:lnTo>
                <a:lnTo>
                  <a:pt x="710692" y="3321684"/>
                </a:lnTo>
                <a:lnTo>
                  <a:pt x="676021" y="3293744"/>
                </a:lnTo>
                <a:lnTo>
                  <a:pt x="641985" y="3264915"/>
                </a:lnTo>
                <a:lnTo>
                  <a:pt x="608584" y="3235197"/>
                </a:lnTo>
                <a:lnTo>
                  <a:pt x="575945" y="3204844"/>
                </a:lnTo>
                <a:lnTo>
                  <a:pt x="544068" y="3173729"/>
                </a:lnTo>
                <a:lnTo>
                  <a:pt x="512953" y="3141725"/>
                </a:lnTo>
                <a:lnTo>
                  <a:pt x="482600" y="3109086"/>
                </a:lnTo>
                <a:lnTo>
                  <a:pt x="453009" y="3075812"/>
                </a:lnTo>
                <a:lnTo>
                  <a:pt x="424180" y="3041649"/>
                </a:lnTo>
                <a:lnTo>
                  <a:pt x="396240" y="3006851"/>
                </a:lnTo>
                <a:lnTo>
                  <a:pt x="369062" y="2971418"/>
                </a:lnTo>
                <a:lnTo>
                  <a:pt x="342773" y="2935350"/>
                </a:lnTo>
                <a:lnTo>
                  <a:pt x="317246" y="2898520"/>
                </a:lnTo>
                <a:lnTo>
                  <a:pt x="292608" y="2861182"/>
                </a:lnTo>
                <a:lnTo>
                  <a:pt x="268986" y="2823082"/>
                </a:lnTo>
                <a:lnTo>
                  <a:pt x="246126" y="2784474"/>
                </a:lnTo>
                <a:lnTo>
                  <a:pt x="224154" y="2745231"/>
                </a:lnTo>
                <a:lnTo>
                  <a:pt x="203200" y="2705480"/>
                </a:lnTo>
                <a:lnTo>
                  <a:pt x="183134" y="2665094"/>
                </a:lnTo>
                <a:lnTo>
                  <a:pt x="164084" y="2624200"/>
                </a:lnTo>
                <a:lnTo>
                  <a:pt x="145923" y="2582798"/>
                </a:lnTo>
                <a:lnTo>
                  <a:pt x="128905" y="2540761"/>
                </a:lnTo>
                <a:lnTo>
                  <a:pt x="112776" y="2498343"/>
                </a:lnTo>
                <a:lnTo>
                  <a:pt x="97663" y="2455417"/>
                </a:lnTo>
                <a:lnTo>
                  <a:pt x="83566" y="2411983"/>
                </a:lnTo>
                <a:lnTo>
                  <a:pt x="70485" y="2368041"/>
                </a:lnTo>
                <a:lnTo>
                  <a:pt x="58547" y="2323718"/>
                </a:lnTo>
                <a:lnTo>
                  <a:pt x="47625" y="2279014"/>
                </a:lnTo>
                <a:lnTo>
                  <a:pt x="37719" y="2233802"/>
                </a:lnTo>
                <a:lnTo>
                  <a:pt x="28956" y="2188209"/>
                </a:lnTo>
                <a:lnTo>
                  <a:pt x="21463" y="2142235"/>
                </a:lnTo>
                <a:lnTo>
                  <a:pt x="14986" y="2095880"/>
                </a:lnTo>
                <a:lnTo>
                  <a:pt x="9652" y="2049144"/>
                </a:lnTo>
                <a:lnTo>
                  <a:pt x="5461" y="2002154"/>
                </a:lnTo>
                <a:lnTo>
                  <a:pt x="2413" y="1954783"/>
                </a:lnTo>
                <a:lnTo>
                  <a:pt x="635" y="1907031"/>
                </a:lnTo>
                <a:lnTo>
                  <a:pt x="0" y="1859152"/>
                </a:lnTo>
                <a:close/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26223" y="3477767"/>
            <a:ext cx="1075690" cy="1075690"/>
          </a:xfrm>
          <a:custGeom>
            <a:avLst/>
            <a:gdLst/>
            <a:ahLst/>
            <a:cxnLst/>
            <a:rect l="l" t="t" r="r" b="b"/>
            <a:pathLst>
              <a:path w="1075690" h="1075689">
                <a:moveTo>
                  <a:pt x="537718" y="0"/>
                </a:moveTo>
                <a:lnTo>
                  <a:pt x="488823" y="2159"/>
                </a:lnTo>
                <a:lnTo>
                  <a:pt x="441071" y="8636"/>
                </a:lnTo>
                <a:lnTo>
                  <a:pt x="394843" y="19177"/>
                </a:lnTo>
                <a:lnTo>
                  <a:pt x="350139" y="33655"/>
                </a:lnTo>
                <a:lnTo>
                  <a:pt x="307213" y="51816"/>
                </a:lnTo>
                <a:lnTo>
                  <a:pt x="266319" y="73406"/>
                </a:lnTo>
                <a:lnTo>
                  <a:pt x="227584" y="98425"/>
                </a:lnTo>
                <a:lnTo>
                  <a:pt x="191262" y="126492"/>
                </a:lnTo>
                <a:lnTo>
                  <a:pt x="157480" y="157480"/>
                </a:lnTo>
                <a:lnTo>
                  <a:pt x="126492" y="191262"/>
                </a:lnTo>
                <a:lnTo>
                  <a:pt x="98425" y="227584"/>
                </a:lnTo>
                <a:lnTo>
                  <a:pt x="73406" y="266319"/>
                </a:lnTo>
                <a:lnTo>
                  <a:pt x="51816" y="307213"/>
                </a:lnTo>
                <a:lnTo>
                  <a:pt x="33655" y="350139"/>
                </a:lnTo>
                <a:lnTo>
                  <a:pt x="19177" y="394843"/>
                </a:lnTo>
                <a:lnTo>
                  <a:pt x="8636" y="441070"/>
                </a:lnTo>
                <a:lnTo>
                  <a:pt x="2159" y="488823"/>
                </a:lnTo>
                <a:lnTo>
                  <a:pt x="0" y="537718"/>
                </a:lnTo>
                <a:lnTo>
                  <a:pt x="2159" y="586613"/>
                </a:lnTo>
                <a:lnTo>
                  <a:pt x="8636" y="634365"/>
                </a:lnTo>
                <a:lnTo>
                  <a:pt x="19177" y="680720"/>
                </a:lnTo>
                <a:lnTo>
                  <a:pt x="33655" y="725424"/>
                </a:lnTo>
                <a:lnTo>
                  <a:pt x="51816" y="768223"/>
                </a:lnTo>
                <a:lnTo>
                  <a:pt x="73406" y="809117"/>
                </a:lnTo>
                <a:lnTo>
                  <a:pt x="98425" y="847852"/>
                </a:lnTo>
                <a:lnTo>
                  <a:pt x="126492" y="884174"/>
                </a:lnTo>
                <a:lnTo>
                  <a:pt x="157480" y="917956"/>
                </a:lnTo>
                <a:lnTo>
                  <a:pt x="191262" y="948944"/>
                </a:lnTo>
                <a:lnTo>
                  <a:pt x="227584" y="977138"/>
                </a:lnTo>
                <a:lnTo>
                  <a:pt x="266319" y="1002030"/>
                </a:lnTo>
                <a:lnTo>
                  <a:pt x="307213" y="1023619"/>
                </a:lnTo>
                <a:lnTo>
                  <a:pt x="350139" y="1041781"/>
                </a:lnTo>
                <a:lnTo>
                  <a:pt x="394843" y="1056259"/>
                </a:lnTo>
                <a:lnTo>
                  <a:pt x="441071" y="1066800"/>
                </a:lnTo>
                <a:lnTo>
                  <a:pt x="488823" y="1073277"/>
                </a:lnTo>
                <a:lnTo>
                  <a:pt x="537718" y="1075436"/>
                </a:lnTo>
                <a:lnTo>
                  <a:pt x="586613" y="1073277"/>
                </a:lnTo>
                <a:lnTo>
                  <a:pt x="634365" y="1066800"/>
                </a:lnTo>
                <a:lnTo>
                  <a:pt x="680720" y="1056259"/>
                </a:lnTo>
                <a:lnTo>
                  <a:pt x="725424" y="1041781"/>
                </a:lnTo>
                <a:lnTo>
                  <a:pt x="768223" y="1023619"/>
                </a:lnTo>
                <a:lnTo>
                  <a:pt x="809117" y="1002030"/>
                </a:lnTo>
                <a:lnTo>
                  <a:pt x="847852" y="977138"/>
                </a:lnTo>
                <a:lnTo>
                  <a:pt x="884174" y="948944"/>
                </a:lnTo>
                <a:lnTo>
                  <a:pt x="917956" y="917956"/>
                </a:lnTo>
                <a:lnTo>
                  <a:pt x="948944" y="884174"/>
                </a:lnTo>
                <a:lnTo>
                  <a:pt x="977138" y="847852"/>
                </a:lnTo>
                <a:lnTo>
                  <a:pt x="1002030" y="809117"/>
                </a:lnTo>
                <a:lnTo>
                  <a:pt x="1023620" y="768223"/>
                </a:lnTo>
                <a:lnTo>
                  <a:pt x="1041781" y="725424"/>
                </a:lnTo>
                <a:lnTo>
                  <a:pt x="1056259" y="680720"/>
                </a:lnTo>
                <a:lnTo>
                  <a:pt x="1066800" y="634365"/>
                </a:lnTo>
                <a:lnTo>
                  <a:pt x="1073277" y="586613"/>
                </a:lnTo>
                <a:lnTo>
                  <a:pt x="1075436" y="537718"/>
                </a:lnTo>
                <a:lnTo>
                  <a:pt x="1073277" y="488823"/>
                </a:lnTo>
                <a:lnTo>
                  <a:pt x="1066800" y="441070"/>
                </a:lnTo>
                <a:lnTo>
                  <a:pt x="1056259" y="394843"/>
                </a:lnTo>
                <a:lnTo>
                  <a:pt x="1041781" y="350139"/>
                </a:lnTo>
                <a:lnTo>
                  <a:pt x="1023620" y="307213"/>
                </a:lnTo>
                <a:lnTo>
                  <a:pt x="1002030" y="266319"/>
                </a:lnTo>
                <a:lnTo>
                  <a:pt x="977138" y="227584"/>
                </a:lnTo>
                <a:lnTo>
                  <a:pt x="948944" y="191262"/>
                </a:lnTo>
                <a:lnTo>
                  <a:pt x="917956" y="157480"/>
                </a:lnTo>
                <a:lnTo>
                  <a:pt x="884174" y="126492"/>
                </a:lnTo>
                <a:lnTo>
                  <a:pt x="847852" y="98425"/>
                </a:lnTo>
                <a:lnTo>
                  <a:pt x="809117" y="73406"/>
                </a:lnTo>
                <a:lnTo>
                  <a:pt x="768223" y="51816"/>
                </a:lnTo>
                <a:lnTo>
                  <a:pt x="725424" y="33655"/>
                </a:lnTo>
                <a:lnTo>
                  <a:pt x="680720" y="19177"/>
                </a:lnTo>
                <a:lnTo>
                  <a:pt x="634365" y="8636"/>
                </a:lnTo>
                <a:lnTo>
                  <a:pt x="586613" y="2159"/>
                </a:lnTo>
                <a:lnTo>
                  <a:pt x="53771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27747" y="3479291"/>
            <a:ext cx="1075690" cy="1075690"/>
          </a:xfrm>
          <a:custGeom>
            <a:avLst/>
            <a:gdLst/>
            <a:ahLst/>
            <a:cxnLst/>
            <a:rect l="l" t="t" r="r" b="b"/>
            <a:pathLst>
              <a:path w="1075690" h="1075689">
                <a:moveTo>
                  <a:pt x="0" y="537717"/>
                </a:moveTo>
                <a:lnTo>
                  <a:pt x="2159" y="488822"/>
                </a:lnTo>
                <a:lnTo>
                  <a:pt x="8636" y="441070"/>
                </a:lnTo>
                <a:lnTo>
                  <a:pt x="19177" y="394842"/>
                </a:lnTo>
                <a:lnTo>
                  <a:pt x="33655" y="350138"/>
                </a:lnTo>
                <a:lnTo>
                  <a:pt x="51816" y="307212"/>
                </a:lnTo>
                <a:lnTo>
                  <a:pt x="73406" y="266318"/>
                </a:lnTo>
                <a:lnTo>
                  <a:pt x="98425" y="227583"/>
                </a:lnTo>
                <a:lnTo>
                  <a:pt x="126492" y="191261"/>
                </a:lnTo>
                <a:lnTo>
                  <a:pt x="157480" y="157479"/>
                </a:lnTo>
                <a:lnTo>
                  <a:pt x="191262" y="126491"/>
                </a:lnTo>
                <a:lnTo>
                  <a:pt x="227584" y="98424"/>
                </a:lnTo>
                <a:lnTo>
                  <a:pt x="266319" y="73405"/>
                </a:lnTo>
                <a:lnTo>
                  <a:pt x="307213" y="51815"/>
                </a:lnTo>
                <a:lnTo>
                  <a:pt x="350139" y="33654"/>
                </a:lnTo>
                <a:lnTo>
                  <a:pt x="394843" y="19176"/>
                </a:lnTo>
                <a:lnTo>
                  <a:pt x="441070" y="8635"/>
                </a:lnTo>
                <a:lnTo>
                  <a:pt x="488823" y="2158"/>
                </a:lnTo>
                <a:lnTo>
                  <a:pt x="537718" y="0"/>
                </a:lnTo>
                <a:lnTo>
                  <a:pt x="586613" y="2158"/>
                </a:lnTo>
                <a:lnTo>
                  <a:pt x="634365" y="8635"/>
                </a:lnTo>
                <a:lnTo>
                  <a:pt x="680720" y="19176"/>
                </a:lnTo>
                <a:lnTo>
                  <a:pt x="725424" y="33654"/>
                </a:lnTo>
                <a:lnTo>
                  <a:pt x="768223" y="51815"/>
                </a:lnTo>
                <a:lnTo>
                  <a:pt x="809117" y="73405"/>
                </a:lnTo>
                <a:lnTo>
                  <a:pt x="847852" y="98424"/>
                </a:lnTo>
                <a:lnTo>
                  <a:pt x="884174" y="126491"/>
                </a:lnTo>
                <a:lnTo>
                  <a:pt x="917956" y="157479"/>
                </a:lnTo>
                <a:lnTo>
                  <a:pt x="948944" y="191261"/>
                </a:lnTo>
                <a:lnTo>
                  <a:pt x="977138" y="227583"/>
                </a:lnTo>
                <a:lnTo>
                  <a:pt x="1002030" y="266318"/>
                </a:lnTo>
                <a:lnTo>
                  <a:pt x="1023619" y="307212"/>
                </a:lnTo>
                <a:lnTo>
                  <a:pt x="1041781" y="350138"/>
                </a:lnTo>
                <a:lnTo>
                  <a:pt x="1056259" y="394842"/>
                </a:lnTo>
                <a:lnTo>
                  <a:pt x="1066800" y="441070"/>
                </a:lnTo>
                <a:lnTo>
                  <a:pt x="1073277" y="488822"/>
                </a:lnTo>
                <a:lnTo>
                  <a:pt x="1075436" y="537717"/>
                </a:lnTo>
                <a:lnTo>
                  <a:pt x="1073277" y="586612"/>
                </a:lnTo>
                <a:lnTo>
                  <a:pt x="1066800" y="634364"/>
                </a:lnTo>
                <a:lnTo>
                  <a:pt x="1056259" y="680719"/>
                </a:lnTo>
                <a:lnTo>
                  <a:pt x="1041781" y="725423"/>
                </a:lnTo>
                <a:lnTo>
                  <a:pt x="1023619" y="768222"/>
                </a:lnTo>
                <a:lnTo>
                  <a:pt x="1002030" y="809116"/>
                </a:lnTo>
                <a:lnTo>
                  <a:pt x="977138" y="847851"/>
                </a:lnTo>
                <a:lnTo>
                  <a:pt x="948944" y="884173"/>
                </a:lnTo>
                <a:lnTo>
                  <a:pt x="917956" y="917955"/>
                </a:lnTo>
                <a:lnTo>
                  <a:pt x="884174" y="948943"/>
                </a:lnTo>
                <a:lnTo>
                  <a:pt x="847852" y="977137"/>
                </a:lnTo>
                <a:lnTo>
                  <a:pt x="809117" y="1002029"/>
                </a:lnTo>
                <a:lnTo>
                  <a:pt x="768223" y="1023619"/>
                </a:lnTo>
                <a:lnTo>
                  <a:pt x="725424" y="1041780"/>
                </a:lnTo>
                <a:lnTo>
                  <a:pt x="680720" y="1056258"/>
                </a:lnTo>
                <a:lnTo>
                  <a:pt x="634365" y="1066799"/>
                </a:lnTo>
                <a:lnTo>
                  <a:pt x="586613" y="1073276"/>
                </a:lnTo>
                <a:lnTo>
                  <a:pt x="537718" y="1075435"/>
                </a:lnTo>
                <a:lnTo>
                  <a:pt x="488823" y="1073276"/>
                </a:lnTo>
                <a:lnTo>
                  <a:pt x="441070" y="1066799"/>
                </a:lnTo>
                <a:lnTo>
                  <a:pt x="394843" y="1056258"/>
                </a:lnTo>
                <a:lnTo>
                  <a:pt x="350139" y="1041780"/>
                </a:lnTo>
                <a:lnTo>
                  <a:pt x="307213" y="1023619"/>
                </a:lnTo>
                <a:lnTo>
                  <a:pt x="266319" y="1002029"/>
                </a:lnTo>
                <a:lnTo>
                  <a:pt x="227584" y="977137"/>
                </a:lnTo>
                <a:lnTo>
                  <a:pt x="191262" y="948943"/>
                </a:lnTo>
                <a:lnTo>
                  <a:pt x="157480" y="917955"/>
                </a:lnTo>
                <a:lnTo>
                  <a:pt x="126492" y="884173"/>
                </a:lnTo>
                <a:lnTo>
                  <a:pt x="98425" y="847851"/>
                </a:lnTo>
                <a:lnTo>
                  <a:pt x="73406" y="809116"/>
                </a:lnTo>
                <a:lnTo>
                  <a:pt x="51816" y="768222"/>
                </a:lnTo>
                <a:lnTo>
                  <a:pt x="33655" y="725423"/>
                </a:lnTo>
                <a:lnTo>
                  <a:pt x="19177" y="680719"/>
                </a:lnTo>
                <a:lnTo>
                  <a:pt x="8636" y="634364"/>
                </a:lnTo>
                <a:lnTo>
                  <a:pt x="2159" y="586612"/>
                </a:lnTo>
                <a:lnTo>
                  <a:pt x="0" y="537717"/>
                </a:lnTo>
                <a:close/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74720" y="3108960"/>
            <a:ext cx="420370" cy="381000"/>
          </a:xfrm>
          <a:custGeom>
            <a:avLst/>
            <a:gdLst/>
            <a:ahLst/>
            <a:cxnLst/>
            <a:rect l="l" t="t" r="r" b="b"/>
            <a:pathLst>
              <a:path w="420370" h="381000">
                <a:moveTo>
                  <a:pt x="210058" y="0"/>
                </a:moveTo>
                <a:lnTo>
                  <a:pt x="161925" y="5080"/>
                </a:lnTo>
                <a:lnTo>
                  <a:pt x="117729" y="19431"/>
                </a:lnTo>
                <a:lnTo>
                  <a:pt x="78613" y="41910"/>
                </a:lnTo>
                <a:lnTo>
                  <a:pt x="46101" y="71374"/>
                </a:lnTo>
                <a:lnTo>
                  <a:pt x="21336" y="106680"/>
                </a:lnTo>
                <a:lnTo>
                  <a:pt x="5588" y="146812"/>
                </a:lnTo>
                <a:lnTo>
                  <a:pt x="0" y="190373"/>
                </a:lnTo>
                <a:lnTo>
                  <a:pt x="5588" y="234188"/>
                </a:lnTo>
                <a:lnTo>
                  <a:pt x="21336" y="274193"/>
                </a:lnTo>
                <a:lnTo>
                  <a:pt x="46101" y="309626"/>
                </a:lnTo>
                <a:lnTo>
                  <a:pt x="78613" y="339090"/>
                </a:lnTo>
                <a:lnTo>
                  <a:pt x="117729" y="361569"/>
                </a:lnTo>
                <a:lnTo>
                  <a:pt x="161925" y="375920"/>
                </a:lnTo>
                <a:lnTo>
                  <a:pt x="210058" y="381000"/>
                </a:lnTo>
                <a:lnTo>
                  <a:pt x="258191" y="375920"/>
                </a:lnTo>
                <a:lnTo>
                  <a:pt x="302387" y="361569"/>
                </a:lnTo>
                <a:lnTo>
                  <a:pt x="341503" y="339090"/>
                </a:lnTo>
                <a:lnTo>
                  <a:pt x="374015" y="309626"/>
                </a:lnTo>
                <a:lnTo>
                  <a:pt x="398780" y="274193"/>
                </a:lnTo>
                <a:lnTo>
                  <a:pt x="414528" y="234188"/>
                </a:lnTo>
                <a:lnTo>
                  <a:pt x="420116" y="190373"/>
                </a:lnTo>
                <a:lnTo>
                  <a:pt x="414528" y="146812"/>
                </a:lnTo>
                <a:lnTo>
                  <a:pt x="398780" y="106680"/>
                </a:lnTo>
                <a:lnTo>
                  <a:pt x="374015" y="71374"/>
                </a:lnTo>
                <a:lnTo>
                  <a:pt x="341503" y="41910"/>
                </a:lnTo>
                <a:lnTo>
                  <a:pt x="302387" y="19431"/>
                </a:lnTo>
                <a:lnTo>
                  <a:pt x="258191" y="5080"/>
                </a:lnTo>
                <a:lnTo>
                  <a:pt x="21005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723001" y="471539"/>
            <a:ext cx="16637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01592" y="3157328"/>
            <a:ext cx="16637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771888" y="3108960"/>
            <a:ext cx="420370" cy="381000"/>
          </a:xfrm>
          <a:custGeom>
            <a:avLst/>
            <a:gdLst/>
            <a:ahLst/>
            <a:cxnLst/>
            <a:rect l="l" t="t" r="r" b="b"/>
            <a:pathLst>
              <a:path w="420370" h="381000">
                <a:moveTo>
                  <a:pt x="210057" y="0"/>
                </a:moveTo>
                <a:lnTo>
                  <a:pt x="161924" y="5080"/>
                </a:lnTo>
                <a:lnTo>
                  <a:pt x="117728" y="19431"/>
                </a:lnTo>
                <a:lnTo>
                  <a:pt x="78612" y="41910"/>
                </a:lnTo>
                <a:lnTo>
                  <a:pt x="46100" y="71374"/>
                </a:lnTo>
                <a:lnTo>
                  <a:pt x="21335" y="106680"/>
                </a:lnTo>
                <a:lnTo>
                  <a:pt x="5587" y="146812"/>
                </a:lnTo>
                <a:lnTo>
                  <a:pt x="0" y="190373"/>
                </a:lnTo>
                <a:lnTo>
                  <a:pt x="5587" y="234188"/>
                </a:lnTo>
                <a:lnTo>
                  <a:pt x="21335" y="274193"/>
                </a:lnTo>
                <a:lnTo>
                  <a:pt x="46100" y="309626"/>
                </a:lnTo>
                <a:lnTo>
                  <a:pt x="78612" y="339090"/>
                </a:lnTo>
                <a:lnTo>
                  <a:pt x="117728" y="361569"/>
                </a:lnTo>
                <a:lnTo>
                  <a:pt x="161924" y="375920"/>
                </a:lnTo>
                <a:lnTo>
                  <a:pt x="210057" y="381000"/>
                </a:lnTo>
                <a:lnTo>
                  <a:pt x="258190" y="375920"/>
                </a:lnTo>
                <a:lnTo>
                  <a:pt x="302386" y="361569"/>
                </a:lnTo>
                <a:lnTo>
                  <a:pt x="341502" y="339090"/>
                </a:lnTo>
                <a:lnTo>
                  <a:pt x="374014" y="309626"/>
                </a:lnTo>
                <a:lnTo>
                  <a:pt x="398779" y="274193"/>
                </a:lnTo>
                <a:lnTo>
                  <a:pt x="414527" y="234188"/>
                </a:lnTo>
                <a:lnTo>
                  <a:pt x="420115" y="190373"/>
                </a:lnTo>
                <a:lnTo>
                  <a:pt x="414527" y="146812"/>
                </a:lnTo>
                <a:lnTo>
                  <a:pt x="398779" y="106680"/>
                </a:lnTo>
                <a:lnTo>
                  <a:pt x="374014" y="71374"/>
                </a:lnTo>
                <a:lnTo>
                  <a:pt x="341502" y="41910"/>
                </a:lnTo>
                <a:lnTo>
                  <a:pt x="302386" y="19431"/>
                </a:lnTo>
                <a:lnTo>
                  <a:pt x="258190" y="5080"/>
                </a:lnTo>
                <a:lnTo>
                  <a:pt x="210057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903079" y="3157328"/>
            <a:ext cx="16637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427207" y="6291071"/>
            <a:ext cx="304800" cy="170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628376" y="5809488"/>
            <a:ext cx="307848" cy="170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149583" y="5809488"/>
            <a:ext cx="307848" cy="1706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670792" y="5809488"/>
            <a:ext cx="307848" cy="1706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680192" y="6059423"/>
            <a:ext cx="256031" cy="1402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107168" y="6041135"/>
            <a:ext cx="307848" cy="1706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52631" y="6041135"/>
            <a:ext cx="304800" cy="167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51335" y="6291071"/>
            <a:ext cx="307848" cy="1706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670792" y="6044184"/>
            <a:ext cx="307848" cy="1706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930128" y="6291071"/>
            <a:ext cx="307848" cy="1706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107168" y="5809488"/>
            <a:ext cx="307848" cy="1706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908792" y="6537961"/>
            <a:ext cx="103631" cy="9448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198352" y="6537961"/>
            <a:ext cx="103631" cy="9448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052047" y="6537961"/>
            <a:ext cx="106679" cy="9448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89370" y="4283202"/>
            <a:ext cx="381000" cy="455930"/>
          </a:xfrm>
          <a:custGeom>
            <a:avLst/>
            <a:gdLst/>
            <a:ahLst/>
            <a:cxnLst/>
            <a:rect l="l" t="t" r="r" b="b"/>
            <a:pathLst>
              <a:path w="381000" h="455929">
                <a:moveTo>
                  <a:pt x="190373" y="0"/>
                </a:moveTo>
                <a:lnTo>
                  <a:pt x="147701" y="32512"/>
                </a:lnTo>
                <a:lnTo>
                  <a:pt x="101346" y="58928"/>
                </a:lnTo>
                <a:lnTo>
                  <a:pt x="51943" y="78867"/>
                </a:lnTo>
                <a:lnTo>
                  <a:pt x="0" y="92075"/>
                </a:lnTo>
                <a:lnTo>
                  <a:pt x="0" y="128650"/>
                </a:lnTo>
                <a:lnTo>
                  <a:pt x="3302" y="173736"/>
                </a:lnTo>
                <a:lnTo>
                  <a:pt x="12954" y="218440"/>
                </a:lnTo>
                <a:lnTo>
                  <a:pt x="28702" y="262509"/>
                </a:lnTo>
                <a:lnTo>
                  <a:pt x="50419" y="305308"/>
                </a:lnTo>
                <a:lnTo>
                  <a:pt x="77724" y="346456"/>
                </a:lnTo>
                <a:lnTo>
                  <a:pt x="110236" y="385572"/>
                </a:lnTo>
                <a:lnTo>
                  <a:pt x="147955" y="422147"/>
                </a:lnTo>
                <a:lnTo>
                  <a:pt x="190373" y="455675"/>
                </a:lnTo>
                <a:lnTo>
                  <a:pt x="232791" y="422147"/>
                </a:lnTo>
                <a:lnTo>
                  <a:pt x="270510" y="385572"/>
                </a:lnTo>
                <a:lnTo>
                  <a:pt x="303022" y="346456"/>
                </a:lnTo>
                <a:lnTo>
                  <a:pt x="330327" y="305308"/>
                </a:lnTo>
                <a:lnTo>
                  <a:pt x="330962" y="303911"/>
                </a:lnTo>
                <a:lnTo>
                  <a:pt x="170434" y="303911"/>
                </a:lnTo>
                <a:lnTo>
                  <a:pt x="91694" y="225171"/>
                </a:lnTo>
                <a:lnTo>
                  <a:pt x="118491" y="198501"/>
                </a:lnTo>
                <a:lnTo>
                  <a:pt x="222250" y="198501"/>
                </a:lnTo>
                <a:lnTo>
                  <a:pt x="276733" y="144018"/>
                </a:lnTo>
                <a:lnTo>
                  <a:pt x="303530" y="144018"/>
                </a:lnTo>
                <a:lnTo>
                  <a:pt x="303530" y="68580"/>
                </a:lnTo>
                <a:lnTo>
                  <a:pt x="279400" y="58928"/>
                </a:lnTo>
                <a:lnTo>
                  <a:pt x="233045" y="32512"/>
                </a:lnTo>
                <a:lnTo>
                  <a:pt x="190373" y="0"/>
                </a:lnTo>
                <a:close/>
              </a:path>
              <a:path w="381000" h="455929">
                <a:moveTo>
                  <a:pt x="303530" y="68580"/>
                </a:moveTo>
                <a:lnTo>
                  <a:pt x="303530" y="170688"/>
                </a:lnTo>
                <a:lnTo>
                  <a:pt x="170434" y="303911"/>
                </a:lnTo>
                <a:lnTo>
                  <a:pt x="330962" y="303911"/>
                </a:lnTo>
                <a:lnTo>
                  <a:pt x="352044" y="262509"/>
                </a:lnTo>
                <a:lnTo>
                  <a:pt x="367792" y="218440"/>
                </a:lnTo>
                <a:lnTo>
                  <a:pt x="377444" y="173736"/>
                </a:lnTo>
                <a:lnTo>
                  <a:pt x="379603" y="144018"/>
                </a:lnTo>
                <a:lnTo>
                  <a:pt x="380746" y="128650"/>
                </a:lnTo>
                <a:lnTo>
                  <a:pt x="380746" y="92075"/>
                </a:lnTo>
                <a:lnTo>
                  <a:pt x="328803" y="78867"/>
                </a:lnTo>
                <a:lnTo>
                  <a:pt x="303530" y="68580"/>
                </a:lnTo>
                <a:close/>
              </a:path>
              <a:path w="381000" h="455929">
                <a:moveTo>
                  <a:pt x="222250" y="198501"/>
                </a:moveTo>
                <a:lnTo>
                  <a:pt x="118491" y="198501"/>
                </a:lnTo>
                <a:lnTo>
                  <a:pt x="170434" y="250444"/>
                </a:lnTo>
                <a:lnTo>
                  <a:pt x="222250" y="198501"/>
                </a:lnTo>
                <a:close/>
              </a:path>
              <a:path w="381000" h="455929">
                <a:moveTo>
                  <a:pt x="303530" y="144018"/>
                </a:moveTo>
                <a:lnTo>
                  <a:pt x="276733" y="144018"/>
                </a:lnTo>
                <a:lnTo>
                  <a:pt x="303530" y="170688"/>
                </a:lnTo>
                <a:lnTo>
                  <a:pt x="303530" y="144018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15455" y="4191508"/>
            <a:ext cx="528955" cy="630555"/>
          </a:xfrm>
          <a:custGeom>
            <a:avLst/>
            <a:gdLst/>
            <a:ahLst/>
            <a:cxnLst/>
            <a:rect l="l" t="t" r="r" b="b"/>
            <a:pathLst>
              <a:path w="528954" h="630554">
                <a:moveTo>
                  <a:pt x="266446" y="0"/>
                </a:moveTo>
                <a:lnTo>
                  <a:pt x="242189" y="10033"/>
                </a:lnTo>
                <a:lnTo>
                  <a:pt x="206248" y="43815"/>
                </a:lnTo>
                <a:lnTo>
                  <a:pt x="165989" y="71628"/>
                </a:lnTo>
                <a:lnTo>
                  <a:pt x="122174" y="93091"/>
                </a:lnTo>
                <a:lnTo>
                  <a:pt x="75565" y="107823"/>
                </a:lnTo>
                <a:lnTo>
                  <a:pt x="26797" y="115443"/>
                </a:lnTo>
                <a:lnTo>
                  <a:pt x="16129" y="118491"/>
                </a:lnTo>
                <a:lnTo>
                  <a:pt x="7620" y="125095"/>
                </a:lnTo>
                <a:lnTo>
                  <a:pt x="2032" y="134239"/>
                </a:lnTo>
                <a:lnTo>
                  <a:pt x="0" y="145161"/>
                </a:lnTo>
                <a:lnTo>
                  <a:pt x="0" y="220345"/>
                </a:lnTo>
                <a:lnTo>
                  <a:pt x="3048" y="268986"/>
                </a:lnTo>
                <a:lnTo>
                  <a:pt x="11938" y="316357"/>
                </a:lnTo>
                <a:lnTo>
                  <a:pt x="26289" y="362458"/>
                </a:lnTo>
                <a:lnTo>
                  <a:pt x="45720" y="407035"/>
                </a:lnTo>
                <a:lnTo>
                  <a:pt x="69977" y="449580"/>
                </a:lnTo>
                <a:lnTo>
                  <a:pt x="98425" y="490093"/>
                </a:lnTo>
                <a:lnTo>
                  <a:pt x="130810" y="528193"/>
                </a:lnTo>
                <a:lnTo>
                  <a:pt x="166878" y="563626"/>
                </a:lnTo>
                <a:lnTo>
                  <a:pt x="205994" y="596265"/>
                </a:lnTo>
                <a:lnTo>
                  <a:pt x="248031" y="625602"/>
                </a:lnTo>
                <a:lnTo>
                  <a:pt x="264287" y="630428"/>
                </a:lnTo>
                <a:lnTo>
                  <a:pt x="272669" y="629158"/>
                </a:lnTo>
                <a:lnTo>
                  <a:pt x="280543" y="625602"/>
                </a:lnTo>
                <a:lnTo>
                  <a:pt x="322453" y="596265"/>
                </a:lnTo>
                <a:lnTo>
                  <a:pt x="346964" y="575818"/>
                </a:lnTo>
                <a:lnTo>
                  <a:pt x="264287" y="575818"/>
                </a:lnTo>
                <a:lnTo>
                  <a:pt x="257683" y="571246"/>
                </a:lnTo>
                <a:lnTo>
                  <a:pt x="216408" y="539877"/>
                </a:lnTo>
                <a:lnTo>
                  <a:pt x="179197" y="505714"/>
                </a:lnTo>
                <a:lnTo>
                  <a:pt x="146304" y="469265"/>
                </a:lnTo>
                <a:lnTo>
                  <a:pt x="117983" y="430784"/>
                </a:lnTo>
                <a:lnTo>
                  <a:pt x="94234" y="390652"/>
                </a:lnTo>
                <a:lnTo>
                  <a:pt x="75438" y="349250"/>
                </a:lnTo>
                <a:lnTo>
                  <a:pt x="61722" y="306705"/>
                </a:lnTo>
                <a:lnTo>
                  <a:pt x="53340" y="263652"/>
                </a:lnTo>
                <a:lnTo>
                  <a:pt x="50546" y="220345"/>
                </a:lnTo>
                <a:lnTo>
                  <a:pt x="50546" y="163957"/>
                </a:lnTo>
                <a:lnTo>
                  <a:pt x="60325" y="162306"/>
                </a:lnTo>
                <a:lnTo>
                  <a:pt x="114300" y="149733"/>
                </a:lnTo>
                <a:lnTo>
                  <a:pt x="165354" y="129413"/>
                </a:lnTo>
                <a:lnTo>
                  <a:pt x="213106" y="101854"/>
                </a:lnTo>
                <a:lnTo>
                  <a:pt x="256413" y="67437"/>
                </a:lnTo>
                <a:lnTo>
                  <a:pt x="264287" y="60071"/>
                </a:lnTo>
                <a:lnTo>
                  <a:pt x="345821" y="60071"/>
                </a:lnTo>
                <a:lnTo>
                  <a:pt x="322326" y="43815"/>
                </a:lnTo>
                <a:lnTo>
                  <a:pt x="286385" y="10033"/>
                </a:lnTo>
                <a:lnTo>
                  <a:pt x="277241" y="2921"/>
                </a:lnTo>
                <a:lnTo>
                  <a:pt x="266446" y="0"/>
                </a:lnTo>
                <a:close/>
              </a:path>
              <a:path w="528954" h="630554">
                <a:moveTo>
                  <a:pt x="478028" y="111760"/>
                </a:moveTo>
                <a:lnTo>
                  <a:pt x="478028" y="220345"/>
                </a:lnTo>
                <a:lnTo>
                  <a:pt x="475234" y="263652"/>
                </a:lnTo>
                <a:lnTo>
                  <a:pt x="466852" y="306705"/>
                </a:lnTo>
                <a:lnTo>
                  <a:pt x="453136" y="349250"/>
                </a:lnTo>
                <a:lnTo>
                  <a:pt x="434340" y="390652"/>
                </a:lnTo>
                <a:lnTo>
                  <a:pt x="410591" y="430784"/>
                </a:lnTo>
                <a:lnTo>
                  <a:pt x="382270" y="469265"/>
                </a:lnTo>
                <a:lnTo>
                  <a:pt x="349377" y="505714"/>
                </a:lnTo>
                <a:lnTo>
                  <a:pt x="312166" y="539877"/>
                </a:lnTo>
                <a:lnTo>
                  <a:pt x="270891" y="571246"/>
                </a:lnTo>
                <a:lnTo>
                  <a:pt x="264287" y="575818"/>
                </a:lnTo>
                <a:lnTo>
                  <a:pt x="346964" y="575818"/>
                </a:lnTo>
                <a:lnTo>
                  <a:pt x="397637" y="528193"/>
                </a:lnTo>
                <a:lnTo>
                  <a:pt x="430149" y="490093"/>
                </a:lnTo>
                <a:lnTo>
                  <a:pt x="458597" y="449580"/>
                </a:lnTo>
                <a:lnTo>
                  <a:pt x="482854" y="407035"/>
                </a:lnTo>
                <a:lnTo>
                  <a:pt x="502285" y="362458"/>
                </a:lnTo>
                <a:lnTo>
                  <a:pt x="516636" y="316357"/>
                </a:lnTo>
                <a:lnTo>
                  <a:pt x="525526" y="268986"/>
                </a:lnTo>
                <a:lnTo>
                  <a:pt x="528574" y="220345"/>
                </a:lnTo>
                <a:lnTo>
                  <a:pt x="528574" y="145161"/>
                </a:lnTo>
                <a:lnTo>
                  <a:pt x="501650" y="115443"/>
                </a:lnTo>
                <a:lnTo>
                  <a:pt x="478028" y="111760"/>
                </a:lnTo>
                <a:close/>
              </a:path>
              <a:path w="528954" h="630554">
                <a:moveTo>
                  <a:pt x="345821" y="60071"/>
                </a:moveTo>
                <a:lnTo>
                  <a:pt x="264287" y="60071"/>
                </a:lnTo>
                <a:lnTo>
                  <a:pt x="272161" y="67437"/>
                </a:lnTo>
                <a:lnTo>
                  <a:pt x="315468" y="101854"/>
                </a:lnTo>
                <a:lnTo>
                  <a:pt x="363093" y="129413"/>
                </a:lnTo>
                <a:lnTo>
                  <a:pt x="414274" y="149733"/>
                </a:lnTo>
                <a:lnTo>
                  <a:pt x="468122" y="162306"/>
                </a:lnTo>
                <a:lnTo>
                  <a:pt x="478028" y="163957"/>
                </a:lnTo>
                <a:lnTo>
                  <a:pt x="478028" y="111760"/>
                </a:lnTo>
                <a:lnTo>
                  <a:pt x="453009" y="107823"/>
                </a:lnTo>
                <a:lnTo>
                  <a:pt x="406273" y="93091"/>
                </a:lnTo>
                <a:lnTo>
                  <a:pt x="362458" y="71628"/>
                </a:lnTo>
                <a:lnTo>
                  <a:pt x="345821" y="60071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22209" y="2682239"/>
            <a:ext cx="463550" cy="88900"/>
          </a:xfrm>
          <a:custGeom>
            <a:avLst/>
            <a:gdLst/>
            <a:ahLst/>
            <a:cxnLst/>
            <a:rect l="l" t="t" r="r" b="b"/>
            <a:pathLst>
              <a:path w="463550" h="88900">
                <a:moveTo>
                  <a:pt x="445897" y="0"/>
                </a:moveTo>
                <a:lnTo>
                  <a:pt x="0" y="88900"/>
                </a:lnTo>
                <a:lnTo>
                  <a:pt x="86995" y="88900"/>
                </a:lnTo>
                <a:lnTo>
                  <a:pt x="432435" y="20066"/>
                </a:lnTo>
                <a:lnTo>
                  <a:pt x="449852" y="20066"/>
                </a:lnTo>
                <a:lnTo>
                  <a:pt x="445897" y="0"/>
                </a:lnTo>
                <a:close/>
              </a:path>
              <a:path w="463550" h="88900">
                <a:moveTo>
                  <a:pt x="449852" y="20066"/>
                </a:moveTo>
                <a:lnTo>
                  <a:pt x="432435" y="20066"/>
                </a:lnTo>
                <a:lnTo>
                  <a:pt x="445897" y="88900"/>
                </a:lnTo>
                <a:lnTo>
                  <a:pt x="463423" y="88900"/>
                </a:lnTo>
                <a:lnTo>
                  <a:pt x="449852" y="20066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22464" y="2682239"/>
            <a:ext cx="463550" cy="88900"/>
          </a:xfrm>
          <a:custGeom>
            <a:avLst/>
            <a:gdLst/>
            <a:ahLst/>
            <a:cxnLst/>
            <a:rect l="l" t="t" r="r" b="b"/>
            <a:pathLst>
              <a:path w="463550" h="88900">
                <a:moveTo>
                  <a:pt x="432180" y="20065"/>
                </a:moveTo>
                <a:lnTo>
                  <a:pt x="445642" y="88391"/>
                </a:lnTo>
                <a:lnTo>
                  <a:pt x="463041" y="88391"/>
                </a:lnTo>
                <a:lnTo>
                  <a:pt x="445642" y="0"/>
                </a:lnTo>
                <a:lnTo>
                  <a:pt x="380" y="88264"/>
                </a:lnTo>
                <a:lnTo>
                  <a:pt x="0" y="88264"/>
                </a:lnTo>
                <a:lnTo>
                  <a:pt x="380" y="88391"/>
                </a:lnTo>
                <a:lnTo>
                  <a:pt x="87248" y="88391"/>
                </a:lnTo>
                <a:lnTo>
                  <a:pt x="432180" y="20065"/>
                </a:lnTo>
                <a:close/>
              </a:path>
            </a:pathLst>
          </a:custGeom>
          <a:ln w="18287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12735" y="2587751"/>
            <a:ext cx="484505" cy="182880"/>
          </a:xfrm>
          <a:custGeom>
            <a:avLst/>
            <a:gdLst/>
            <a:ahLst/>
            <a:cxnLst/>
            <a:rect l="l" t="t" r="r" b="b"/>
            <a:pathLst>
              <a:path w="484504" h="182880">
                <a:moveTo>
                  <a:pt x="450723" y="0"/>
                </a:moveTo>
                <a:lnTo>
                  <a:pt x="0" y="182372"/>
                </a:lnTo>
                <a:lnTo>
                  <a:pt x="44831" y="182372"/>
                </a:lnTo>
                <a:lnTo>
                  <a:pt x="441198" y="22225"/>
                </a:lnTo>
                <a:lnTo>
                  <a:pt x="459701" y="22225"/>
                </a:lnTo>
                <a:lnTo>
                  <a:pt x="450723" y="0"/>
                </a:lnTo>
                <a:close/>
              </a:path>
              <a:path w="484504" h="182880">
                <a:moveTo>
                  <a:pt x="459701" y="22225"/>
                </a:moveTo>
                <a:lnTo>
                  <a:pt x="441198" y="22225"/>
                </a:lnTo>
                <a:lnTo>
                  <a:pt x="466979" y="86106"/>
                </a:lnTo>
                <a:lnTo>
                  <a:pt x="484124" y="82677"/>
                </a:lnTo>
                <a:lnTo>
                  <a:pt x="459701" y="22225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12735" y="2587751"/>
            <a:ext cx="484505" cy="182880"/>
          </a:xfrm>
          <a:custGeom>
            <a:avLst/>
            <a:gdLst/>
            <a:ahLst/>
            <a:cxnLst/>
            <a:rect l="l" t="t" r="r" b="b"/>
            <a:pathLst>
              <a:path w="484504" h="182880">
                <a:moveTo>
                  <a:pt x="441325" y="22225"/>
                </a:moveTo>
                <a:lnTo>
                  <a:pt x="467233" y="86106"/>
                </a:lnTo>
                <a:lnTo>
                  <a:pt x="484378" y="82677"/>
                </a:lnTo>
                <a:lnTo>
                  <a:pt x="450977" y="0"/>
                </a:lnTo>
                <a:lnTo>
                  <a:pt x="254" y="182245"/>
                </a:lnTo>
                <a:lnTo>
                  <a:pt x="0" y="182245"/>
                </a:lnTo>
                <a:lnTo>
                  <a:pt x="254" y="182372"/>
                </a:lnTo>
                <a:lnTo>
                  <a:pt x="45085" y="182372"/>
                </a:lnTo>
                <a:lnTo>
                  <a:pt x="441325" y="22225"/>
                </a:lnTo>
                <a:close/>
              </a:path>
            </a:pathLst>
          </a:custGeom>
          <a:ln w="18288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99959" y="3129533"/>
            <a:ext cx="753110" cy="0"/>
          </a:xfrm>
          <a:custGeom>
            <a:avLst/>
            <a:gdLst/>
            <a:ahLst/>
            <a:cxnLst/>
            <a:rect l="l" t="t" r="r" b="b"/>
            <a:pathLst>
              <a:path w="753109">
                <a:moveTo>
                  <a:pt x="0" y="0"/>
                </a:moveTo>
                <a:lnTo>
                  <a:pt x="752601" y="0"/>
                </a:lnTo>
              </a:path>
            </a:pathLst>
          </a:custGeom>
          <a:ln w="19050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08532" y="2814573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0"/>
                </a:moveTo>
                <a:lnTo>
                  <a:pt x="0" y="306069"/>
                </a:lnTo>
              </a:path>
            </a:pathLst>
          </a:custGeom>
          <a:ln w="18415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99959" y="2806319"/>
            <a:ext cx="753110" cy="0"/>
          </a:xfrm>
          <a:custGeom>
            <a:avLst/>
            <a:gdLst/>
            <a:ahLst/>
            <a:cxnLst/>
            <a:rect l="l" t="t" r="r" b="b"/>
            <a:pathLst>
              <a:path w="753109">
                <a:moveTo>
                  <a:pt x="0" y="0"/>
                </a:moveTo>
                <a:lnTo>
                  <a:pt x="752601" y="0"/>
                </a:lnTo>
              </a:path>
            </a:pathLst>
          </a:custGeom>
          <a:ln w="17780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43989" y="2815082"/>
            <a:ext cx="0" cy="306705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306197"/>
                </a:lnTo>
              </a:path>
            </a:pathLst>
          </a:custGeom>
          <a:ln w="18415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99959" y="2798064"/>
            <a:ext cx="753110" cy="341630"/>
          </a:xfrm>
          <a:custGeom>
            <a:avLst/>
            <a:gdLst/>
            <a:ahLst/>
            <a:cxnLst/>
            <a:rect l="l" t="t" r="r" b="b"/>
            <a:pathLst>
              <a:path w="753109" h="341630">
                <a:moveTo>
                  <a:pt x="0" y="341122"/>
                </a:moveTo>
                <a:lnTo>
                  <a:pt x="752576" y="341122"/>
                </a:lnTo>
                <a:lnTo>
                  <a:pt x="752576" y="0"/>
                </a:lnTo>
                <a:lnTo>
                  <a:pt x="0" y="0"/>
                </a:lnTo>
                <a:lnTo>
                  <a:pt x="0" y="341122"/>
                </a:lnTo>
                <a:close/>
              </a:path>
            </a:pathLst>
          </a:custGeom>
          <a:ln w="18287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17105" y="2815082"/>
            <a:ext cx="718820" cy="307340"/>
          </a:xfrm>
          <a:custGeom>
            <a:avLst/>
            <a:gdLst/>
            <a:ahLst/>
            <a:cxnLst/>
            <a:rect l="l" t="t" r="r" b="b"/>
            <a:pathLst>
              <a:path w="718820" h="307339">
                <a:moveTo>
                  <a:pt x="718311" y="307086"/>
                </a:moveTo>
                <a:lnTo>
                  <a:pt x="0" y="307086"/>
                </a:lnTo>
                <a:lnTo>
                  <a:pt x="0" y="0"/>
                </a:lnTo>
                <a:lnTo>
                  <a:pt x="718311" y="0"/>
                </a:lnTo>
                <a:lnTo>
                  <a:pt x="718311" y="307086"/>
                </a:lnTo>
                <a:close/>
              </a:path>
            </a:pathLst>
          </a:custGeom>
          <a:ln w="18288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07807" y="2883407"/>
            <a:ext cx="140207" cy="1706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18831" y="2926079"/>
            <a:ext cx="88392" cy="853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848600" y="2926079"/>
            <a:ext cx="85344" cy="8534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51776" y="2846832"/>
            <a:ext cx="643890" cy="240665"/>
          </a:xfrm>
          <a:custGeom>
            <a:avLst/>
            <a:gdLst/>
            <a:ahLst/>
            <a:cxnLst/>
            <a:rect l="l" t="t" r="r" b="b"/>
            <a:pathLst>
              <a:path w="643890" h="240664">
                <a:moveTo>
                  <a:pt x="626364" y="0"/>
                </a:moveTo>
                <a:lnTo>
                  <a:pt x="34290" y="0"/>
                </a:lnTo>
                <a:lnTo>
                  <a:pt x="0" y="34417"/>
                </a:lnTo>
                <a:lnTo>
                  <a:pt x="0" y="206247"/>
                </a:lnTo>
                <a:lnTo>
                  <a:pt x="34290" y="240665"/>
                </a:lnTo>
                <a:lnTo>
                  <a:pt x="626364" y="240665"/>
                </a:lnTo>
                <a:lnTo>
                  <a:pt x="643509" y="223393"/>
                </a:lnTo>
                <a:lnTo>
                  <a:pt x="41529" y="223393"/>
                </a:lnTo>
                <a:lnTo>
                  <a:pt x="17145" y="199136"/>
                </a:lnTo>
                <a:lnTo>
                  <a:pt x="17145" y="41529"/>
                </a:lnTo>
                <a:lnTo>
                  <a:pt x="41529" y="17145"/>
                </a:lnTo>
                <a:lnTo>
                  <a:pt x="643509" y="17145"/>
                </a:lnTo>
                <a:lnTo>
                  <a:pt x="626364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71028" y="2863976"/>
            <a:ext cx="33020" cy="206375"/>
          </a:xfrm>
          <a:custGeom>
            <a:avLst/>
            <a:gdLst/>
            <a:ahLst/>
            <a:cxnLst/>
            <a:rect l="l" t="t" r="r" b="b"/>
            <a:pathLst>
              <a:path w="33020" h="206375">
                <a:moveTo>
                  <a:pt x="24256" y="0"/>
                </a:moveTo>
                <a:lnTo>
                  <a:pt x="0" y="0"/>
                </a:lnTo>
                <a:lnTo>
                  <a:pt x="15747" y="15748"/>
                </a:lnTo>
                <a:lnTo>
                  <a:pt x="15747" y="190627"/>
                </a:lnTo>
                <a:lnTo>
                  <a:pt x="0" y="206247"/>
                </a:lnTo>
                <a:lnTo>
                  <a:pt x="24256" y="206247"/>
                </a:lnTo>
                <a:lnTo>
                  <a:pt x="32892" y="197739"/>
                </a:lnTo>
                <a:lnTo>
                  <a:pt x="32892" y="8636"/>
                </a:lnTo>
                <a:lnTo>
                  <a:pt x="24256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51776" y="2846832"/>
            <a:ext cx="652145" cy="240665"/>
          </a:xfrm>
          <a:custGeom>
            <a:avLst/>
            <a:gdLst/>
            <a:ahLst/>
            <a:cxnLst/>
            <a:rect l="l" t="t" r="r" b="b"/>
            <a:pathLst>
              <a:path w="652145" h="240664">
                <a:moveTo>
                  <a:pt x="626364" y="240664"/>
                </a:moveTo>
                <a:lnTo>
                  <a:pt x="652145" y="214883"/>
                </a:lnTo>
                <a:lnTo>
                  <a:pt x="652145" y="25780"/>
                </a:lnTo>
                <a:lnTo>
                  <a:pt x="626364" y="0"/>
                </a:lnTo>
                <a:lnTo>
                  <a:pt x="34290" y="0"/>
                </a:lnTo>
                <a:lnTo>
                  <a:pt x="0" y="34416"/>
                </a:lnTo>
                <a:lnTo>
                  <a:pt x="0" y="206247"/>
                </a:lnTo>
                <a:lnTo>
                  <a:pt x="34290" y="240664"/>
                </a:lnTo>
                <a:lnTo>
                  <a:pt x="626364" y="240664"/>
                </a:lnTo>
                <a:close/>
              </a:path>
            </a:pathLst>
          </a:custGeom>
          <a:ln w="18288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68920" y="2863976"/>
            <a:ext cx="617855" cy="206375"/>
          </a:xfrm>
          <a:custGeom>
            <a:avLst/>
            <a:gdLst/>
            <a:ahLst/>
            <a:cxnLst/>
            <a:rect l="l" t="t" r="r" b="b"/>
            <a:pathLst>
              <a:path w="617854" h="206375">
                <a:moveTo>
                  <a:pt x="0" y="24384"/>
                </a:moveTo>
                <a:lnTo>
                  <a:pt x="24384" y="0"/>
                </a:lnTo>
                <a:lnTo>
                  <a:pt x="602107" y="0"/>
                </a:lnTo>
                <a:lnTo>
                  <a:pt x="617855" y="15748"/>
                </a:lnTo>
                <a:lnTo>
                  <a:pt x="617855" y="190627"/>
                </a:lnTo>
                <a:lnTo>
                  <a:pt x="602107" y="206248"/>
                </a:lnTo>
                <a:lnTo>
                  <a:pt x="24384" y="206248"/>
                </a:lnTo>
                <a:lnTo>
                  <a:pt x="0" y="181991"/>
                </a:lnTo>
                <a:lnTo>
                  <a:pt x="0" y="24384"/>
                </a:lnTo>
                <a:close/>
              </a:path>
            </a:pathLst>
          </a:custGeom>
          <a:ln w="18288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555735" y="4224528"/>
            <a:ext cx="594360" cy="591185"/>
          </a:xfrm>
          <a:custGeom>
            <a:avLst/>
            <a:gdLst/>
            <a:ahLst/>
            <a:cxnLst/>
            <a:rect l="l" t="t" r="r" b="b"/>
            <a:pathLst>
              <a:path w="594359" h="591185">
                <a:moveTo>
                  <a:pt x="297052" y="0"/>
                </a:moveTo>
                <a:lnTo>
                  <a:pt x="248792" y="3810"/>
                </a:lnTo>
                <a:lnTo>
                  <a:pt x="203072" y="14986"/>
                </a:lnTo>
                <a:lnTo>
                  <a:pt x="160527" y="32893"/>
                </a:lnTo>
                <a:lnTo>
                  <a:pt x="121538" y="56896"/>
                </a:lnTo>
                <a:lnTo>
                  <a:pt x="86994" y="86487"/>
                </a:lnTo>
                <a:lnTo>
                  <a:pt x="57276" y="120904"/>
                </a:lnTo>
                <a:lnTo>
                  <a:pt x="33146" y="159512"/>
                </a:lnTo>
                <a:lnTo>
                  <a:pt x="15112" y="201930"/>
                </a:lnTo>
                <a:lnTo>
                  <a:pt x="3936" y="247396"/>
                </a:lnTo>
                <a:lnTo>
                  <a:pt x="0" y="295402"/>
                </a:lnTo>
                <a:lnTo>
                  <a:pt x="3936" y="343281"/>
                </a:lnTo>
                <a:lnTo>
                  <a:pt x="15112" y="388747"/>
                </a:lnTo>
                <a:lnTo>
                  <a:pt x="33146" y="431165"/>
                </a:lnTo>
                <a:lnTo>
                  <a:pt x="57276" y="469773"/>
                </a:lnTo>
                <a:lnTo>
                  <a:pt x="86994" y="504190"/>
                </a:lnTo>
                <a:lnTo>
                  <a:pt x="121538" y="533781"/>
                </a:lnTo>
                <a:lnTo>
                  <a:pt x="160527" y="557784"/>
                </a:lnTo>
                <a:lnTo>
                  <a:pt x="203072" y="575691"/>
                </a:lnTo>
                <a:lnTo>
                  <a:pt x="248792" y="586867"/>
                </a:lnTo>
                <a:lnTo>
                  <a:pt x="297052" y="590677"/>
                </a:lnTo>
                <a:lnTo>
                  <a:pt x="345185" y="586867"/>
                </a:lnTo>
                <a:lnTo>
                  <a:pt x="390905" y="575691"/>
                </a:lnTo>
                <a:lnTo>
                  <a:pt x="433577" y="557784"/>
                </a:lnTo>
                <a:lnTo>
                  <a:pt x="462025" y="540131"/>
                </a:lnTo>
                <a:lnTo>
                  <a:pt x="253999" y="540131"/>
                </a:lnTo>
                <a:lnTo>
                  <a:pt x="207517" y="527431"/>
                </a:lnTo>
                <a:lnTo>
                  <a:pt x="165099" y="506476"/>
                </a:lnTo>
                <a:lnTo>
                  <a:pt x="127761" y="478281"/>
                </a:lnTo>
                <a:lnTo>
                  <a:pt x="96392" y="443611"/>
                </a:lnTo>
                <a:lnTo>
                  <a:pt x="72008" y="403606"/>
                </a:lnTo>
                <a:lnTo>
                  <a:pt x="55371" y="359029"/>
                </a:lnTo>
                <a:lnTo>
                  <a:pt x="47624" y="310896"/>
                </a:lnTo>
                <a:lnTo>
                  <a:pt x="592835" y="310896"/>
                </a:lnTo>
                <a:lnTo>
                  <a:pt x="594105" y="295402"/>
                </a:lnTo>
                <a:lnTo>
                  <a:pt x="592835" y="279781"/>
                </a:lnTo>
                <a:lnTo>
                  <a:pt x="47624" y="279781"/>
                </a:lnTo>
                <a:lnTo>
                  <a:pt x="55244" y="232664"/>
                </a:lnTo>
                <a:lnTo>
                  <a:pt x="55371" y="231647"/>
                </a:lnTo>
                <a:lnTo>
                  <a:pt x="71754" y="187706"/>
                </a:lnTo>
                <a:lnTo>
                  <a:pt x="71881" y="187325"/>
                </a:lnTo>
                <a:lnTo>
                  <a:pt x="96392" y="147066"/>
                </a:lnTo>
                <a:lnTo>
                  <a:pt x="127761" y="112395"/>
                </a:lnTo>
                <a:lnTo>
                  <a:pt x="165099" y="84201"/>
                </a:lnTo>
                <a:lnTo>
                  <a:pt x="207517" y="63246"/>
                </a:lnTo>
                <a:lnTo>
                  <a:pt x="253999" y="50546"/>
                </a:lnTo>
                <a:lnTo>
                  <a:pt x="462025" y="50546"/>
                </a:lnTo>
                <a:lnTo>
                  <a:pt x="433577" y="32893"/>
                </a:lnTo>
                <a:lnTo>
                  <a:pt x="390905" y="14986"/>
                </a:lnTo>
                <a:lnTo>
                  <a:pt x="345185" y="3810"/>
                </a:lnTo>
                <a:lnTo>
                  <a:pt x="297052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697214" y="4535423"/>
            <a:ext cx="210820" cy="229235"/>
          </a:xfrm>
          <a:custGeom>
            <a:avLst/>
            <a:gdLst/>
            <a:ahLst/>
            <a:cxnLst/>
            <a:rect l="l" t="t" r="r" b="b"/>
            <a:pathLst>
              <a:path w="210820" h="229235">
                <a:moveTo>
                  <a:pt x="31242" y="0"/>
                </a:moveTo>
                <a:lnTo>
                  <a:pt x="0" y="0"/>
                </a:lnTo>
                <a:lnTo>
                  <a:pt x="9271" y="51943"/>
                </a:lnTo>
                <a:lnTo>
                  <a:pt x="27686" y="101092"/>
                </a:lnTo>
                <a:lnTo>
                  <a:pt x="52832" y="147193"/>
                </a:lnTo>
                <a:lnTo>
                  <a:pt x="81915" y="190119"/>
                </a:lnTo>
                <a:lnTo>
                  <a:pt x="112522" y="229235"/>
                </a:lnTo>
                <a:lnTo>
                  <a:pt x="198501" y="229235"/>
                </a:lnTo>
                <a:lnTo>
                  <a:pt x="210693" y="213740"/>
                </a:lnTo>
                <a:lnTo>
                  <a:pt x="139954" y="213740"/>
                </a:lnTo>
                <a:lnTo>
                  <a:pt x="109982" y="175641"/>
                </a:lnTo>
                <a:lnTo>
                  <a:pt x="81915" y="135001"/>
                </a:lnTo>
                <a:lnTo>
                  <a:pt x="57785" y="92075"/>
                </a:lnTo>
                <a:lnTo>
                  <a:pt x="40132" y="47117"/>
                </a:lnTo>
                <a:lnTo>
                  <a:pt x="31242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895715" y="4535423"/>
            <a:ext cx="253365" cy="229235"/>
          </a:xfrm>
          <a:custGeom>
            <a:avLst/>
            <a:gdLst/>
            <a:ahLst/>
            <a:cxnLst/>
            <a:rect l="l" t="t" r="r" b="b"/>
            <a:pathLst>
              <a:path w="253365" h="229235">
                <a:moveTo>
                  <a:pt x="252856" y="0"/>
                </a:moveTo>
                <a:lnTo>
                  <a:pt x="206374" y="0"/>
                </a:lnTo>
                <a:lnTo>
                  <a:pt x="198627" y="48133"/>
                </a:lnTo>
                <a:lnTo>
                  <a:pt x="182117" y="92710"/>
                </a:lnTo>
                <a:lnTo>
                  <a:pt x="157606" y="132715"/>
                </a:lnTo>
                <a:lnTo>
                  <a:pt x="126237" y="167386"/>
                </a:lnTo>
                <a:lnTo>
                  <a:pt x="88899" y="195580"/>
                </a:lnTo>
                <a:lnTo>
                  <a:pt x="46481" y="216535"/>
                </a:lnTo>
                <a:lnTo>
                  <a:pt x="0" y="229235"/>
                </a:lnTo>
                <a:lnTo>
                  <a:pt x="122046" y="229235"/>
                </a:lnTo>
                <a:lnTo>
                  <a:pt x="167131" y="193294"/>
                </a:lnTo>
                <a:lnTo>
                  <a:pt x="196849" y="158877"/>
                </a:lnTo>
                <a:lnTo>
                  <a:pt x="220979" y="120269"/>
                </a:lnTo>
                <a:lnTo>
                  <a:pt x="238886" y="77851"/>
                </a:lnTo>
                <a:lnTo>
                  <a:pt x="250189" y="32384"/>
                </a:lnTo>
                <a:lnTo>
                  <a:pt x="252856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852801" y="4290567"/>
            <a:ext cx="0" cy="459105"/>
          </a:xfrm>
          <a:custGeom>
            <a:avLst/>
            <a:gdLst/>
            <a:ahLst/>
            <a:cxnLst/>
            <a:rect l="l" t="t" r="r" b="b"/>
            <a:pathLst>
              <a:path h="459104">
                <a:moveTo>
                  <a:pt x="0" y="0"/>
                </a:moveTo>
                <a:lnTo>
                  <a:pt x="0" y="458597"/>
                </a:lnTo>
              </a:path>
            </a:pathLst>
          </a:custGeom>
          <a:ln w="32537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868409" y="4535423"/>
            <a:ext cx="140335" cy="213995"/>
          </a:xfrm>
          <a:custGeom>
            <a:avLst/>
            <a:gdLst/>
            <a:ahLst/>
            <a:cxnLst/>
            <a:rect l="l" t="t" r="r" b="b"/>
            <a:pathLst>
              <a:path w="140334" h="213995">
                <a:moveTo>
                  <a:pt x="139953" y="0"/>
                </a:moveTo>
                <a:lnTo>
                  <a:pt x="108584" y="0"/>
                </a:lnTo>
                <a:lnTo>
                  <a:pt x="99694" y="47117"/>
                </a:lnTo>
                <a:lnTo>
                  <a:pt x="82041" y="92075"/>
                </a:lnTo>
                <a:lnTo>
                  <a:pt x="58038" y="135001"/>
                </a:lnTo>
                <a:lnTo>
                  <a:pt x="29844" y="175641"/>
                </a:lnTo>
                <a:lnTo>
                  <a:pt x="0" y="213740"/>
                </a:lnTo>
                <a:lnTo>
                  <a:pt x="39496" y="213740"/>
                </a:lnTo>
                <a:lnTo>
                  <a:pt x="58038" y="190119"/>
                </a:lnTo>
                <a:lnTo>
                  <a:pt x="87375" y="147193"/>
                </a:lnTo>
                <a:lnTo>
                  <a:pt x="112521" y="101092"/>
                </a:lnTo>
                <a:lnTo>
                  <a:pt x="130936" y="51943"/>
                </a:lnTo>
                <a:lnTo>
                  <a:pt x="139953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697214" y="4275073"/>
            <a:ext cx="210820" cy="229235"/>
          </a:xfrm>
          <a:custGeom>
            <a:avLst/>
            <a:gdLst/>
            <a:ahLst/>
            <a:cxnLst/>
            <a:rect l="l" t="t" r="r" b="b"/>
            <a:pathLst>
              <a:path w="210820" h="229235">
                <a:moveTo>
                  <a:pt x="198500" y="0"/>
                </a:moveTo>
                <a:lnTo>
                  <a:pt x="112521" y="0"/>
                </a:lnTo>
                <a:lnTo>
                  <a:pt x="81914" y="39243"/>
                </a:lnTo>
                <a:lnTo>
                  <a:pt x="52577" y="82042"/>
                </a:lnTo>
                <a:lnTo>
                  <a:pt x="27304" y="128143"/>
                </a:lnTo>
                <a:lnTo>
                  <a:pt x="8889" y="177419"/>
                </a:lnTo>
                <a:lnTo>
                  <a:pt x="0" y="229235"/>
                </a:lnTo>
                <a:lnTo>
                  <a:pt x="31241" y="229235"/>
                </a:lnTo>
                <a:lnTo>
                  <a:pt x="40131" y="182118"/>
                </a:lnTo>
                <a:lnTo>
                  <a:pt x="57784" y="137160"/>
                </a:lnTo>
                <a:lnTo>
                  <a:pt x="81914" y="94234"/>
                </a:lnTo>
                <a:lnTo>
                  <a:pt x="109981" y="53594"/>
                </a:lnTo>
                <a:lnTo>
                  <a:pt x="139953" y="15494"/>
                </a:lnTo>
                <a:lnTo>
                  <a:pt x="210692" y="15494"/>
                </a:lnTo>
                <a:lnTo>
                  <a:pt x="19850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868409" y="4290567"/>
            <a:ext cx="140335" cy="213995"/>
          </a:xfrm>
          <a:custGeom>
            <a:avLst/>
            <a:gdLst/>
            <a:ahLst/>
            <a:cxnLst/>
            <a:rect l="l" t="t" r="r" b="b"/>
            <a:pathLst>
              <a:path w="140334" h="213995">
                <a:moveTo>
                  <a:pt x="39497" y="0"/>
                </a:moveTo>
                <a:lnTo>
                  <a:pt x="0" y="0"/>
                </a:lnTo>
                <a:lnTo>
                  <a:pt x="29972" y="38099"/>
                </a:lnTo>
                <a:lnTo>
                  <a:pt x="58039" y="78485"/>
                </a:lnTo>
                <a:lnTo>
                  <a:pt x="82042" y="121284"/>
                </a:lnTo>
                <a:lnTo>
                  <a:pt x="99695" y="166369"/>
                </a:lnTo>
                <a:lnTo>
                  <a:pt x="108585" y="213740"/>
                </a:lnTo>
                <a:lnTo>
                  <a:pt x="139954" y="213740"/>
                </a:lnTo>
                <a:lnTo>
                  <a:pt x="130937" y="161924"/>
                </a:lnTo>
                <a:lnTo>
                  <a:pt x="112522" y="112648"/>
                </a:lnTo>
                <a:lnTo>
                  <a:pt x="87376" y="66547"/>
                </a:lnTo>
                <a:lnTo>
                  <a:pt x="58039" y="23748"/>
                </a:lnTo>
                <a:lnTo>
                  <a:pt x="39497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895715" y="4275073"/>
            <a:ext cx="253365" cy="229235"/>
          </a:xfrm>
          <a:custGeom>
            <a:avLst/>
            <a:gdLst/>
            <a:ahLst/>
            <a:cxnLst/>
            <a:rect l="l" t="t" r="r" b="b"/>
            <a:pathLst>
              <a:path w="253365" h="229235">
                <a:moveTo>
                  <a:pt x="122047" y="0"/>
                </a:moveTo>
                <a:lnTo>
                  <a:pt x="0" y="0"/>
                </a:lnTo>
                <a:lnTo>
                  <a:pt x="46482" y="12700"/>
                </a:lnTo>
                <a:lnTo>
                  <a:pt x="88900" y="33655"/>
                </a:lnTo>
                <a:lnTo>
                  <a:pt x="126238" y="61849"/>
                </a:lnTo>
                <a:lnTo>
                  <a:pt x="157607" y="96520"/>
                </a:lnTo>
                <a:lnTo>
                  <a:pt x="182118" y="136525"/>
                </a:lnTo>
                <a:lnTo>
                  <a:pt x="198628" y="181102"/>
                </a:lnTo>
                <a:lnTo>
                  <a:pt x="206375" y="229235"/>
                </a:lnTo>
                <a:lnTo>
                  <a:pt x="252857" y="229235"/>
                </a:lnTo>
                <a:lnTo>
                  <a:pt x="238887" y="151384"/>
                </a:lnTo>
                <a:lnTo>
                  <a:pt x="220980" y="108966"/>
                </a:lnTo>
                <a:lnTo>
                  <a:pt x="196850" y="70358"/>
                </a:lnTo>
                <a:lnTo>
                  <a:pt x="167132" y="35941"/>
                </a:lnTo>
                <a:lnTo>
                  <a:pt x="132461" y="6350"/>
                </a:lnTo>
                <a:lnTo>
                  <a:pt x="122047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54568" y="5867400"/>
            <a:ext cx="1725295" cy="914400"/>
          </a:xfrm>
          <a:custGeom>
            <a:avLst/>
            <a:gdLst/>
            <a:ahLst/>
            <a:cxnLst/>
            <a:rect l="l" t="t" r="r" b="b"/>
            <a:pathLst>
              <a:path w="1725295" h="914400">
                <a:moveTo>
                  <a:pt x="1613407" y="0"/>
                </a:moveTo>
                <a:lnTo>
                  <a:pt x="0" y="0"/>
                </a:lnTo>
                <a:lnTo>
                  <a:pt x="0" y="913955"/>
                </a:lnTo>
                <a:lnTo>
                  <a:pt x="1613407" y="913955"/>
                </a:lnTo>
                <a:lnTo>
                  <a:pt x="1613407" y="380809"/>
                </a:lnTo>
                <a:lnTo>
                  <a:pt x="1684913" y="152323"/>
                </a:lnTo>
                <a:lnTo>
                  <a:pt x="1613407" y="152323"/>
                </a:lnTo>
                <a:lnTo>
                  <a:pt x="1613407" y="0"/>
                </a:lnTo>
                <a:close/>
              </a:path>
              <a:path w="1725295" h="914400">
                <a:moveTo>
                  <a:pt x="1725167" y="23698"/>
                </a:moveTo>
                <a:lnTo>
                  <a:pt x="1613407" y="152323"/>
                </a:lnTo>
                <a:lnTo>
                  <a:pt x="1684913" y="152323"/>
                </a:lnTo>
                <a:lnTo>
                  <a:pt x="1725167" y="23698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 lang="en-US" altLang="zh-CN" sz="11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中国和巴基斯坦签署了重要 的条约和协议，包括：</a:t>
            </a:r>
            <a:endParaRPr lang="en-US" sz="11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CN" alt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双边投资条约</a:t>
            </a:r>
            <a:r>
              <a:rPr 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  <a:p>
            <a:r>
              <a:rPr 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CN" alt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中巴经济走 廊（</a:t>
            </a:r>
            <a:r>
              <a:rPr 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CPEC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8354568" y="5867400"/>
            <a:ext cx="1725295" cy="914400"/>
          </a:xfrm>
          <a:custGeom>
            <a:avLst/>
            <a:gdLst/>
            <a:ahLst/>
            <a:cxnLst/>
            <a:rect l="l" t="t" r="r" b="b"/>
            <a:pathLst>
              <a:path w="1725295" h="914400">
                <a:moveTo>
                  <a:pt x="0" y="0"/>
                </a:moveTo>
                <a:lnTo>
                  <a:pt x="941069" y="0"/>
                </a:lnTo>
                <a:lnTo>
                  <a:pt x="1344422" y="0"/>
                </a:lnTo>
                <a:lnTo>
                  <a:pt x="1613408" y="0"/>
                </a:lnTo>
                <a:lnTo>
                  <a:pt x="1613408" y="152323"/>
                </a:lnTo>
                <a:lnTo>
                  <a:pt x="1725168" y="23698"/>
                </a:lnTo>
                <a:lnTo>
                  <a:pt x="1613408" y="380809"/>
                </a:lnTo>
                <a:lnTo>
                  <a:pt x="1613408" y="913955"/>
                </a:lnTo>
                <a:lnTo>
                  <a:pt x="1344422" y="913955"/>
                </a:lnTo>
                <a:lnTo>
                  <a:pt x="941069" y="913955"/>
                </a:lnTo>
                <a:lnTo>
                  <a:pt x="0" y="913955"/>
                </a:lnTo>
                <a:lnTo>
                  <a:pt x="0" y="380809"/>
                </a:lnTo>
                <a:lnTo>
                  <a:pt x="0" y="15232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503149" y="54639"/>
            <a:ext cx="679710" cy="6771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4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3416960" y="6373707"/>
            <a:ext cx="991869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35" dirty="0">
                <a:solidFill>
                  <a:srgbClr val="1E1E1E"/>
                </a:solidFill>
                <a:latin typeface="SimSun"/>
                <a:cs typeface="SimSun"/>
              </a:rPr>
              <a:t>来源</a:t>
            </a:r>
            <a:r>
              <a:rPr sz="700" spc="-10" dirty="0">
                <a:solidFill>
                  <a:srgbClr val="1E1E1E"/>
                </a:solidFill>
                <a:latin typeface="SimSun"/>
                <a:cs typeface="SimSun"/>
              </a:rPr>
              <a:t>：上海国际金融中心</a:t>
            </a:r>
            <a:endParaRPr sz="700">
              <a:latin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91641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67159" y="70103"/>
            <a:ext cx="624840" cy="621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60591"/>
            <a:ext cx="3178810" cy="596900"/>
          </a:xfrm>
          <a:custGeom>
            <a:avLst/>
            <a:gdLst/>
            <a:ahLst/>
            <a:cxnLst/>
            <a:rect l="l" t="t" r="r" b="b"/>
            <a:pathLst>
              <a:path w="3178810" h="596900">
                <a:moveTo>
                  <a:pt x="0" y="596798"/>
                </a:moveTo>
                <a:lnTo>
                  <a:pt x="3178683" y="596798"/>
                </a:lnTo>
                <a:lnTo>
                  <a:pt x="3178683" y="0"/>
                </a:lnTo>
                <a:lnTo>
                  <a:pt x="0" y="0"/>
                </a:lnTo>
                <a:lnTo>
                  <a:pt x="0" y="596798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24025"/>
            <a:ext cx="3178810" cy="4209415"/>
          </a:xfrm>
          <a:custGeom>
            <a:avLst/>
            <a:gdLst/>
            <a:ahLst/>
            <a:cxnLst/>
            <a:rect l="l" t="t" r="r" b="b"/>
            <a:pathLst>
              <a:path w="3178810" h="4209415">
                <a:moveTo>
                  <a:pt x="0" y="4208907"/>
                </a:moveTo>
                <a:lnTo>
                  <a:pt x="3178683" y="4208907"/>
                </a:lnTo>
                <a:lnTo>
                  <a:pt x="3178683" y="0"/>
                </a:lnTo>
                <a:lnTo>
                  <a:pt x="0" y="0"/>
                </a:lnTo>
                <a:lnTo>
                  <a:pt x="0" y="420890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1524000"/>
          </a:xfrm>
          <a:custGeom>
            <a:avLst/>
            <a:gdLst/>
            <a:ahLst/>
            <a:cxnLst/>
            <a:rect l="l" t="t" r="r" b="b"/>
            <a:pathLst>
              <a:path w="12192000" h="1524000">
                <a:moveTo>
                  <a:pt x="0" y="1523619"/>
                </a:moveTo>
                <a:lnTo>
                  <a:pt x="12192000" y="1523619"/>
                </a:lnTo>
                <a:lnTo>
                  <a:pt x="12192000" y="0"/>
                </a:lnTo>
                <a:lnTo>
                  <a:pt x="0" y="0"/>
                </a:lnTo>
                <a:lnTo>
                  <a:pt x="0" y="1523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8300" y="378235"/>
            <a:ext cx="114554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/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这些努力得到了国际认</a:t>
            </a:r>
            <a:r>
              <a:rPr sz="3200" b="1" spc="5" dirty="0">
                <a:solidFill>
                  <a:srgbClr val="005C2E"/>
                </a:solidFill>
                <a:latin typeface="SimSun"/>
                <a:cs typeface="SimSun"/>
              </a:rPr>
              <a:t>可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，巴基斯坦已被国际媒体报道</a:t>
            </a:r>
            <a:r>
              <a:rPr sz="3200" b="1" spc="-20" dirty="0">
                <a:solidFill>
                  <a:srgbClr val="005C2E"/>
                </a:solidFill>
                <a:latin typeface="SimSun"/>
                <a:cs typeface="SimSun"/>
              </a:rPr>
              <a:t>为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一个新兴的</a:t>
            </a:r>
            <a:r>
              <a:rPr sz="3200" b="1" spc="-20" dirty="0">
                <a:solidFill>
                  <a:srgbClr val="005C2E"/>
                </a:solidFill>
                <a:latin typeface="SimSun"/>
                <a:cs typeface="SimSun"/>
              </a:rPr>
              <a:t>有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吸引力的投资</a:t>
            </a:r>
            <a:r>
              <a:rPr sz="3200" b="1" spc="-20" dirty="0">
                <a:solidFill>
                  <a:srgbClr val="005C2E"/>
                </a:solidFill>
                <a:latin typeface="SimSun"/>
                <a:cs typeface="SimSun"/>
              </a:rPr>
              <a:t>目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的地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2399" y="2048325"/>
            <a:ext cx="4163695" cy="307777"/>
          </a:xfrm>
          <a:prstGeom prst="rect">
            <a:avLst/>
          </a:prstGeom>
          <a:solidFill>
            <a:srgbClr val="787878"/>
          </a:solidFill>
        </p:spPr>
        <p:txBody>
          <a:bodyPr vert="horz" wrap="square" lIns="0" tIns="0" rIns="0" bIns="0" rtlCol="0">
            <a:spAutoFit/>
          </a:bodyPr>
          <a:lstStyle/>
          <a:p>
            <a:pPr marL="713105">
              <a:lnSpc>
                <a:spcPct val="100000"/>
              </a:lnSpc>
            </a:pPr>
            <a:r>
              <a:rPr sz="2000" b="1" spc="2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巴</a:t>
            </a:r>
            <a:r>
              <a:rPr sz="2000" b="1" spc="-5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基</a:t>
            </a:r>
            <a:r>
              <a:rPr sz="20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斯</a:t>
            </a:r>
            <a:r>
              <a:rPr sz="2000" b="1" spc="-2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坦</a:t>
            </a:r>
            <a:r>
              <a:rPr sz="20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被</a:t>
            </a:r>
            <a:r>
              <a:rPr sz="2000" b="1" spc="-2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重</a:t>
            </a:r>
            <a:r>
              <a:rPr sz="2000" b="1" spc="-35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点</a:t>
            </a:r>
            <a:r>
              <a:rPr sz="2000" b="1" spc="-25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报道的地方</a:t>
            </a:r>
            <a:endParaRPr sz="2000" b="1" dirty="0">
              <a:latin typeface="SimSun" panose="02010600030101010101" pitchFamily="2" charset="-122"/>
              <a:ea typeface="SimSun" panose="02010600030101010101" pitchFamily="2" charset="-122"/>
              <a:cs typeface="Microsoft JhengHe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1000" y="2462783"/>
            <a:ext cx="3706495" cy="2929255"/>
          </a:xfrm>
          <a:custGeom>
            <a:avLst/>
            <a:gdLst/>
            <a:ahLst/>
            <a:cxnLst/>
            <a:rect l="l" t="t" r="r" b="b"/>
            <a:pathLst>
              <a:path w="3706495" h="2929254">
                <a:moveTo>
                  <a:pt x="0" y="2929128"/>
                </a:moveTo>
                <a:lnTo>
                  <a:pt x="3706367" y="2929128"/>
                </a:lnTo>
                <a:lnTo>
                  <a:pt x="3706367" y="0"/>
                </a:lnTo>
                <a:lnTo>
                  <a:pt x="0" y="0"/>
                </a:lnTo>
                <a:lnTo>
                  <a:pt x="0" y="2929128"/>
                </a:lnTo>
                <a:close/>
              </a:path>
            </a:pathLst>
          </a:custGeom>
          <a:solidFill>
            <a:srgbClr val="F8F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2462783"/>
            <a:ext cx="3706495" cy="2929255"/>
          </a:xfrm>
          <a:custGeom>
            <a:avLst/>
            <a:gdLst/>
            <a:ahLst/>
            <a:cxnLst/>
            <a:rect l="l" t="t" r="r" b="b"/>
            <a:pathLst>
              <a:path w="3706495" h="2929254">
                <a:moveTo>
                  <a:pt x="0" y="2929128"/>
                </a:moveTo>
                <a:lnTo>
                  <a:pt x="3706367" y="2929128"/>
                </a:lnTo>
                <a:lnTo>
                  <a:pt x="3706367" y="0"/>
                </a:lnTo>
                <a:lnTo>
                  <a:pt x="0" y="0"/>
                </a:lnTo>
                <a:lnTo>
                  <a:pt x="0" y="2929128"/>
                </a:lnTo>
                <a:close/>
              </a:path>
            </a:pathLst>
          </a:custGeom>
          <a:ln w="12192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447" y="2554223"/>
            <a:ext cx="2734055" cy="670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17447" y="3374135"/>
            <a:ext cx="2590800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6759" y="3983735"/>
            <a:ext cx="3072383" cy="4602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0936" y="4617720"/>
            <a:ext cx="3163824" cy="6035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60520" y="1594103"/>
            <a:ext cx="719327" cy="40325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191" y="5733288"/>
            <a:ext cx="12179935" cy="527050"/>
          </a:xfrm>
          <a:custGeom>
            <a:avLst/>
            <a:gdLst/>
            <a:ahLst/>
            <a:cxnLst/>
            <a:rect l="l" t="t" r="r" b="b"/>
            <a:pathLst>
              <a:path w="12179935" h="527050">
                <a:moveTo>
                  <a:pt x="0" y="526999"/>
                </a:moveTo>
                <a:lnTo>
                  <a:pt x="12179554" y="526999"/>
                </a:lnTo>
                <a:lnTo>
                  <a:pt x="12179554" y="0"/>
                </a:lnTo>
                <a:lnTo>
                  <a:pt x="0" y="0"/>
                </a:lnTo>
                <a:lnTo>
                  <a:pt x="0" y="526999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67001" y="5870921"/>
            <a:ext cx="570369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45" dirty="0">
                <a:solidFill>
                  <a:srgbClr val="FFFFFF"/>
                </a:solidFill>
                <a:latin typeface="MS Gothic"/>
                <a:cs typeface="MS Gothic"/>
              </a:rPr>
              <a:t>国</a:t>
            </a: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际认可凸显</a:t>
            </a:r>
            <a:r>
              <a:rPr sz="200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巴</a:t>
            </a: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基斯</a:t>
            </a:r>
            <a:r>
              <a:rPr sz="200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坦</a:t>
            </a: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经济</a:t>
            </a:r>
            <a:r>
              <a:rPr sz="200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吸</a:t>
            </a: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引力</a:t>
            </a:r>
            <a:r>
              <a:rPr sz="200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和</a:t>
            </a: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稳定</a:t>
            </a:r>
            <a:r>
              <a:rPr sz="200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性</a:t>
            </a: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的提升</a:t>
            </a:r>
            <a:endParaRPr sz="2000" dirty="0">
              <a:latin typeface="Microsoft JhengHei"/>
              <a:cs typeface="Microsoft JhengHe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49952" y="2011679"/>
            <a:ext cx="6845808" cy="37094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962144" y="1594103"/>
            <a:ext cx="6849109" cy="307777"/>
          </a:xfrm>
          <a:prstGeom prst="rect">
            <a:avLst/>
          </a:prstGeom>
          <a:solidFill>
            <a:srgbClr val="005C2E"/>
          </a:solidFill>
        </p:spPr>
        <p:txBody>
          <a:bodyPr vert="horz" wrap="square" lIns="0" tIns="0" rIns="0" bIns="0" rtlCol="0">
            <a:spAutoFit/>
          </a:bodyPr>
          <a:lstStyle/>
          <a:p>
            <a:pPr marL="5080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重</a:t>
            </a:r>
            <a:r>
              <a:rPr sz="2000" b="1" spc="15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点</a:t>
            </a:r>
            <a:r>
              <a:rPr sz="20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文章</a:t>
            </a:r>
            <a:endParaRPr sz="2000" dirty="0">
              <a:latin typeface="SimSun" panose="02010600030101010101" pitchFamily="2" charset="-122"/>
              <a:ea typeface="SimSun" panose="02010600030101010101" pitchFamily="2" charset="-122"/>
              <a:cs typeface="MS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30240" y="2228088"/>
            <a:ext cx="5123688" cy="7741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66815" y="2264664"/>
            <a:ext cx="4998720" cy="6553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62244" y="2260092"/>
            <a:ext cx="5011420" cy="664210"/>
          </a:xfrm>
          <a:custGeom>
            <a:avLst/>
            <a:gdLst/>
            <a:ahLst/>
            <a:cxnLst/>
            <a:rect l="l" t="t" r="r" b="b"/>
            <a:pathLst>
              <a:path w="5011420" h="664210">
                <a:moveTo>
                  <a:pt x="0" y="664083"/>
                </a:moveTo>
                <a:lnTo>
                  <a:pt x="5010911" y="664083"/>
                </a:lnTo>
                <a:lnTo>
                  <a:pt x="5010911" y="0"/>
                </a:lnTo>
                <a:lnTo>
                  <a:pt x="0" y="0"/>
                </a:lnTo>
                <a:lnTo>
                  <a:pt x="0" y="664083"/>
                </a:lnTo>
                <a:close/>
              </a:path>
            </a:pathLst>
          </a:custGeom>
          <a:ln w="9144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30240" y="3898391"/>
            <a:ext cx="4005071" cy="7467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66815" y="3931920"/>
            <a:ext cx="3883151" cy="6278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62244" y="3930434"/>
            <a:ext cx="3895725" cy="636905"/>
          </a:xfrm>
          <a:custGeom>
            <a:avLst/>
            <a:gdLst/>
            <a:ahLst/>
            <a:cxnLst/>
            <a:rect l="l" t="t" r="r" b="b"/>
            <a:pathLst>
              <a:path w="3895725" h="636904">
                <a:moveTo>
                  <a:pt x="0" y="636485"/>
                </a:moveTo>
                <a:lnTo>
                  <a:pt x="3895217" y="636485"/>
                </a:lnTo>
                <a:lnTo>
                  <a:pt x="3895217" y="0"/>
                </a:lnTo>
                <a:lnTo>
                  <a:pt x="0" y="0"/>
                </a:lnTo>
                <a:lnTo>
                  <a:pt x="0" y="636485"/>
                </a:lnTo>
                <a:close/>
              </a:path>
            </a:pathLst>
          </a:custGeom>
          <a:ln w="9144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30240" y="3060192"/>
            <a:ext cx="5629656" cy="7437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66815" y="3096767"/>
            <a:ext cx="5507736" cy="6248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62244" y="3095193"/>
            <a:ext cx="5520055" cy="630555"/>
          </a:xfrm>
          <a:custGeom>
            <a:avLst/>
            <a:gdLst/>
            <a:ahLst/>
            <a:cxnLst/>
            <a:rect l="l" t="t" r="r" b="b"/>
            <a:pathLst>
              <a:path w="5520055" h="630554">
                <a:moveTo>
                  <a:pt x="0" y="630478"/>
                </a:moveTo>
                <a:lnTo>
                  <a:pt x="5519928" y="630478"/>
                </a:lnTo>
                <a:lnTo>
                  <a:pt x="5519928" y="0"/>
                </a:lnTo>
                <a:lnTo>
                  <a:pt x="0" y="0"/>
                </a:lnTo>
                <a:lnTo>
                  <a:pt x="0" y="630478"/>
                </a:lnTo>
                <a:close/>
              </a:path>
            </a:pathLst>
          </a:custGeom>
          <a:ln w="9144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30240" y="4675632"/>
            <a:ext cx="5718048" cy="8077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66815" y="4712208"/>
            <a:ext cx="5596128" cy="6857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62244" y="4707623"/>
            <a:ext cx="5608320" cy="697865"/>
          </a:xfrm>
          <a:custGeom>
            <a:avLst/>
            <a:gdLst/>
            <a:ahLst/>
            <a:cxnLst/>
            <a:rect l="l" t="t" r="r" b="b"/>
            <a:pathLst>
              <a:path w="5608320" h="697864">
                <a:moveTo>
                  <a:pt x="0" y="697496"/>
                </a:moveTo>
                <a:lnTo>
                  <a:pt x="5608320" y="697496"/>
                </a:lnTo>
                <a:lnTo>
                  <a:pt x="5608320" y="0"/>
                </a:lnTo>
                <a:lnTo>
                  <a:pt x="0" y="0"/>
                </a:lnTo>
                <a:lnTo>
                  <a:pt x="0" y="697496"/>
                </a:lnTo>
                <a:close/>
              </a:path>
            </a:pathLst>
          </a:custGeom>
          <a:ln w="9144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76800" y="2054351"/>
            <a:ext cx="6964680" cy="36758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3672" y="2487167"/>
            <a:ext cx="3654552" cy="294741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554969" y="119972"/>
            <a:ext cx="573020" cy="57082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60720" y="2286000"/>
            <a:ext cx="5005070" cy="600710"/>
          </a:xfrm>
          <a:custGeom>
            <a:avLst/>
            <a:gdLst/>
            <a:ahLst/>
            <a:cxnLst/>
            <a:rect l="l" t="t" r="r" b="b"/>
            <a:pathLst>
              <a:path w="5005070" h="600710">
                <a:moveTo>
                  <a:pt x="0" y="600455"/>
                </a:moveTo>
                <a:lnTo>
                  <a:pt x="5004816" y="600455"/>
                </a:lnTo>
                <a:lnTo>
                  <a:pt x="5004816" y="0"/>
                </a:lnTo>
                <a:lnTo>
                  <a:pt x="0" y="0"/>
                </a:lnTo>
                <a:lnTo>
                  <a:pt x="0" y="6004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91200" y="3133344"/>
            <a:ext cx="5257800" cy="570230"/>
          </a:xfrm>
          <a:custGeom>
            <a:avLst/>
            <a:gdLst/>
            <a:ahLst/>
            <a:cxnLst/>
            <a:rect l="l" t="t" r="r" b="b"/>
            <a:pathLst>
              <a:path w="5257800" h="570229">
                <a:moveTo>
                  <a:pt x="0" y="569976"/>
                </a:moveTo>
                <a:lnTo>
                  <a:pt x="5257800" y="569976"/>
                </a:lnTo>
                <a:lnTo>
                  <a:pt x="5257800" y="0"/>
                </a:lnTo>
                <a:lnTo>
                  <a:pt x="0" y="0"/>
                </a:lnTo>
                <a:lnTo>
                  <a:pt x="0" y="569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15000" y="4779264"/>
            <a:ext cx="5560060" cy="554990"/>
          </a:xfrm>
          <a:custGeom>
            <a:avLst/>
            <a:gdLst/>
            <a:ahLst/>
            <a:cxnLst/>
            <a:rect l="l" t="t" r="r" b="b"/>
            <a:pathLst>
              <a:path w="5560059" h="554989">
                <a:moveTo>
                  <a:pt x="0" y="554736"/>
                </a:moveTo>
                <a:lnTo>
                  <a:pt x="5559552" y="554736"/>
                </a:lnTo>
                <a:lnTo>
                  <a:pt x="5559552" y="0"/>
                </a:lnTo>
                <a:lnTo>
                  <a:pt x="0" y="0"/>
                </a:lnTo>
                <a:lnTo>
                  <a:pt x="0" y="5547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91200" y="3941064"/>
            <a:ext cx="3733800" cy="631190"/>
          </a:xfrm>
          <a:custGeom>
            <a:avLst/>
            <a:gdLst/>
            <a:ahLst/>
            <a:cxnLst/>
            <a:rect l="l" t="t" r="r" b="b"/>
            <a:pathLst>
              <a:path w="3733800" h="631189">
                <a:moveTo>
                  <a:pt x="0" y="630936"/>
                </a:moveTo>
                <a:lnTo>
                  <a:pt x="3733800" y="630936"/>
                </a:lnTo>
                <a:lnTo>
                  <a:pt x="3733800" y="0"/>
                </a:lnTo>
                <a:lnTo>
                  <a:pt x="0" y="0"/>
                </a:lnTo>
                <a:lnTo>
                  <a:pt x="0" y="630936"/>
                </a:lnTo>
                <a:close/>
              </a:path>
            </a:pathLst>
          </a:custGeom>
          <a:solidFill>
            <a:srgbClr val="ECF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703029" y="2444369"/>
            <a:ext cx="5293995" cy="2854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19">
              <a:lnSpc>
                <a:spcPct val="100000"/>
              </a:lnSpc>
            </a:pPr>
            <a:r>
              <a:rPr sz="1800" b="1" spc="20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《</a:t>
            </a:r>
            <a:r>
              <a:rPr sz="1800" b="1" spc="20" dirty="0" err="1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巴基</a:t>
            </a:r>
            <a:r>
              <a:rPr sz="1800" b="1" dirty="0" err="1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斯坦不再</a:t>
            </a:r>
            <a:r>
              <a:rPr sz="1800" b="1" spc="5" dirty="0" err="1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高</a:t>
            </a:r>
            <a:r>
              <a:rPr sz="1800" b="1" dirty="0" err="1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风险</a:t>
            </a:r>
            <a:r>
              <a:rPr sz="1800" b="1" dirty="0" err="1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，</a:t>
            </a:r>
            <a:r>
              <a:rPr sz="1800" b="1" dirty="0" err="1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经济堪称</a:t>
            </a:r>
            <a:r>
              <a:rPr sz="1800" b="1" dirty="0" err="1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“</a:t>
            </a:r>
            <a:r>
              <a:rPr sz="1800" b="1" dirty="0" err="1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迷你奇迹</a:t>
            </a:r>
            <a:r>
              <a:rPr sz="1800" b="1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”</a:t>
            </a:r>
            <a:r>
              <a:rPr sz="1800" b="1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》</a:t>
            </a: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1800" b="1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《</a:t>
            </a:r>
            <a:r>
              <a:rPr sz="1800" b="1" spc="-400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 </a:t>
            </a:r>
            <a:r>
              <a:rPr sz="1800" b="1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I</a:t>
            </a:r>
            <a:r>
              <a:rPr sz="1800" b="1" spc="-35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M</a:t>
            </a:r>
            <a:r>
              <a:rPr sz="1800" b="1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F</a:t>
            </a:r>
            <a:r>
              <a:rPr sz="1800" b="1" spc="20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援助</a:t>
            </a:r>
            <a:r>
              <a:rPr sz="1800" b="1" spc="15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推</a:t>
            </a:r>
            <a:r>
              <a:rPr sz="1800" b="1" spc="-5" dirty="0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动巴基斯坦经济超预期增</a:t>
            </a:r>
            <a:r>
              <a:rPr sz="1800" b="1" dirty="0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长</a:t>
            </a:r>
            <a:r>
              <a:rPr sz="1800" b="1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》</a:t>
            </a: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1095"/>
              </a:spcBef>
            </a:pP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《</a:t>
            </a:r>
            <a:r>
              <a:rPr sz="1800" spc="-495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 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</a:rPr>
              <a:t>IM</a:t>
            </a:r>
            <a:r>
              <a:rPr sz="1800" spc="-15" dirty="0">
                <a:latin typeface="SimSun" panose="02010600030101010101" pitchFamily="2" charset="-122"/>
                <a:ea typeface="SimSun" panose="02010600030101010101" pitchFamily="2" charset="-122"/>
                <a:cs typeface="Calibri"/>
              </a:rPr>
              <a:t>F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总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裁</a:t>
            </a:r>
            <a:r>
              <a:rPr sz="1800" spc="10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：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巴基斯坦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经济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正朝</a:t>
            </a:r>
            <a:r>
              <a:rPr sz="1800" spc="10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“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正</a:t>
            </a:r>
          </a:p>
          <a:p>
            <a:pPr marL="88900">
              <a:lnSpc>
                <a:spcPct val="100000"/>
              </a:lnSpc>
            </a:pPr>
            <a:r>
              <a:rPr sz="1800" spc="-5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确方向</a:t>
            </a:r>
            <a:r>
              <a:rPr sz="1800" spc="10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”</a:t>
            </a:r>
            <a:r>
              <a:rPr sz="1800" spc="-5" dirty="0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发</a:t>
            </a:r>
            <a:r>
              <a:rPr sz="1800" spc="-5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展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》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20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《世界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银行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：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坚持结构性改革对经济稳定至关重</a:t>
            </a:r>
            <a:r>
              <a:rPr sz="1800" spc="5" dirty="0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要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》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56749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24015" y="3396869"/>
            <a:ext cx="5587365" cy="2988945"/>
          </a:xfrm>
          <a:custGeom>
            <a:avLst/>
            <a:gdLst/>
            <a:ahLst/>
            <a:cxnLst/>
            <a:rect l="l" t="t" r="r" b="b"/>
            <a:pathLst>
              <a:path w="5587365" h="2988945">
                <a:moveTo>
                  <a:pt x="5586984" y="0"/>
                </a:moveTo>
                <a:lnTo>
                  <a:pt x="0" y="0"/>
                </a:lnTo>
                <a:lnTo>
                  <a:pt x="0" y="2988335"/>
                </a:lnTo>
                <a:lnTo>
                  <a:pt x="5586984" y="2988335"/>
                </a:lnTo>
                <a:lnTo>
                  <a:pt x="5586984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24015" y="1118616"/>
            <a:ext cx="5587365" cy="2278380"/>
          </a:xfrm>
          <a:custGeom>
            <a:avLst/>
            <a:gdLst/>
            <a:ahLst/>
            <a:cxnLst/>
            <a:rect l="l" t="t" r="r" b="b"/>
            <a:pathLst>
              <a:path w="5587365" h="2278379">
                <a:moveTo>
                  <a:pt x="5586984" y="0"/>
                </a:moveTo>
                <a:lnTo>
                  <a:pt x="0" y="0"/>
                </a:lnTo>
                <a:lnTo>
                  <a:pt x="0" y="2278253"/>
                </a:lnTo>
                <a:lnTo>
                  <a:pt x="5586984" y="2278253"/>
                </a:lnTo>
                <a:lnTo>
                  <a:pt x="5586984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9000" y="761111"/>
            <a:ext cx="8382000" cy="355600"/>
          </a:xfrm>
          <a:custGeom>
            <a:avLst/>
            <a:gdLst/>
            <a:ahLst/>
            <a:cxnLst/>
            <a:rect l="l" t="t" r="r" b="b"/>
            <a:pathLst>
              <a:path w="8382000" h="355600">
                <a:moveTo>
                  <a:pt x="0" y="355600"/>
                </a:moveTo>
                <a:lnTo>
                  <a:pt x="8382000" y="355600"/>
                </a:lnTo>
                <a:lnTo>
                  <a:pt x="8382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9000" y="1116711"/>
            <a:ext cx="2794000" cy="2278380"/>
          </a:xfrm>
          <a:custGeom>
            <a:avLst/>
            <a:gdLst/>
            <a:ahLst/>
            <a:cxnLst/>
            <a:rect l="l" t="t" r="r" b="b"/>
            <a:pathLst>
              <a:path w="2794000" h="2278379">
                <a:moveTo>
                  <a:pt x="0" y="2278380"/>
                </a:moveTo>
                <a:lnTo>
                  <a:pt x="2794000" y="2278380"/>
                </a:lnTo>
                <a:lnTo>
                  <a:pt x="2794000" y="0"/>
                </a:lnTo>
                <a:lnTo>
                  <a:pt x="0" y="0"/>
                </a:lnTo>
                <a:lnTo>
                  <a:pt x="0" y="227838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9000" y="3395090"/>
            <a:ext cx="2794000" cy="2988310"/>
          </a:xfrm>
          <a:custGeom>
            <a:avLst/>
            <a:gdLst/>
            <a:ahLst/>
            <a:cxnLst/>
            <a:rect l="l" t="t" r="r" b="b"/>
            <a:pathLst>
              <a:path w="2794000" h="2988310">
                <a:moveTo>
                  <a:pt x="0" y="2988310"/>
                </a:moveTo>
                <a:lnTo>
                  <a:pt x="2794000" y="2988310"/>
                </a:lnTo>
                <a:lnTo>
                  <a:pt x="2794000" y="0"/>
                </a:lnTo>
                <a:lnTo>
                  <a:pt x="0" y="0"/>
                </a:lnTo>
                <a:lnTo>
                  <a:pt x="0" y="298831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23000" y="1102486"/>
            <a:ext cx="0" cy="5281295"/>
          </a:xfrm>
          <a:custGeom>
            <a:avLst/>
            <a:gdLst/>
            <a:ahLst/>
            <a:cxnLst/>
            <a:rect l="l" t="t" r="r" b="b"/>
            <a:pathLst>
              <a:path h="5281295">
                <a:moveTo>
                  <a:pt x="0" y="0"/>
                </a:moveTo>
                <a:lnTo>
                  <a:pt x="0" y="5280914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17000" y="1102486"/>
            <a:ext cx="0" cy="5281295"/>
          </a:xfrm>
          <a:custGeom>
            <a:avLst/>
            <a:gdLst/>
            <a:ahLst/>
            <a:cxnLst/>
            <a:rect l="l" t="t" r="r" b="b"/>
            <a:pathLst>
              <a:path h="5281295">
                <a:moveTo>
                  <a:pt x="0" y="0"/>
                </a:moveTo>
                <a:lnTo>
                  <a:pt x="0" y="5280914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111671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39509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97774" y="1225467"/>
            <a:ext cx="2705990" cy="1218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535"/>
              </a:spcBef>
            </a:pPr>
            <a:r>
              <a:rPr sz="1400" b="1" dirty="0" err="1">
                <a:solidFill>
                  <a:srgbClr val="005C2E"/>
                </a:solidFill>
                <a:latin typeface="SimSun"/>
                <a:cs typeface="SimSun"/>
              </a:rPr>
              <a:t>杭州新海</a:t>
            </a:r>
            <a:r>
              <a:rPr sz="1400" dirty="0" err="1">
                <a:solidFill>
                  <a:srgbClr val="005C2E"/>
                </a:solidFill>
                <a:latin typeface="SimSun"/>
                <a:cs typeface="SimSun"/>
              </a:rPr>
              <a:t>（中国</a:t>
            </a:r>
            <a:r>
              <a:rPr sz="1400" dirty="0">
                <a:solidFill>
                  <a:srgbClr val="005C2E"/>
                </a:solidFill>
                <a:latin typeface="SimSun"/>
                <a:cs typeface="SimSun"/>
              </a:rPr>
              <a:t>）</a:t>
            </a:r>
            <a:endParaRPr sz="1400" dirty="0">
              <a:latin typeface="SimSun"/>
              <a:cs typeface="SimSun"/>
            </a:endParaRPr>
          </a:p>
          <a:p>
            <a:pPr marL="55244">
              <a:lnSpc>
                <a:spcPct val="100000"/>
              </a:lnSpc>
              <a:spcBef>
                <a:spcPts val="335"/>
              </a:spcBef>
            </a:pP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5000</a:t>
            </a:r>
            <a:r>
              <a:rPr sz="1400" spc="-5" dirty="0">
                <a:solidFill>
                  <a:srgbClr val="005C2E"/>
                </a:solidFill>
                <a:latin typeface="SimSun"/>
                <a:cs typeface="SimSun"/>
              </a:rPr>
              <a:t>万至</a:t>
            </a:r>
            <a:r>
              <a:rPr sz="1400" b="1" spc="-25" dirty="0">
                <a:solidFill>
                  <a:srgbClr val="005C2E"/>
                </a:solidFill>
                <a:latin typeface="Arial"/>
                <a:cs typeface="Arial"/>
              </a:rPr>
              <a:t>700</a:t>
            </a:r>
            <a:r>
              <a:rPr sz="1400" b="1" spc="5" dirty="0">
                <a:solidFill>
                  <a:srgbClr val="005C2E"/>
                </a:solidFill>
                <a:latin typeface="Arial"/>
                <a:cs typeface="Arial"/>
              </a:rPr>
              <a:t>0</a:t>
            </a:r>
            <a:r>
              <a:rPr sz="1400" spc="-30" dirty="0">
                <a:solidFill>
                  <a:srgbClr val="005C2E"/>
                </a:solidFill>
                <a:latin typeface="SimSun"/>
                <a:cs typeface="SimSun"/>
              </a:rPr>
              <a:t>万美元</a:t>
            </a:r>
            <a:endParaRPr sz="1400" dirty="0">
              <a:latin typeface="SimSun"/>
              <a:cs typeface="SimSu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114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合资企业扩大巴基斯坦</a:t>
            </a:r>
            <a:r>
              <a:rPr sz="1400" b="1" spc="-30" dirty="0">
                <a:solidFill>
                  <a:srgbClr val="1E1E1E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1E1E1E"/>
                </a:solidFill>
                <a:latin typeface="Arial"/>
                <a:cs typeface="Arial"/>
              </a:rPr>
              <a:t>P</a:t>
            </a:r>
            <a:r>
              <a:rPr sz="1400" b="1" spc="-25" dirty="0">
                <a:solidFill>
                  <a:srgbClr val="1E1E1E"/>
                </a:solidFill>
                <a:latin typeface="Arial"/>
                <a:cs typeface="Arial"/>
              </a:rPr>
              <a:t>I</a:t>
            </a:r>
            <a:r>
              <a:rPr sz="1400" b="1" spc="-25" dirty="0">
                <a:solidFill>
                  <a:srgbClr val="1E1E1E"/>
                </a:solidFill>
                <a:latin typeface="SimSun"/>
                <a:cs typeface="SimSun"/>
              </a:rPr>
              <a:t>生产能力</a:t>
            </a:r>
            <a:endParaRPr sz="1400" b="1" dirty="0">
              <a:latin typeface="SimSun"/>
              <a:cs typeface="SimSu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48527" y="1173956"/>
            <a:ext cx="152387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400" b="1" spc="-30" dirty="0">
                <a:solidFill>
                  <a:srgbClr val="005C2E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D</a:t>
            </a:r>
            <a:r>
              <a:rPr sz="1400" b="1" spc="-50" dirty="0">
                <a:solidFill>
                  <a:srgbClr val="005C2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C2E"/>
                </a:solidFill>
                <a:latin typeface="Arial"/>
                <a:cs typeface="Arial"/>
              </a:rPr>
              <a:t>P</a:t>
            </a:r>
            <a:r>
              <a:rPr sz="1400" b="1" spc="5" dirty="0">
                <a:solidFill>
                  <a:srgbClr val="005C2E"/>
                </a:solidFill>
                <a:latin typeface="Arial"/>
                <a:cs typeface="Arial"/>
              </a:rPr>
              <a:t>o</a:t>
            </a:r>
            <a:r>
              <a:rPr sz="1400" b="1" spc="-15" dirty="0">
                <a:solidFill>
                  <a:srgbClr val="005C2E"/>
                </a:solidFill>
                <a:latin typeface="Arial"/>
                <a:cs typeface="Arial"/>
              </a:rPr>
              <a:t>r</a:t>
            </a:r>
            <a:r>
              <a:rPr sz="1400" b="1" spc="5" dirty="0">
                <a:solidFill>
                  <a:srgbClr val="005C2E"/>
                </a:solidFill>
                <a:latin typeface="Arial"/>
                <a:cs typeface="Arial"/>
              </a:rPr>
              <a:t>ts</a:t>
            </a:r>
            <a:r>
              <a:rPr sz="1400" dirty="0">
                <a:solidFill>
                  <a:srgbClr val="005C2E"/>
                </a:solidFill>
                <a:latin typeface="SimSun"/>
                <a:cs typeface="SimSun"/>
              </a:rPr>
              <a:t>（</a:t>
            </a:r>
            <a:r>
              <a:rPr sz="1400" spc="-25" dirty="0">
                <a:solidFill>
                  <a:srgbClr val="005C2E"/>
                </a:solidFill>
                <a:latin typeface="SimSun"/>
                <a:cs typeface="SimSun"/>
              </a:rPr>
              <a:t>阿联 </a:t>
            </a:r>
            <a:r>
              <a:rPr sz="1400" dirty="0">
                <a:solidFill>
                  <a:srgbClr val="005C2E"/>
                </a:solidFill>
                <a:latin typeface="SimSun"/>
                <a:cs typeface="SimSun"/>
              </a:rPr>
              <a:t>酋）</a:t>
            </a: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2.</a:t>
            </a:r>
            <a:r>
              <a:rPr sz="1400" b="1" spc="5" dirty="0">
                <a:solidFill>
                  <a:srgbClr val="005C2E"/>
                </a:solidFill>
                <a:latin typeface="Arial"/>
                <a:cs typeface="Arial"/>
              </a:rPr>
              <a:t>2</a:t>
            </a:r>
            <a:r>
              <a:rPr sz="1400" spc="-25" dirty="0">
                <a:solidFill>
                  <a:srgbClr val="005C2E"/>
                </a:solidFill>
                <a:latin typeface="SimSun"/>
                <a:cs typeface="SimSun"/>
              </a:rPr>
              <a:t>亿美元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48527" y="1826609"/>
            <a:ext cx="2464435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b="1" spc="-1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卡拉奇门户码头管理、运营和开发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50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年特许经</a:t>
            </a:r>
            <a:r>
              <a:rPr sz="1400" spc="-25" dirty="0">
                <a:solidFill>
                  <a:srgbClr val="1E1E1E"/>
                </a:solidFill>
                <a:latin typeface="SimSun"/>
                <a:cs typeface="SimSun"/>
              </a:rPr>
              <a:t>营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协议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43161" y="1172178"/>
            <a:ext cx="1714500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000"/>
              </a:lnSpc>
            </a:pPr>
            <a:r>
              <a:rPr sz="1400" b="1" spc="-30" dirty="0">
                <a:solidFill>
                  <a:srgbClr val="005C2E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l </a:t>
            </a: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M</a:t>
            </a: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005C2E"/>
                </a:solidFill>
                <a:latin typeface="Arial"/>
                <a:cs typeface="Arial"/>
              </a:rPr>
              <a:t>r</a:t>
            </a:r>
            <a:r>
              <a:rPr sz="1400" b="1" spc="5" dirty="0">
                <a:solidFill>
                  <a:srgbClr val="005C2E"/>
                </a:solidFill>
                <a:latin typeface="Arial"/>
                <a:cs typeface="Arial"/>
              </a:rPr>
              <a:t>q</a:t>
            </a: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ab</a:t>
            </a:r>
            <a:r>
              <a:rPr sz="1400" b="1" spc="-35" dirty="0">
                <a:solidFill>
                  <a:srgbClr val="005C2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Ca</a:t>
            </a:r>
            <a:r>
              <a:rPr sz="1400" b="1" spc="10" dirty="0">
                <a:solidFill>
                  <a:srgbClr val="005C2E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i</a:t>
            </a:r>
            <a:r>
              <a:rPr sz="1400" b="1" spc="5" dirty="0">
                <a:solidFill>
                  <a:srgbClr val="005C2E"/>
                </a:solidFill>
                <a:latin typeface="Arial"/>
                <a:cs typeface="Arial"/>
              </a:rPr>
              <a:t>t</a:t>
            </a: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a</a:t>
            </a:r>
            <a:r>
              <a:rPr sz="1400" b="1" spc="5" dirty="0">
                <a:solidFill>
                  <a:srgbClr val="005C2E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005C2E"/>
                </a:solidFill>
                <a:latin typeface="SimSun"/>
                <a:cs typeface="SimSun"/>
              </a:rPr>
              <a:t>（</a:t>
            </a:r>
            <a:r>
              <a:rPr sz="1400" spc="-25" dirty="0">
                <a:solidFill>
                  <a:srgbClr val="005C2E"/>
                </a:solidFill>
                <a:latin typeface="SimSun"/>
                <a:cs typeface="SimSun"/>
              </a:rPr>
              <a:t>卡塔 </a:t>
            </a:r>
            <a:r>
              <a:rPr sz="1400" dirty="0">
                <a:solidFill>
                  <a:srgbClr val="005C2E"/>
                </a:solidFill>
                <a:latin typeface="SimSun"/>
                <a:cs typeface="SimSun"/>
              </a:rPr>
              <a:t>尔）电力建设公司（中 国）</a:t>
            </a: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20.</a:t>
            </a:r>
            <a:r>
              <a:rPr sz="1400" b="1" spc="5" dirty="0">
                <a:solidFill>
                  <a:srgbClr val="005C2E"/>
                </a:solidFill>
                <a:latin typeface="Arial"/>
                <a:cs typeface="Arial"/>
              </a:rPr>
              <a:t>9</a:t>
            </a:r>
            <a:r>
              <a:rPr sz="1400" spc="-25" dirty="0">
                <a:solidFill>
                  <a:srgbClr val="005C2E"/>
                </a:solidFill>
                <a:latin typeface="SimSun"/>
                <a:cs typeface="SimSun"/>
              </a:rPr>
              <a:t>亿美元</a:t>
            </a:r>
            <a:endParaRPr lang="en-US" sz="1400" spc="-25" dirty="0">
              <a:solidFill>
                <a:srgbClr val="005C2E"/>
              </a:solidFill>
              <a:latin typeface="SimSun"/>
              <a:cs typeface="SimSun"/>
            </a:endParaRPr>
          </a:p>
          <a:p>
            <a:pPr marL="12700" marR="5080">
              <a:lnSpc>
                <a:spcPct val="90000"/>
              </a:lnSpc>
            </a:pPr>
            <a:endParaRPr sz="1400" dirty="0">
              <a:latin typeface="SimSun"/>
              <a:cs typeface="SimSu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85071" y="1987404"/>
            <a:ext cx="18542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1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卡西姆港燃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煤发电厂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建设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40619" y="3622431"/>
            <a:ext cx="2709992" cy="1220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18135" algn="just"/>
            <a:r>
              <a:rPr sz="1400" b="1" dirty="0" err="1">
                <a:solidFill>
                  <a:srgbClr val="005C2E"/>
                </a:solidFill>
                <a:latin typeface="SimSun"/>
                <a:cs typeface="SimSun"/>
              </a:rPr>
              <a:t>迪拜环球港务集团</a:t>
            </a:r>
            <a:r>
              <a:rPr sz="1400" dirty="0" err="1">
                <a:solidFill>
                  <a:srgbClr val="005C2E"/>
                </a:solidFill>
                <a:latin typeface="SimSun"/>
                <a:cs typeface="SimSun"/>
              </a:rPr>
              <a:t>（阿联酋）</a:t>
            </a:r>
            <a:r>
              <a:rPr sz="1400" b="1" spc="-25" dirty="0" err="1">
                <a:solidFill>
                  <a:srgbClr val="005C2E"/>
                </a:solidFill>
                <a:latin typeface="SimSun"/>
                <a:cs typeface="SimSun"/>
              </a:rPr>
              <a:t>和国</a:t>
            </a:r>
            <a:r>
              <a:rPr sz="1400" b="1" dirty="0" err="1">
                <a:solidFill>
                  <a:srgbClr val="005C2E"/>
                </a:solidFill>
                <a:latin typeface="SimSun"/>
                <a:cs typeface="SimSun"/>
              </a:rPr>
              <a:t>家物流公司</a:t>
            </a:r>
            <a:r>
              <a:rPr sz="1400" dirty="0" err="1">
                <a:solidFill>
                  <a:srgbClr val="005C2E"/>
                </a:solidFill>
                <a:latin typeface="SimSun"/>
                <a:cs typeface="SimSun"/>
              </a:rPr>
              <a:t>（巴基斯坦）</a:t>
            </a:r>
            <a:r>
              <a:rPr sz="1400" spc="-25" dirty="0" err="1">
                <a:solidFill>
                  <a:srgbClr val="005C2E"/>
                </a:solidFill>
                <a:latin typeface="SimSun"/>
                <a:cs typeface="SimSun"/>
              </a:rPr>
              <a:t>合资</a:t>
            </a:r>
            <a:r>
              <a:rPr sz="1400" dirty="0" err="1">
                <a:solidFill>
                  <a:srgbClr val="005C2E"/>
                </a:solidFill>
                <a:latin typeface="SimSun"/>
                <a:cs typeface="SimSun"/>
              </a:rPr>
              <a:t>投资</a:t>
            </a:r>
            <a:r>
              <a:rPr sz="1400" spc="-30" dirty="0" err="1">
                <a:solidFill>
                  <a:srgbClr val="005C2E"/>
                </a:solidFill>
                <a:latin typeface="SimSun"/>
                <a:cs typeface="SimSun"/>
              </a:rPr>
              <a:t>未公开</a:t>
            </a:r>
            <a:endParaRPr sz="1400" dirty="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65100" marR="5080" indent="-152400">
              <a:lnSpc>
                <a:spcPts val="1370"/>
              </a:lnSpc>
            </a:pP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–</a:t>
            </a:r>
            <a:r>
              <a:rPr sz="1400" b="1" spc="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卡拉奇港至普里普里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50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公里货运走廊</a:t>
            </a:r>
            <a:r>
              <a:rPr sz="1400" spc="-25" dirty="0">
                <a:solidFill>
                  <a:srgbClr val="1E1E1E"/>
                </a:solidFill>
                <a:latin typeface="SimSun"/>
                <a:cs typeface="SimSun"/>
              </a:rPr>
              <a:t>建设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88891" y="3607581"/>
            <a:ext cx="185879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sz="1400" b="1" spc="-5" dirty="0" err="1">
                <a:solidFill>
                  <a:srgbClr val="005C2E"/>
                </a:solidFill>
                <a:latin typeface="SimSun"/>
                <a:cs typeface="SimSun"/>
              </a:rPr>
              <a:t>阿拉伯航空</a:t>
            </a:r>
            <a:r>
              <a:rPr sz="1400" spc="-5" dirty="0" err="1">
                <a:solidFill>
                  <a:srgbClr val="005C2E"/>
                </a:solidFill>
                <a:latin typeface="SimSun"/>
                <a:cs typeface="SimSun"/>
              </a:rPr>
              <a:t>（阿联酋）</a:t>
            </a:r>
            <a:r>
              <a:rPr sz="1400" dirty="0" err="1">
                <a:solidFill>
                  <a:srgbClr val="005C2E"/>
                </a:solidFill>
                <a:latin typeface="SimSun"/>
                <a:cs typeface="SimSun"/>
              </a:rPr>
              <a:t>与</a:t>
            </a:r>
            <a:r>
              <a:rPr sz="1400" b="1" spc="5" dirty="0" err="1">
                <a:solidFill>
                  <a:srgbClr val="005C2E"/>
                </a:solidFill>
                <a:latin typeface="Arial"/>
                <a:cs typeface="Arial"/>
              </a:rPr>
              <a:t>L</a:t>
            </a:r>
            <a:r>
              <a:rPr sz="1400" b="1" dirty="0" err="1">
                <a:solidFill>
                  <a:srgbClr val="005C2E"/>
                </a:solidFill>
                <a:latin typeface="Arial"/>
                <a:cs typeface="Arial"/>
              </a:rPr>
              <a:t>ak</a:t>
            </a:r>
            <a:r>
              <a:rPr sz="1400" b="1" spc="-20" dirty="0" err="1">
                <a:solidFill>
                  <a:srgbClr val="005C2E"/>
                </a:solidFill>
                <a:latin typeface="Arial"/>
                <a:cs typeface="Arial"/>
              </a:rPr>
              <a:t>s</a:t>
            </a:r>
            <a:r>
              <a:rPr sz="1400" b="1" spc="5" dirty="0" err="1">
                <a:solidFill>
                  <a:srgbClr val="005C2E"/>
                </a:solidFill>
                <a:latin typeface="Arial"/>
                <a:cs typeface="Arial"/>
              </a:rPr>
              <a:t>o</a:t>
            </a:r>
            <a:r>
              <a:rPr sz="1400" b="1" dirty="0" err="1">
                <a:solidFill>
                  <a:srgbClr val="005C2E"/>
                </a:solidFill>
                <a:latin typeface="Arial"/>
                <a:cs typeface="Arial"/>
              </a:rPr>
              <a:t>n</a:t>
            </a:r>
            <a:r>
              <a:rPr lang="en-US" sz="1400" b="1" dirty="0">
                <a:solidFill>
                  <a:srgbClr val="005C2E"/>
                </a:solidFill>
                <a:latin typeface="Arial"/>
                <a:cs typeface="Arial"/>
              </a:rPr>
              <a:t> </a:t>
            </a:r>
            <a:r>
              <a:rPr sz="1400" b="1" dirty="0" err="1">
                <a:solidFill>
                  <a:srgbClr val="005C2E"/>
                </a:solidFill>
                <a:latin typeface="Arial"/>
                <a:cs typeface="Arial"/>
              </a:rPr>
              <a:t>G</a:t>
            </a:r>
            <a:r>
              <a:rPr sz="1400" b="1" spc="-10" dirty="0" err="1">
                <a:solidFill>
                  <a:srgbClr val="005C2E"/>
                </a:solidFill>
                <a:latin typeface="Arial"/>
                <a:cs typeface="Arial"/>
              </a:rPr>
              <a:t>r</a:t>
            </a:r>
            <a:r>
              <a:rPr sz="1400" b="1" spc="5" dirty="0" err="1">
                <a:solidFill>
                  <a:srgbClr val="005C2E"/>
                </a:solidFill>
                <a:latin typeface="Arial"/>
                <a:cs typeface="Arial"/>
              </a:rPr>
              <a:t>o</a:t>
            </a:r>
            <a:r>
              <a:rPr sz="1400" b="1" spc="-15" dirty="0" err="1">
                <a:solidFill>
                  <a:srgbClr val="005C2E"/>
                </a:solidFill>
                <a:latin typeface="Arial"/>
                <a:cs typeface="Arial"/>
              </a:rPr>
              <a:t>u</a:t>
            </a:r>
            <a:r>
              <a:rPr sz="1400" b="1" spc="-10" dirty="0" err="1">
                <a:solidFill>
                  <a:srgbClr val="005C2E"/>
                </a:solidFill>
                <a:latin typeface="Arial"/>
                <a:cs typeface="Arial"/>
              </a:rPr>
              <a:t>p</a:t>
            </a:r>
            <a:r>
              <a:rPr sz="1400" dirty="0" err="1">
                <a:solidFill>
                  <a:srgbClr val="005C2E"/>
                </a:solidFill>
                <a:latin typeface="SimSun"/>
                <a:cs typeface="SimSun"/>
              </a:rPr>
              <a:t>（</a:t>
            </a:r>
            <a:r>
              <a:rPr sz="1400" spc="-25" dirty="0" err="1">
                <a:solidFill>
                  <a:srgbClr val="005C2E"/>
                </a:solidFill>
                <a:latin typeface="SimSun"/>
                <a:cs typeface="SimSun"/>
              </a:rPr>
              <a:t>巴基斯</a:t>
            </a:r>
            <a:r>
              <a:rPr sz="1400" dirty="0" err="1">
                <a:solidFill>
                  <a:srgbClr val="005C2E"/>
                </a:solidFill>
                <a:latin typeface="SimSun"/>
                <a:cs typeface="SimSun"/>
              </a:rPr>
              <a:t>坦）合资企业投资未公开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76771" y="4586949"/>
            <a:ext cx="2607945" cy="575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 marR="5080" indent="-152400">
              <a:lnSpc>
                <a:spcPct val="89200"/>
              </a:lnSpc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</a:t>
            </a:r>
            <a:r>
              <a:rPr sz="1400" spc="10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1E1E1E"/>
                </a:solidFill>
                <a:latin typeface="SimSun"/>
                <a:cs typeface="SimSun"/>
              </a:rPr>
              <a:t>与巴基斯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坦</a:t>
            </a:r>
            <a:r>
              <a:rPr sz="1400" spc="-7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b="1" spc="5" dirty="0">
                <a:solidFill>
                  <a:srgbClr val="1E1E1E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a</a:t>
            </a:r>
            <a:r>
              <a:rPr sz="1400" b="1" spc="5" dirty="0">
                <a:solidFill>
                  <a:srgbClr val="1E1E1E"/>
                </a:solidFill>
                <a:latin typeface="Arial"/>
                <a:cs typeface="Arial"/>
              </a:rPr>
              <a:t>k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s</a:t>
            </a:r>
            <a:r>
              <a:rPr sz="1400" b="1" spc="10" dirty="0">
                <a:solidFill>
                  <a:srgbClr val="1E1E1E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n</a:t>
            </a:r>
            <a:r>
              <a:rPr sz="1400" b="1" spc="-8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E1E1E"/>
                </a:solidFill>
                <a:latin typeface="SimSun"/>
                <a:cs typeface="SimSun"/>
              </a:rPr>
              <a:t>集团合资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，</a:t>
            </a:r>
            <a:r>
              <a:rPr sz="1400" spc="-5" dirty="0">
                <a:solidFill>
                  <a:srgbClr val="1E1E1E"/>
                </a:solidFill>
                <a:latin typeface="SimSun"/>
                <a:cs typeface="SimSun"/>
              </a:rPr>
              <a:t>计划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于</a:t>
            </a:r>
            <a:r>
              <a:rPr sz="1400" spc="-26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2022</a:t>
            </a:r>
            <a:r>
              <a:rPr sz="1400" b="1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E1E1E"/>
                </a:solidFill>
                <a:latin typeface="SimSun"/>
                <a:cs typeface="SimSun"/>
              </a:rPr>
              <a:t>年推出廉价航空公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司</a:t>
            </a:r>
            <a:r>
              <a:rPr sz="1400" spc="-120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b="1" spc="-15" dirty="0">
                <a:solidFill>
                  <a:srgbClr val="1E1E1E"/>
                </a:solidFill>
                <a:latin typeface="Arial"/>
                <a:cs typeface="Arial"/>
              </a:rPr>
              <a:t>F</a:t>
            </a:r>
            <a:r>
              <a:rPr sz="1400" b="1" spc="-20" dirty="0">
                <a:solidFill>
                  <a:srgbClr val="1E1E1E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y Ji</a:t>
            </a:r>
            <a:r>
              <a:rPr sz="1400" b="1" spc="-15" dirty="0">
                <a:solidFill>
                  <a:srgbClr val="1E1E1E"/>
                </a:solidFill>
                <a:latin typeface="Arial"/>
                <a:cs typeface="Arial"/>
              </a:rPr>
              <a:t>nn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ah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56370" y="3536982"/>
            <a:ext cx="23126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 err="1">
                <a:solidFill>
                  <a:srgbClr val="005C2E"/>
                </a:solidFill>
                <a:latin typeface="SimSun"/>
                <a:cs typeface="SimSun"/>
              </a:rPr>
              <a:t>其他公告和谅解备忘</a:t>
            </a:r>
            <a:r>
              <a:rPr sz="1400" b="1" dirty="0" err="1">
                <a:solidFill>
                  <a:srgbClr val="005C2E"/>
                </a:solidFill>
                <a:latin typeface="SimSun"/>
                <a:cs typeface="SimSun"/>
              </a:rPr>
              <a:t>录</a:t>
            </a:r>
            <a:endParaRPr lang="en-US" sz="1400" b="1" dirty="0">
              <a:solidFill>
                <a:srgbClr val="005C2E"/>
              </a:solidFill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5C2E"/>
                </a:solidFill>
                <a:latin typeface="SimSun"/>
                <a:cs typeface="SimSun"/>
              </a:rPr>
              <a:t>（非详尽</a:t>
            </a:r>
            <a:r>
              <a:rPr sz="1400" dirty="0">
                <a:solidFill>
                  <a:srgbClr val="005C2E"/>
                </a:solidFill>
                <a:latin typeface="SimSun"/>
                <a:cs typeface="SimSun"/>
              </a:rPr>
              <a:t>）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369040" y="1627632"/>
            <a:ext cx="353568" cy="353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9640" y="1188719"/>
            <a:ext cx="338327" cy="338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369040" y="1188719"/>
            <a:ext cx="353568" cy="3535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57671" y="3517391"/>
            <a:ext cx="338327" cy="338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42432" y="1188719"/>
            <a:ext cx="353567" cy="353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59823" y="2791967"/>
            <a:ext cx="807720" cy="475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290047" y="2846832"/>
            <a:ext cx="1298448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23103" y="5617464"/>
            <a:ext cx="1072896" cy="6705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94319" y="5769864"/>
            <a:ext cx="993648" cy="3657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50095" y="3953255"/>
            <a:ext cx="1752600" cy="12070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088880" y="4953000"/>
            <a:ext cx="1466087" cy="3688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11640" y="5605271"/>
            <a:ext cx="1511807" cy="4907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13447" y="2630423"/>
            <a:ext cx="2136648" cy="8991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49640" y="3517391"/>
            <a:ext cx="338327" cy="338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509247" y="37733"/>
            <a:ext cx="603503" cy="6011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68300" y="6299200"/>
            <a:ext cx="1104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6</a:t>
            </a:r>
          </a:p>
        </p:txBody>
      </p:sp>
      <p:sp>
        <p:nvSpPr>
          <p:cNvPr id="37" name="Title 2">
            <a:extLst>
              <a:ext uri="{FF2B5EF4-FFF2-40B4-BE49-F238E27FC236}">
                <a16:creationId xmlns:a16="http://schemas.microsoft.com/office/drawing/2014/main" id="{49388E2A-B32B-D4BB-4237-301432E915B4}"/>
              </a:ext>
            </a:extLst>
          </p:cNvPr>
          <p:cNvSpPr txBox="1">
            <a:spLocks/>
          </p:cNvSpPr>
          <p:nvPr/>
        </p:nvSpPr>
        <p:spPr>
          <a:xfrm>
            <a:off x="459455" y="312800"/>
            <a:ext cx="2389479" cy="295465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2000" b="0" i="0">
                <a:solidFill>
                  <a:srgbClr val="005C2F"/>
                </a:solidFill>
                <a:latin typeface="SimSun"/>
                <a:ea typeface="+mj-ea"/>
                <a:cs typeface="SimSun"/>
              </a:defRPr>
            </a:lvl1pPr>
          </a:lstStyle>
          <a:p>
            <a:r>
              <a:rPr lang="zh-CN" altLang="en-US" sz="3200" b="1" kern="0" dirty="0">
                <a:latin typeface="SimSun" panose="02010600030101010101" pitchFamily="2" charset="-122"/>
                <a:ea typeface="SimSun" panose="02010600030101010101" pitchFamily="2" charset="-122"/>
              </a:rPr>
              <a:t>多家全球和地区实体宣布近期在巴基斯坦的外国直接投（</a:t>
            </a:r>
            <a:r>
              <a:rPr lang="en-US" sz="3200" b="1" kern="0" dirty="0">
                <a:latin typeface="SimSun" panose="02010600030101010101" pitchFamily="2" charset="-122"/>
                <a:ea typeface="SimSun" panose="02010600030101010101" pitchFamily="2" charset="-122"/>
              </a:rPr>
              <a:t>FDI</a:t>
            </a:r>
            <a:r>
              <a:rPr lang="zh-CN" altLang="en-US" sz="3200" b="1" kern="0" dirty="0">
                <a:latin typeface="SimSun" panose="02010600030101010101" pitchFamily="2" charset="-122"/>
                <a:ea typeface="SimSun" panose="02010600030101010101" pitchFamily="2" charset="-122"/>
              </a:rPr>
              <a:t>）项目</a:t>
            </a:r>
            <a:endParaRPr lang="en-US" sz="3200" b="1" kern="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81BCFB90-717F-5836-563F-5522F5D036D0}"/>
              </a:ext>
            </a:extLst>
          </p:cNvPr>
          <p:cNvSpPr txBox="1">
            <a:spLocks/>
          </p:cNvSpPr>
          <p:nvPr/>
        </p:nvSpPr>
        <p:spPr>
          <a:xfrm>
            <a:off x="3366766" y="231407"/>
            <a:ext cx="8382000" cy="4431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800" b="1" kern="120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3200" kern="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巴基斯坦外国直接投资（</a:t>
            </a:r>
            <a:r>
              <a:rPr lang="en-US" sz="3200" kern="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FDI</a:t>
            </a:r>
            <a:r>
              <a:rPr lang="zh-CN" altLang="en-US" sz="3200" kern="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）项目示例</a:t>
            </a:r>
            <a:endParaRPr lang="en-US" sz="3200" kern="0" dirty="0">
              <a:solidFill>
                <a:srgbClr val="005C2F"/>
              </a:solidFill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41" name="Title 2">
            <a:extLst>
              <a:ext uri="{FF2B5EF4-FFF2-40B4-BE49-F238E27FC236}">
                <a16:creationId xmlns:a16="http://schemas.microsoft.com/office/drawing/2014/main" id="{49388E2A-B32B-D4BB-4237-301432E915B4}"/>
              </a:ext>
            </a:extLst>
          </p:cNvPr>
          <p:cNvSpPr txBox="1">
            <a:spLocks/>
          </p:cNvSpPr>
          <p:nvPr/>
        </p:nvSpPr>
        <p:spPr>
          <a:xfrm>
            <a:off x="3501873" y="751456"/>
            <a:ext cx="5954827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2000" b="0" i="0">
                <a:solidFill>
                  <a:srgbClr val="005C2F"/>
                </a:solidFill>
                <a:latin typeface="SimSun"/>
                <a:ea typeface="+mj-ea"/>
                <a:cs typeface="SimSun"/>
              </a:defRPr>
            </a:lvl1pPr>
          </a:lstStyle>
          <a:p>
            <a:pPr marL="55244">
              <a:lnSpc>
                <a:spcPct val="100000"/>
              </a:lnSpc>
            </a:pPr>
            <a:r>
              <a:rPr lang="zh-CN" altLang="en-US" b="1" dirty="0">
                <a:solidFill>
                  <a:srgbClr val="FFFFFF"/>
                </a:solidFill>
              </a:rPr>
              <a:t>外商直接投资项目（非</a:t>
            </a:r>
            <a:r>
              <a:rPr lang="zh-CN" altLang="en-US" b="1" spc="-20" dirty="0">
                <a:solidFill>
                  <a:srgbClr val="FFFFFF"/>
                </a:solidFill>
              </a:rPr>
              <a:t>详</a:t>
            </a:r>
            <a:r>
              <a:rPr lang="zh-CN" altLang="en-US" b="1" spc="-5" dirty="0">
                <a:solidFill>
                  <a:srgbClr val="FFFFFF"/>
                </a:solidFill>
              </a:rPr>
              <a:t>尽</a:t>
            </a:r>
            <a:r>
              <a:rPr lang="zh-CN" altLang="en-US" b="1" dirty="0">
                <a:solidFill>
                  <a:srgbClr val="FFFFFF"/>
                </a:solidFill>
              </a:rPr>
              <a:t>）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768095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49623" y="1033246"/>
            <a:ext cx="3532504" cy="835025"/>
          </a:xfrm>
          <a:custGeom>
            <a:avLst/>
            <a:gdLst/>
            <a:ahLst/>
            <a:cxnLst/>
            <a:rect l="l" t="t" r="r" b="b"/>
            <a:pathLst>
              <a:path w="3532504" h="835025">
                <a:moveTo>
                  <a:pt x="0" y="834542"/>
                </a:moveTo>
                <a:lnTo>
                  <a:pt x="3532124" y="834542"/>
                </a:lnTo>
                <a:lnTo>
                  <a:pt x="3532124" y="0"/>
                </a:lnTo>
                <a:lnTo>
                  <a:pt x="0" y="0"/>
                </a:lnTo>
                <a:lnTo>
                  <a:pt x="0" y="834542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0" y="1030224"/>
            <a:ext cx="908303" cy="835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9000" y="1030224"/>
            <a:ext cx="911225" cy="838200"/>
          </a:xfrm>
          <a:custGeom>
            <a:avLst/>
            <a:gdLst/>
            <a:ahLst/>
            <a:cxnLst/>
            <a:rect l="l" t="t" r="r" b="b"/>
            <a:pathLst>
              <a:path w="911225" h="838200">
                <a:moveTo>
                  <a:pt x="0" y="418846"/>
                </a:moveTo>
                <a:lnTo>
                  <a:pt x="2667" y="373253"/>
                </a:lnTo>
                <a:lnTo>
                  <a:pt x="10541" y="328930"/>
                </a:lnTo>
                <a:lnTo>
                  <a:pt x="23241" y="286512"/>
                </a:lnTo>
                <a:lnTo>
                  <a:pt x="40513" y="245872"/>
                </a:lnTo>
                <a:lnTo>
                  <a:pt x="62230" y="207391"/>
                </a:lnTo>
                <a:lnTo>
                  <a:pt x="87884" y="171450"/>
                </a:lnTo>
                <a:lnTo>
                  <a:pt x="117348" y="138176"/>
                </a:lnTo>
                <a:lnTo>
                  <a:pt x="150241" y="107950"/>
                </a:lnTo>
                <a:lnTo>
                  <a:pt x="186436" y="80772"/>
                </a:lnTo>
                <a:lnTo>
                  <a:pt x="225552" y="57150"/>
                </a:lnTo>
                <a:lnTo>
                  <a:pt x="267335" y="37338"/>
                </a:lnTo>
                <a:lnTo>
                  <a:pt x="311531" y="21336"/>
                </a:lnTo>
                <a:lnTo>
                  <a:pt x="357759" y="9652"/>
                </a:lnTo>
                <a:lnTo>
                  <a:pt x="405892" y="2413"/>
                </a:lnTo>
                <a:lnTo>
                  <a:pt x="455422" y="0"/>
                </a:lnTo>
                <a:lnTo>
                  <a:pt x="505079" y="2413"/>
                </a:lnTo>
                <a:lnTo>
                  <a:pt x="553212" y="9652"/>
                </a:lnTo>
                <a:lnTo>
                  <a:pt x="599440" y="21336"/>
                </a:lnTo>
                <a:lnTo>
                  <a:pt x="643636" y="37338"/>
                </a:lnTo>
                <a:lnTo>
                  <a:pt x="685419" y="57150"/>
                </a:lnTo>
                <a:lnTo>
                  <a:pt x="724535" y="80772"/>
                </a:lnTo>
                <a:lnTo>
                  <a:pt x="760730" y="107950"/>
                </a:lnTo>
                <a:lnTo>
                  <a:pt x="793623" y="138176"/>
                </a:lnTo>
                <a:lnTo>
                  <a:pt x="823087" y="171450"/>
                </a:lnTo>
                <a:lnTo>
                  <a:pt x="848741" y="207391"/>
                </a:lnTo>
                <a:lnTo>
                  <a:pt x="870458" y="245872"/>
                </a:lnTo>
                <a:lnTo>
                  <a:pt x="887730" y="286512"/>
                </a:lnTo>
                <a:lnTo>
                  <a:pt x="900430" y="328930"/>
                </a:lnTo>
                <a:lnTo>
                  <a:pt x="908304" y="373253"/>
                </a:lnTo>
                <a:lnTo>
                  <a:pt x="910971" y="418846"/>
                </a:lnTo>
                <a:lnTo>
                  <a:pt x="908304" y="464439"/>
                </a:lnTo>
                <a:lnTo>
                  <a:pt x="900430" y="508762"/>
                </a:lnTo>
                <a:lnTo>
                  <a:pt x="887730" y="551180"/>
                </a:lnTo>
                <a:lnTo>
                  <a:pt x="870458" y="591820"/>
                </a:lnTo>
                <a:lnTo>
                  <a:pt x="848741" y="630301"/>
                </a:lnTo>
                <a:lnTo>
                  <a:pt x="823087" y="666242"/>
                </a:lnTo>
                <a:lnTo>
                  <a:pt x="793623" y="699516"/>
                </a:lnTo>
                <a:lnTo>
                  <a:pt x="760730" y="729742"/>
                </a:lnTo>
                <a:lnTo>
                  <a:pt x="724535" y="756920"/>
                </a:lnTo>
                <a:lnTo>
                  <a:pt x="685419" y="780542"/>
                </a:lnTo>
                <a:lnTo>
                  <a:pt x="643636" y="800354"/>
                </a:lnTo>
                <a:lnTo>
                  <a:pt x="599440" y="816356"/>
                </a:lnTo>
                <a:lnTo>
                  <a:pt x="553212" y="828040"/>
                </a:lnTo>
                <a:lnTo>
                  <a:pt x="505079" y="835279"/>
                </a:lnTo>
                <a:lnTo>
                  <a:pt x="455422" y="837692"/>
                </a:lnTo>
                <a:lnTo>
                  <a:pt x="405892" y="835279"/>
                </a:lnTo>
                <a:lnTo>
                  <a:pt x="357759" y="828040"/>
                </a:lnTo>
                <a:lnTo>
                  <a:pt x="311531" y="816356"/>
                </a:lnTo>
                <a:lnTo>
                  <a:pt x="267335" y="800354"/>
                </a:lnTo>
                <a:lnTo>
                  <a:pt x="225552" y="780542"/>
                </a:lnTo>
                <a:lnTo>
                  <a:pt x="186436" y="756920"/>
                </a:lnTo>
                <a:lnTo>
                  <a:pt x="150241" y="729742"/>
                </a:lnTo>
                <a:lnTo>
                  <a:pt x="117348" y="699516"/>
                </a:lnTo>
                <a:lnTo>
                  <a:pt x="87884" y="666242"/>
                </a:lnTo>
                <a:lnTo>
                  <a:pt x="62230" y="630301"/>
                </a:lnTo>
                <a:lnTo>
                  <a:pt x="40513" y="591820"/>
                </a:lnTo>
                <a:lnTo>
                  <a:pt x="23241" y="551180"/>
                </a:lnTo>
                <a:lnTo>
                  <a:pt x="10541" y="508762"/>
                </a:lnTo>
                <a:lnTo>
                  <a:pt x="2667" y="464439"/>
                </a:lnTo>
                <a:lnTo>
                  <a:pt x="0" y="418846"/>
                </a:lnTo>
                <a:close/>
              </a:path>
            </a:pathLst>
          </a:custGeom>
          <a:ln w="12191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78368" y="1033246"/>
            <a:ext cx="3532504" cy="835025"/>
          </a:xfrm>
          <a:custGeom>
            <a:avLst/>
            <a:gdLst/>
            <a:ahLst/>
            <a:cxnLst/>
            <a:rect l="l" t="t" r="r" b="b"/>
            <a:pathLst>
              <a:path w="3532504" h="835025">
                <a:moveTo>
                  <a:pt x="0" y="834542"/>
                </a:moveTo>
                <a:lnTo>
                  <a:pt x="3532124" y="834542"/>
                </a:lnTo>
                <a:lnTo>
                  <a:pt x="3532124" y="0"/>
                </a:lnTo>
                <a:lnTo>
                  <a:pt x="0" y="0"/>
                </a:lnTo>
                <a:lnTo>
                  <a:pt x="0" y="834542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49623" y="1953742"/>
            <a:ext cx="3532504" cy="835025"/>
          </a:xfrm>
          <a:custGeom>
            <a:avLst/>
            <a:gdLst/>
            <a:ahLst/>
            <a:cxnLst/>
            <a:rect l="l" t="t" r="r" b="b"/>
            <a:pathLst>
              <a:path w="3532504" h="835025">
                <a:moveTo>
                  <a:pt x="0" y="834542"/>
                </a:moveTo>
                <a:lnTo>
                  <a:pt x="3532124" y="834542"/>
                </a:lnTo>
                <a:lnTo>
                  <a:pt x="3532124" y="0"/>
                </a:lnTo>
                <a:lnTo>
                  <a:pt x="0" y="0"/>
                </a:lnTo>
                <a:lnTo>
                  <a:pt x="0" y="834542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0" y="1953767"/>
            <a:ext cx="908303" cy="835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29000" y="1953767"/>
            <a:ext cx="911225" cy="835025"/>
          </a:xfrm>
          <a:custGeom>
            <a:avLst/>
            <a:gdLst/>
            <a:ahLst/>
            <a:cxnLst/>
            <a:rect l="l" t="t" r="r" b="b"/>
            <a:pathLst>
              <a:path w="911225" h="835025">
                <a:moveTo>
                  <a:pt x="0" y="417322"/>
                </a:moveTo>
                <a:lnTo>
                  <a:pt x="2667" y="371856"/>
                </a:lnTo>
                <a:lnTo>
                  <a:pt x="10541" y="327787"/>
                </a:lnTo>
                <a:lnTo>
                  <a:pt x="23241" y="285369"/>
                </a:lnTo>
                <a:lnTo>
                  <a:pt x="40513" y="244983"/>
                </a:lnTo>
                <a:lnTo>
                  <a:pt x="62230" y="206629"/>
                </a:lnTo>
                <a:lnTo>
                  <a:pt x="87884" y="170815"/>
                </a:lnTo>
                <a:lnTo>
                  <a:pt x="117348" y="137668"/>
                </a:lnTo>
                <a:lnTo>
                  <a:pt x="150241" y="107569"/>
                </a:lnTo>
                <a:lnTo>
                  <a:pt x="186436" y="80518"/>
                </a:lnTo>
                <a:lnTo>
                  <a:pt x="225552" y="57023"/>
                </a:lnTo>
                <a:lnTo>
                  <a:pt x="267335" y="37084"/>
                </a:lnTo>
                <a:lnTo>
                  <a:pt x="311531" y="21336"/>
                </a:lnTo>
                <a:lnTo>
                  <a:pt x="357759" y="9652"/>
                </a:lnTo>
                <a:lnTo>
                  <a:pt x="405892" y="2413"/>
                </a:lnTo>
                <a:lnTo>
                  <a:pt x="455422" y="0"/>
                </a:lnTo>
                <a:lnTo>
                  <a:pt x="505079" y="2413"/>
                </a:lnTo>
                <a:lnTo>
                  <a:pt x="553212" y="9652"/>
                </a:lnTo>
                <a:lnTo>
                  <a:pt x="599440" y="21336"/>
                </a:lnTo>
                <a:lnTo>
                  <a:pt x="643636" y="37084"/>
                </a:lnTo>
                <a:lnTo>
                  <a:pt x="685419" y="57023"/>
                </a:lnTo>
                <a:lnTo>
                  <a:pt x="724535" y="80518"/>
                </a:lnTo>
                <a:lnTo>
                  <a:pt x="760730" y="107569"/>
                </a:lnTo>
                <a:lnTo>
                  <a:pt x="793623" y="137668"/>
                </a:lnTo>
                <a:lnTo>
                  <a:pt x="823087" y="170815"/>
                </a:lnTo>
                <a:lnTo>
                  <a:pt x="848741" y="206629"/>
                </a:lnTo>
                <a:lnTo>
                  <a:pt x="870458" y="244983"/>
                </a:lnTo>
                <a:lnTo>
                  <a:pt x="887730" y="285369"/>
                </a:lnTo>
                <a:lnTo>
                  <a:pt x="900430" y="327787"/>
                </a:lnTo>
                <a:lnTo>
                  <a:pt x="908304" y="371856"/>
                </a:lnTo>
                <a:lnTo>
                  <a:pt x="910971" y="417322"/>
                </a:lnTo>
                <a:lnTo>
                  <a:pt x="908304" y="462788"/>
                </a:lnTo>
                <a:lnTo>
                  <a:pt x="900430" y="506857"/>
                </a:lnTo>
                <a:lnTo>
                  <a:pt x="887730" y="549275"/>
                </a:lnTo>
                <a:lnTo>
                  <a:pt x="870458" y="589661"/>
                </a:lnTo>
                <a:lnTo>
                  <a:pt x="848741" y="628015"/>
                </a:lnTo>
                <a:lnTo>
                  <a:pt x="823087" y="663829"/>
                </a:lnTo>
                <a:lnTo>
                  <a:pt x="793623" y="696976"/>
                </a:lnTo>
                <a:lnTo>
                  <a:pt x="760730" y="727075"/>
                </a:lnTo>
                <a:lnTo>
                  <a:pt x="724535" y="754126"/>
                </a:lnTo>
                <a:lnTo>
                  <a:pt x="685419" y="777621"/>
                </a:lnTo>
                <a:lnTo>
                  <a:pt x="643636" y="797560"/>
                </a:lnTo>
                <a:lnTo>
                  <a:pt x="599440" y="813308"/>
                </a:lnTo>
                <a:lnTo>
                  <a:pt x="553212" y="824992"/>
                </a:lnTo>
                <a:lnTo>
                  <a:pt x="505079" y="832231"/>
                </a:lnTo>
                <a:lnTo>
                  <a:pt x="455422" y="834644"/>
                </a:lnTo>
                <a:lnTo>
                  <a:pt x="405892" y="832231"/>
                </a:lnTo>
                <a:lnTo>
                  <a:pt x="357759" y="824992"/>
                </a:lnTo>
                <a:lnTo>
                  <a:pt x="311531" y="813308"/>
                </a:lnTo>
                <a:lnTo>
                  <a:pt x="267335" y="797560"/>
                </a:lnTo>
                <a:lnTo>
                  <a:pt x="225552" y="777621"/>
                </a:lnTo>
                <a:lnTo>
                  <a:pt x="186436" y="754126"/>
                </a:lnTo>
                <a:lnTo>
                  <a:pt x="150241" y="727075"/>
                </a:lnTo>
                <a:lnTo>
                  <a:pt x="117348" y="696976"/>
                </a:lnTo>
                <a:lnTo>
                  <a:pt x="87884" y="663829"/>
                </a:lnTo>
                <a:lnTo>
                  <a:pt x="62230" y="628015"/>
                </a:lnTo>
                <a:lnTo>
                  <a:pt x="40513" y="589661"/>
                </a:lnTo>
                <a:lnTo>
                  <a:pt x="23241" y="549275"/>
                </a:lnTo>
                <a:lnTo>
                  <a:pt x="10541" y="506857"/>
                </a:lnTo>
                <a:lnTo>
                  <a:pt x="2667" y="462788"/>
                </a:lnTo>
                <a:lnTo>
                  <a:pt x="0" y="417322"/>
                </a:lnTo>
                <a:close/>
              </a:path>
            </a:pathLst>
          </a:custGeom>
          <a:ln w="12192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78368" y="1953742"/>
            <a:ext cx="3532504" cy="835025"/>
          </a:xfrm>
          <a:custGeom>
            <a:avLst/>
            <a:gdLst/>
            <a:ahLst/>
            <a:cxnLst/>
            <a:rect l="l" t="t" r="r" b="b"/>
            <a:pathLst>
              <a:path w="3532504" h="835025">
                <a:moveTo>
                  <a:pt x="0" y="834542"/>
                </a:moveTo>
                <a:lnTo>
                  <a:pt x="3532124" y="834542"/>
                </a:lnTo>
                <a:lnTo>
                  <a:pt x="3532124" y="0"/>
                </a:lnTo>
                <a:lnTo>
                  <a:pt x="0" y="0"/>
                </a:lnTo>
                <a:lnTo>
                  <a:pt x="0" y="834542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49623" y="2877286"/>
            <a:ext cx="3532504" cy="835025"/>
          </a:xfrm>
          <a:custGeom>
            <a:avLst/>
            <a:gdLst/>
            <a:ahLst/>
            <a:cxnLst/>
            <a:rect l="l" t="t" r="r" b="b"/>
            <a:pathLst>
              <a:path w="3532504" h="835025">
                <a:moveTo>
                  <a:pt x="0" y="834542"/>
                </a:moveTo>
                <a:lnTo>
                  <a:pt x="3532124" y="834542"/>
                </a:lnTo>
                <a:lnTo>
                  <a:pt x="3532124" y="0"/>
                </a:lnTo>
                <a:lnTo>
                  <a:pt x="0" y="0"/>
                </a:lnTo>
                <a:lnTo>
                  <a:pt x="0" y="834542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9000" y="2877311"/>
            <a:ext cx="908303" cy="8321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9000" y="2877311"/>
            <a:ext cx="911225" cy="832485"/>
          </a:xfrm>
          <a:custGeom>
            <a:avLst/>
            <a:gdLst/>
            <a:ahLst/>
            <a:cxnLst/>
            <a:rect l="l" t="t" r="r" b="b"/>
            <a:pathLst>
              <a:path w="911225" h="832485">
                <a:moveTo>
                  <a:pt x="0" y="415925"/>
                </a:moveTo>
                <a:lnTo>
                  <a:pt x="2667" y="370586"/>
                </a:lnTo>
                <a:lnTo>
                  <a:pt x="10541" y="326771"/>
                </a:lnTo>
                <a:lnTo>
                  <a:pt x="23241" y="284480"/>
                </a:lnTo>
                <a:lnTo>
                  <a:pt x="40513" y="244094"/>
                </a:lnTo>
                <a:lnTo>
                  <a:pt x="62230" y="205994"/>
                </a:lnTo>
                <a:lnTo>
                  <a:pt x="87884" y="170307"/>
                </a:lnTo>
                <a:lnTo>
                  <a:pt x="117348" y="137286"/>
                </a:lnTo>
                <a:lnTo>
                  <a:pt x="150241" y="107188"/>
                </a:lnTo>
                <a:lnTo>
                  <a:pt x="186436" y="80264"/>
                </a:lnTo>
                <a:lnTo>
                  <a:pt x="225552" y="56768"/>
                </a:lnTo>
                <a:lnTo>
                  <a:pt x="267335" y="36957"/>
                </a:lnTo>
                <a:lnTo>
                  <a:pt x="311531" y="21209"/>
                </a:lnTo>
                <a:lnTo>
                  <a:pt x="357759" y="9652"/>
                </a:lnTo>
                <a:lnTo>
                  <a:pt x="405892" y="2412"/>
                </a:lnTo>
                <a:lnTo>
                  <a:pt x="455422" y="0"/>
                </a:lnTo>
                <a:lnTo>
                  <a:pt x="505079" y="2412"/>
                </a:lnTo>
                <a:lnTo>
                  <a:pt x="553212" y="9652"/>
                </a:lnTo>
                <a:lnTo>
                  <a:pt x="599440" y="21209"/>
                </a:lnTo>
                <a:lnTo>
                  <a:pt x="643636" y="36957"/>
                </a:lnTo>
                <a:lnTo>
                  <a:pt x="685419" y="56768"/>
                </a:lnTo>
                <a:lnTo>
                  <a:pt x="724535" y="80264"/>
                </a:lnTo>
                <a:lnTo>
                  <a:pt x="760730" y="107188"/>
                </a:lnTo>
                <a:lnTo>
                  <a:pt x="793623" y="137286"/>
                </a:lnTo>
                <a:lnTo>
                  <a:pt x="823087" y="170307"/>
                </a:lnTo>
                <a:lnTo>
                  <a:pt x="848741" y="205994"/>
                </a:lnTo>
                <a:lnTo>
                  <a:pt x="870458" y="244094"/>
                </a:lnTo>
                <a:lnTo>
                  <a:pt x="887730" y="284480"/>
                </a:lnTo>
                <a:lnTo>
                  <a:pt x="900430" y="326771"/>
                </a:lnTo>
                <a:lnTo>
                  <a:pt x="908304" y="370586"/>
                </a:lnTo>
                <a:lnTo>
                  <a:pt x="910971" y="415925"/>
                </a:lnTo>
                <a:lnTo>
                  <a:pt x="908304" y="461391"/>
                </a:lnTo>
                <a:lnTo>
                  <a:pt x="900430" y="505206"/>
                </a:lnTo>
                <a:lnTo>
                  <a:pt x="887730" y="547497"/>
                </a:lnTo>
                <a:lnTo>
                  <a:pt x="870458" y="587883"/>
                </a:lnTo>
                <a:lnTo>
                  <a:pt x="848741" y="625983"/>
                </a:lnTo>
                <a:lnTo>
                  <a:pt x="823087" y="661797"/>
                </a:lnTo>
                <a:lnTo>
                  <a:pt x="793623" y="694817"/>
                </a:lnTo>
                <a:lnTo>
                  <a:pt x="760730" y="724916"/>
                </a:lnTo>
                <a:lnTo>
                  <a:pt x="724535" y="751840"/>
                </a:lnTo>
                <a:lnTo>
                  <a:pt x="685419" y="775335"/>
                </a:lnTo>
                <a:lnTo>
                  <a:pt x="643636" y="795020"/>
                </a:lnTo>
                <a:lnTo>
                  <a:pt x="599440" y="810895"/>
                </a:lnTo>
                <a:lnTo>
                  <a:pt x="553212" y="822451"/>
                </a:lnTo>
                <a:lnTo>
                  <a:pt x="505079" y="829691"/>
                </a:lnTo>
                <a:lnTo>
                  <a:pt x="455422" y="832104"/>
                </a:lnTo>
                <a:lnTo>
                  <a:pt x="405892" y="829691"/>
                </a:lnTo>
                <a:lnTo>
                  <a:pt x="357759" y="822451"/>
                </a:lnTo>
                <a:lnTo>
                  <a:pt x="311531" y="810895"/>
                </a:lnTo>
                <a:lnTo>
                  <a:pt x="267335" y="795020"/>
                </a:lnTo>
                <a:lnTo>
                  <a:pt x="225552" y="775335"/>
                </a:lnTo>
                <a:lnTo>
                  <a:pt x="186436" y="751840"/>
                </a:lnTo>
                <a:lnTo>
                  <a:pt x="150241" y="724916"/>
                </a:lnTo>
                <a:lnTo>
                  <a:pt x="117348" y="694817"/>
                </a:lnTo>
                <a:lnTo>
                  <a:pt x="87884" y="661797"/>
                </a:lnTo>
                <a:lnTo>
                  <a:pt x="62230" y="625983"/>
                </a:lnTo>
                <a:lnTo>
                  <a:pt x="40513" y="587883"/>
                </a:lnTo>
                <a:lnTo>
                  <a:pt x="23241" y="547497"/>
                </a:lnTo>
                <a:lnTo>
                  <a:pt x="10541" y="505206"/>
                </a:lnTo>
                <a:lnTo>
                  <a:pt x="2667" y="461391"/>
                </a:lnTo>
                <a:lnTo>
                  <a:pt x="0" y="415925"/>
                </a:lnTo>
                <a:close/>
              </a:path>
            </a:pathLst>
          </a:custGeom>
          <a:ln w="12192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78368" y="2877286"/>
            <a:ext cx="3532504" cy="835025"/>
          </a:xfrm>
          <a:custGeom>
            <a:avLst/>
            <a:gdLst/>
            <a:ahLst/>
            <a:cxnLst/>
            <a:rect l="l" t="t" r="r" b="b"/>
            <a:pathLst>
              <a:path w="3532504" h="835025">
                <a:moveTo>
                  <a:pt x="0" y="834542"/>
                </a:moveTo>
                <a:lnTo>
                  <a:pt x="3532124" y="834542"/>
                </a:lnTo>
                <a:lnTo>
                  <a:pt x="3532124" y="0"/>
                </a:lnTo>
                <a:lnTo>
                  <a:pt x="0" y="0"/>
                </a:lnTo>
                <a:lnTo>
                  <a:pt x="0" y="834542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9623" y="3797782"/>
            <a:ext cx="3532504" cy="835025"/>
          </a:xfrm>
          <a:custGeom>
            <a:avLst/>
            <a:gdLst/>
            <a:ahLst/>
            <a:cxnLst/>
            <a:rect l="l" t="t" r="r" b="b"/>
            <a:pathLst>
              <a:path w="3532504" h="835025">
                <a:moveTo>
                  <a:pt x="0" y="834542"/>
                </a:moveTo>
                <a:lnTo>
                  <a:pt x="3532124" y="834542"/>
                </a:lnTo>
                <a:lnTo>
                  <a:pt x="3532124" y="0"/>
                </a:lnTo>
                <a:lnTo>
                  <a:pt x="0" y="0"/>
                </a:lnTo>
                <a:lnTo>
                  <a:pt x="0" y="834542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29000" y="3797808"/>
            <a:ext cx="908303" cy="8351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0" y="3797808"/>
            <a:ext cx="911225" cy="835660"/>
          </a:xfrm>
          <a:custGeom>
            <a:avLst/>
            <a:gdLst/>
            <a:ahLst/>
            <a:cxnLst/>
            <a:rect l="l" t="t" r="r" b="b"/>
            <a:pathLst>
              <a:path w="911225" h="835660">
                <a:moveTo>
                  <a:pt x="0" y="417449"/>
                </a:moveTo>
                <a:lnTo>
                  <a:pt x="2667" y="371983"/>
                </a:lnTo>
                <a:lnTo>
                  <a:pt x="10541" y="327914"/>
                </a:lnTo>
                <a:lnTo>
                  <a:pt x="23241" y="285623"/>
                </a:lnTo>
                <a:lnTo>
                  <a:pt x="40513" y="245110"/>
                </a:lnTo>
                <a:lnTo>
                  <a:pt x="62230" y="206756"/>
                </a:lnTo>
                <a:lnTo>
                  <a:pt x="87884" y="170942"/>
                </a:lnTo>
                <a:lnTo>
                  <a:pt x="117348" y="137795"/>
                </a:lnTo>
                <a:lnTo>
                  <a:pt x="150241" y="107569"/>
                </a:lnTo>
                <a:lnTo>
                  <a:pt x="186436" y="80518"/>
                </a:lnTo>
                <a:lnTo>
                  <a:pt x="225552" y="57023"/>
                </a:lnTo>
                <a:lnTo>
                  <a:pt x="267335" y="37211"/>
                </a:lnTo>
                <a:lnTo>
                  <a:pt x="311531" y="21336"/>
                </a:lnTo>
                <a:lnTo>
                  <a:pt x="357759" y="9652"/>
                </a:lnTo>
                <a:lnTo>
                  <a:pt x="405892" y="2413"/>
                </a:lnTo>
                <a:lnTo>
                  <a:pt x="455422" y="0"/>
                </a:lnTo>
                <a:lnTo>
                  <a:pt x="505079" y="2413"/>
                </a:lnTo>
                <a:lnTo>
                  <a:pt x="553212" y="9652"/>
                </a:lnTo>
                <a:lnTo>
                  <a:pt x="599440" y="21336"/>
                </a:lnTo>
                <a:lnTo>
                  <a:pt x="643636" y="37211"/>
                </a:lnTo>
                <a:lnTo>
                  <a:pt x="685419" y="57023"/>
                </a:lnTo>
                <a:lnTo>
                  <a:pt x="724535" y="80518"/>
                </a:lnTo>
                <a:lnTo>
                  <a:pt x="760730" y="107569"/>
                </a:lnTo>
                <a:lnTo>
                  <a:pt x="793623" y="137795"/>
                </a:lnTo>
                <a:lnTo>
                  <a:pt x="823087" y="170942"/>
                </a:lnTo>
                <a:lnTo>
                  <a:pt x="848741" y="206756"/>
                </a:lnTo>
                <a:lnTo>
                  <a:pt x="870458" y="245110"/>
                </a:lnTo>
                <a:lnTo>
                  <a:pt x="887730" y="285623"/>
                </a:lnTo>
                <a:lnTo>
                  <a:pt x="900430" y="327914"/>
                </a:lnTo>
                <a:lnTo>
                  <a:pt x="908304" y="371983"/>
                </a:lnTo>
                <a:lnTo>
                  <a:pt x="910971" y="417449"/>
                </a:lnTo>
                <a:lnTo>
                  <a:pt x="908304" y="463042"/>
                </a:lnTo>
                <a:lnTo>
                  <a:pt x="900430" y="507111"/>
                </a:lnTo>
                <a:lnTo>
                  <a:pt x="887730" y="549529"/>
                </a:lnTo>
                <a:lnTo>
                  <a:pt x="870458" y="590042"/>
                </a:lnTo>
                <a:lnTo>
                  <a:pt x="848741" y="628269"/>
                </a:lnTo>
                <a:lnTo>
                  <a:pt x="823087" y="664210"/>
                </a:lnTo>
                <a:lnTo>
                  <a:pt x="793623" y="697357"/>
                </a:lnTo>
                <a:lnTo>
                  <a:pt x="760730" y="727583"/>
                </a:lnTo>
                <a:lnTo>
                  <a:pt x="724535" y="754634"/>
                </a:lnTo>
                <a:lnTo>
                  <a:pt x="685419" y="778129"/>
                </a:lnTo>
                <a:lnTo>
                  <a:pt x="643636" y="797941"/>
                </a:lnTo>
                <a:lnTo>
                  <a:pt x="599440" y="813816"/>
                </a:lnTo>
                <a:lnTo>
                  <a:pt x="553212" y="825500"/>
                </a:lnTo>
                <a:lnTo>
                  <a:pt x="505079" y="832739"/>
                </a:lnTo>
                <a:lnTo>
                  <a:pt x="455422" y="835152"/>
                </a:lnTo>
                <a:lnTo>
                  <a:pt x="405892" y="832739"/>
                </a:lnTo>
                <a:lnTo>
                  <a:pt x="357759" y="825500"/>
                </a:lnTo>
                <a:lnTo>
                  <a:pt x="311531" y="813816"/>
                </a:lnTo>
                <a:lnTo>
                  <a:pt x="267335" y="797941"/>
                </a:lnTo>
                <a:lnTo>
                  <a:pt x="225552" y="778129"/>
                </a:lnTo>
                <a:lnTo>
                  <a:pt x="186436" y="754634"/>
                </a:lnTo>
                <a:lnTo>
                  <a:pt x="150241" y="727583"/>
                </a:lnTo>
                <a:lnTo>
                  <a:pt x="117348" y="697357"/>
                </a:lnTo>
                <a:lnTo>
                  <a:pt x="87884" y="664210"/>
                </a:lnTo>
                <a:lnTo>
                  <a:pt x="62230" y="628269"/>
                </a:lnTo>
                <a:lnTo>
                  <a:pt x="40513" y="590042"/>
                </a:lnTo>
                <a:lnTo>
                  <a:pt x="23241" y="549529"/>
                </a:lnTo>
                <a:lnTo>
                  <a:pt x="10541" y="507111"/>
                </a:lnTo>
                <a:lnTo>
                  <a:pt x="2667" y="463042"/>
                </a:lnTo>
                <a:lnTo>
                  <a:pt x="0" y="417449"/>
                </a:lnTo>
                <a:close/>
              </a:path>
            </a:pathLst>
          </a:custGeom>
          <a:ln w="12192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78368" y="4623084"/>
            <a:ext cx="3532504" cy="9525"/>
          </a:xfrm>
          <a:custGeom>
            <a:avLst/>
            <a:gdLst/>
            <a:ahLst/>
            <a:cxnLst/>
            <a:rect l="l" t="t" r="r" b="b"/>
            <a:pathLst>
              <a:path w="3532504" h="9525">
                <a:moveTo>
                  <a:pt x="3532124" y="9240"/>
                </a:moveTo>
                <a:lnTo>
                  <a:pt x="0" y="9240"/>
                </a:lnTo>
                <a:lnTo>
                  <a:pt x="0" y="0"/>
                </a:lnTo>
                <a:lnTo>
                  <a:pt x="3532124" y="0"/>
                </a:lnTo>
                <a:lnTo>
                  <a:pt x="3532124" y="924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49623" y="4721326"/>
            <a:ext cx="3532504" cy="31115"/>
          </a:xfrm>
          <a:custGeom>
            <a:avLst/>
            <a:gdLst/>
            <a:ahLst/>
            <a:cxnLst/>
            <a:rect l="l" t="t" r="r" b="b"/>
            <a:pathLst>
              <a:path w="3532504" h="31114">
                <a:moveTo>
                  <a:pt x="0" y="30505"/>
                </a:moveTo>
                <a:lnTo>
                  <a:pt x="3532124" y="30505"/>
                </a:lnTo>
                <a:lnTo>
                  <a:pt x="3532124" y="0"/>
                </a:lnTo>
                <a:lnTo>
                  <a:pt x="0" y="0"/>
                </a:lnTo>
                <a:lnTo>
                  <a:pt x="0" y="30505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29000" y="4721352"/>
            <a:ext cx="908303" cy="8321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29000" y="4721352"/>
            <a:ext cx="911225" cy="832485"/>
          </a:xfrm>
          <a:custGeom>
            <a:avLst/>
            <a:gdLst/>
            <a:ahLst/>
            <a:cxnLst/>
            <a:rect l="l" t="t" r="r" b="b"/>
            <a:pathLst>
              <a:path w="911225" h="832485">
                <a:moveTo>
                  <a:pt x="0" y="415925"/>
                </a:moveTo>
                <a:lnTo>
                  <a:pt x="2667" y="370713"/>
                </a:lnTo>
                <a:lnTo>
                  <a:pt x="10541" y="326771"/>
                </a:lnTo>
                <a:lnTo>
                  <a:pt x="23241" y="284480"/>
                </a:lnTo>
                <a:lnTo>
                  <a:pt x="40513" y="244221"/>
                </a:lnTo>
                <a:lnTo>
                  <a:pt x="62230" y="205994"/>
                </a:lnTo>
                <a:lnTo>
                  <a:pt x="87884" y="170307"/>
                </a:lnTo>
                <a:lnTo>
                  <a:pt x="117348" y="137286"/>
                </a:lnTo>
                <a:lnTo>
                  <a:pt x="150241" y="107188"/>
                </a:lnTo>
                <a:lnTo>
                  <a:pt x="186436" y="80264"/>
                </a:lnTo>
                <a:lnTo>
                  <a:pt x="225552" y="56768"/>
                </a:lnTo>
                <a:lnTo>
                  <a:pt x="267335" y="37084"/>
                </a:lnTo>
                <a:lnTo>
                  <a:pt x="311531" y="21209"/>
                </a:lnTo>
                <a:lnTo>
                  <a:pt x="357759" y="9652"/>
                </a:lnTo>
                <a:lnTo>
                  <a:pt x="405892" y="2412"/>
                </a:lnTo>
                <a:lnTo>
                  <a:pt x="455422" y="0"/>
                </a:lnTo>
                <a:lnTo>
                  <a:pt x="505079" y="2412"/>
                </a:lnTo>
                <a:lnTo>
                  <a:pt x="553212" y="9652"/>
                </a:lnTo>
                <a:lnTo>
                  <a:pt x="599440" y="21209"/>
                </a:lnTo>
                <a:lnTo>
                  <a:pt x="643636" y="37084"/>
                </a:lnTo>
                <a:lnTo>
                  <a:pt x="685419" y="56768"/>
                </a:lnTo>
                <a:lnTo>
                  <a:pt x="724535" y="80264"/>
                </a:lnTo>
                <a:lnTo>
                  <a:pt x="760730" y="107188"/>
                </a:lnTo>
                <a:lnTo>
                  <a:pt x="793623" y="137286"/>
                </a:lnTo>
                <a:lnTo>
                  <a:pt x="823087" y="170307"/>
                </a:lnTo>
                <a:lnTo>
                  <a:pt x="848741" y="205994"/>
                </a:lnTo>
                <a:lnTo>
                  <a:pt x="870458" y="244221"/>
                </a:lnTo>
                <a:lnTo>
                  <a:pt x="887730" y="284480"/>
                </a:lnTo>
                <a:lnTo>
                  <a:pt x="900430" y="326771"/>
                </a:lnTo>
                <a:lnTo>
                  <a:pt x="908304" y="370713"/>
                </a:lnTo>
                <a:lnTo>
                  <a:pt x="910971" y="415925"/>
                </a:lnTo>
                <a:lnTo>
                  <a:pt x="908304" y="461391"/>
                </a:lnTo>
                <a:lnTo>
                  <a:pt x="900430" y="505206"/>
                </a:lnTo>
                <a:lnTo>
                  <a:pt x="887730" y="547497"/>
                </a:lnTo>
                <a:lnTo>
                  <a:pt x="870458" y="587883"/>
                </a:lnTo>
                <a:lnTo>
                  <a:pt x="848741" y="625983"/>
                </a:lnTo>
                <a:lnTo>
                  <a:pt x="823087" y="661797"/>
                </a:lnTo>
                <a:lnTo>
                  <a:pt x="793623" y="694817"/>
                </a:lnTo>
                <a:lnTo>
                  <a:pt x="760730" y="724916"/>
                </a:lnTo>
                <a:lnTo>
                  <a:pt x="724535" y="751840"/>
                </a:lnTo>
                <a:lnTo>
                  <a:pt x="685419" y="775335"/>
                </a:lnTo>
                <a:lnTo>
                  <a:pt x="643636" y="795020"/>
                </a:lnTo>
                <a:lnTo>
                  <a:pt x="599440" y="810895"/>
                </a:lnTo>
                <a:lnTo>
                  <a:pt x="553212" y="822451"/>
                </a:lnTo>
                <a:lnTo>
                  <a:pt x="505079" y="829691"/>
                </a:lnTo>
                <a:lnTo>
                  <a:pt x="455422" y="832104"/>
                </a:lnTo>
                <a:lnTo>
                  <a:pt x="405892" y="829691"/>
                </a:lnTo>
                <a:lnTo>
                  <a:pt x="357759" y="822451"/>
                </a:lnTo>
                <a:lnTo>
                  <a:pt x="311531" y="810895"/>
                </a:lnTo>
                <a:lnTo>
                  <a:pt x="267335" y="795020"/>
                </a:lnTo>
                <a:lnTo>
                  <a:pt x="225552" y="775335"/>
                </a:lnTo>
                <a:lnTo>
                  <a:pt x="186436" y="751840"/>
                </a:lnTo>
                <a:lnTo>
                  <a:pt x="150241" y="724916"/>
                </a:lnTo>
                <a:lnTo>
                  <a:pt x="117348" y="694817"/>
                </a:lnTo>
                <a:lnTo>
                  <a:pt x="87884" y="661797"/>
                </a:lnTo>
                <a:lnTo>
                  <a:pt x="62230" y="625983"/>
                </a:lnTo>
                <a:lnTo>
                  <a:pt x="40513" y="587883"/>
                </a:lnTo>
                <a:lnTo>
                  <a:pt x="23241" y="547497"/>
                </a:lnTo>
                <a:lnTo>
                  <a:pt x="10541" y="505206"/>
                </a:lnTo>
                <a:lnTo>
                  <a:pt x="2667" y="461391"/>
                </a:lnTo>
                <a:lnTo>
                  <a:pt x="0" y="415925"/>
                </a:lnTo>
                <a:close/>
              </a:path>
            </a:pathLst>
          </a:custGeom>
          <a:ln w="12192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87453" y="5629810"/>
            <a:ext cx="3532504" cy="835025"/>
          </a:xfrm>
          <a:custGeom>
            <a:avLst/>
            <a:gdLst/>
            <a:ahLst/>
            <a:cxnLst/>
            <a:rect l="l" t="t" r="r" b="b"/>
            <a:pathLst>
              <a:path w="3532504" h="835025">
                <a:moveTo>
                  <a:pt x="0" y="834542"/>
                </a:moveTo>
                <a:lnTo>
                  <a:pt x="3532124" y="834542"/>
                </a:lnTo>
                <a:lnTo>
                  <a:pt x="3532124" y="0"/>
                </a:lnTo>
                <a:lnTo>
                  <a:pt x="0" y="0"/>
                </a:lnTo>
                <a:lnTo>
                  <a:pt x="0" y="834542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49623" y="5641847"/>
            <a:ext cx="3532504" cy="835025"/>
          </a:xfrm>
          <a:custGeom>
            <a:avLst/>
            <a:gdLst/>
            <a:ahLst/>
            <a:cxnLst/>
            <a:rect l="l" t="t" r="r" b="b"/>
            <a:pathLst>
              <a:path w="3532504" h="835025">
                <a:moveTo>
                  <a:pt x="0" y="834542"/>
                </a:moveTo>
                <a:lnTo>
                  <a:pt x="3532124" y="834542"/>
                </a:lnTo>
                <a:lnTo>
                  <a:pt x="3532124" y="0"/>
                </a:lnTo>
                <a:lnTo>
                  <a:pt x="0" y="0"/>
                </a:lnTo>
                <a:lnTo>
                  <a:pt x="0" y="834542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29000" y="5641847"/>
            <a:ext cx="908303" cy="8351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29000" y="5641847"/>
            <a:ext cx="911225" cy="835025"/>
          </a:xfrm>
          <a:custGeom>
            <a:avLst/>
            <a:gdLst/>
            <a:ahLst/>
            <a:cxnLst/>
            <a:rect l="l" t="t" r="r" b="b"/>
            <a:pathLst>
              <a:path w="911225" h="835025">
                <a:moveTo>
                  <a:pt x="0" y="417271"/>
                </a:moveTo>
                <a:lnTo>
                  <a:pt x="2667" y="371805"/>
                </a:lnTo>
                <a:lnTo>
                  <a:pt x="10541" y="327748"/>
                </a:lnTo>
                <a:lnTo>
                  <a:pt x="23241" y="285381"/>
                </a:lnTo>
                <a:lnTo>
                  <a:pt x="40513" y="244932"/>
                </a:lnTo>
                <a:lnTo>
                  <a:pt x="62230" y="206667"/>
                </a:lnTo>
                <a:lnTo>
                  <a:pt x="87884" y="170840"/>
                </a:lnTo>
                <a:lnTo>
                  <a:pt x="117348" y="137693"/>
                </a:lnTo>
                <a:lnTo>
                  <a:pt x="150241" y="107505"/>
                </a:lnTo>
                <a:lnTo>
                  <a:pt x="186436" y="80505"/>
                </a:lnTo>
                <a:lnTo>
                  <a:pt x="225552" y="56972"/>
                </a:lnTo>
                <a:lnTo>
                  <a:pt x="267335" y="37134"/>
                </a:lnTo>
                <a:lnTo>
                  <a:pt x="311531" y="21272"/>
                </a:lnTo>
                <a:lnTo>
                  <a:pt x="357759" y="9626"/>
                </a:lnTo>
                <a:lnTo>
                  <a:pt x="405892" y="2451"/>
                </a:lnTo>
                <a:lnTo>
                  <a:pt x="455422" y="0"/>
                </a:lnTo>
                <a:lnTo>
                  <a:pt x="505079" y="2451"/>
                </a:lnTo>
                <a:lnTo>
                  <a:pt x="553212" y="9626"/>
                </a:lnTo>
                <a:lnTo>
                  <a:pt x="599440" y="21272"/>
                </a:lnTo>
                <a:lnTo>
                  <a:pt x="643636" y="37134"/>
                </a:lnTo>
                <a:lnTo>
                  <a:pt x="685419" y="56972"/>
                </a:lnTo>
                <a:lnTo>
                  <a:pt x="724535" y="80505"/>
                </a:lnTo>
                <a:lnTo>
                  <a:pt x="760730" y="107505"/>
                </a:lnTo>
                <a:lnTo>
                  <a:pt x="793623" y="137693"/>
                </a:lnTo>
                <a:lnTo>
                  <a:pt x="823087" y="170840"/>
                </a:lnTo>
                <a:lnTo>
                  <a:pt x="848741" y="206667"/>
                </a:lnTo>
                <a:lnTo>
                  <a:pt x="870458" y="244932"/>
                </a:lnTo>
                <a:lnTo>
                  <a:pt x="887730" y="285381"/>
                </a:lnTo>
                <a:lnTo>
                  <a:pt x="900430" y="327748"/>
                </a:lnTo>
                <a:lnTo>
                  <a:pt x="908304" y="371805"/>
                </a:lnTo>
                <a:lnTo>
                  <a:pt x="910971" y="417271"/>
                </a:lnTo>
                <a:lnTo>
                  <a:pt x="908304" y="462737"/>
                </a:lnTo>
                <a:lnTo>
                  <a:pt x="900430" y="506780"/>
                </a:lnTo>
                <a:lnTo>
                  <a:pt x="887730" y="549160"/>
                </a:lnTo>
                <a:lnTo>
                  <a:pt x="870458" y="589610"/>
                </a:lnTo>
                <a:lnTo>
                  <a:pt x="848741" y="627875"/>
                </a:lnTo>
                <a:lnTo>
                  <a:pt x="823087" y="663701"/>
                </a:lnTo>
                <a:lnTo>
                  <a:pt x="793623" y="696848"/>
                </a:lnTo>
                <a:lnTo>
                  <a:pt x="760730" y="727036"/>
                </a:lnTo>
                <a:lnTo>
                  <a:pt x="724535" y="754037"/>
                </a:lnTo>
                <a:lnTo>
                  <a:pt x="685419" y="777570"/>
                </a:lnTo>
                <a:lnTo>
                  <a:pt x="643636" y="797407"/>
                </a:lnTo>
                <a:lnTo>
                  <a:pt x="599440" y="813269"/>
                </a:lnTo>
                <a:lnTo>
                  <a:pt x="553212" y="824915"/>
                </a:lnTo>
                <a:lnTo>
                  <a:pt x="505079" y="832091"/>
                </a:lnTo>
                <a:lnTo>
                  <a:pt x="455422" y="834542"/>
                </a:lnTo>
                <a:lnTo>
                  <a:pt x="405892" y="832091"/>
                </a:lnTo>
                <a:lnTo>
                  <a:pt x="357759" y="824915"/>
                </a:lnTo>
                <a:lnTo>
                  <a:pt x="311531" y="813269"/>
                </a:lnTo>
                <a:lnTo>
                  <a:pt x="267335" y="797407"/>
                </a:lnTo>
                <a:lnTo>
                  <a:pt x="225552" y="777570"/>
                </a:lnTo>
                <a:lnTo>
                  <a:pt x="186436" y="754037"/>
                </a:lnTo>
                <a:lnTo>
                  <a:pt x="150241" y="727036"/>
                </a:lnTo>
                <a:lnTo>
                  <a:pt x="117348" y="696848"/>
                </a:lnTo>
                <a:lnTo>
                  <a:pt x="87884" y="663701"/>
                </a:lnTo>
                <a:lnTo>
                  <a:pt x="62230" y="627875"/>
                </a:lnTo>
                <a:lnTo>
                  <a:pt x="40513" y="589610"/>
                </a:lnTo>
                <a:lnTo>
                  <a:pt x="23241" y="549160"/>
                </a:lnTo>
                <a:lnTo>
                  <a:pt x="10541" y="506780"/>
                </a:lnTo>
                <a:lnTo>
                  <a:pt x="2667" y="462737"/>
                </a:lnTo>
                <a:lnTo>
                  <a:pt x="0" y="417271"/>
                </a:lnTo>
                <a:close/>
              </a:path>
            </a:pathLst>
          </a:custGeom>
          <a:ln w="12192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87453" y="3788541"/>
            <a:ext cx="3532504" cy="835025"/>
          </a:xfrm>
          <a:custGeom>
            <a:avLst/>
            <a:gdLst/>
            <a:ahLst/>
            <a:cxnLst/>
            <a:rect l="l" t="t" r="r" b="b"/>
            <a:pathLst>
              <a:path w="3532504" h="835025">
                <a:moveTo>
                  <a:pt x="0" y="834542"/>
                </a:moveTo>
                <a:lnTo>
                  <a:pt x="3532124" y="834542"/>
                </a:lnTo>
                <a:lnTo>
                  <a:pt x="3532124" y="0"/>
                </a:lnTo>
                <a:lnTo>
                  <a:pt x="0" y="0"/>
                </a:lnTo>
                <a:lnTo>
                  <a:pt x="0" y="834542"/>
                </a:lnTo>
                <a:close/>
              </a:path>
            </a:pathLst>
          </a:custGeom>
          <a:solidFill>
            <a:srgbClr val="D5E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24216" y="1030224"/>
            <a:ext cx="908303" cy="8351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24216" y="1030224"/>
            <a:ext cx="908050" cy="838200"/>
          </a:xfrm>
          <a:custGeom>
            <a:avLst/>
            <a:gdLst/>
            <a:ahLst/>
            <a:cxnLst/>
            <a:rect l="l" t="t" r="r" b="b"/>
            <a:pathLst>
              <a:path w="908050" h="838200">
                <a:moveTo>
                  <a:pt x="0" y="418846"/>
                </a:moveTo>
                <a:lnTo>
                  <a:pt x="2667" y="373253"/>
                </a:lnTo>
                <a:lnTo>
                  <a:pt x="10414" y="328930"/>
                </a:lnTo>
                <a:lnTo>
                  <a:pt x="23113" y="286512"/>
                </a:lnTo>
                <a:lnTo>
                  <a:pt x="40386" y="245872"/>
                </a:lnTo>
                <a:lnTo>
                  <a:pt x="61976" y="207391"/>
                </a:lnTo>
                <a:lnTo>
                  <a:pt x="87630" y="171450"/>
                </a:lnTo>
                <a:lnTo>
                  <a:pt x="116967" y="138176"/>
                </a:lnTo>
                <a:lnTo>
                  <a:pt x="149733" y="107950"/>
                </a:lnTo>
                <a:lnTo>
                  <a:pt x="185801" y="80772"/>
                </a:lnTo>
                <a:lnTo>
                  <a:pt x="224790" y="57150"/>
                </a:lnTo>
                <a:lnTo>
                  <a:pt x="266446" y="37338"/>
                </a:lnTo>
                <a:lnTo>
                  <a:pt x="310515" y="21336"/>
                </a:lnTo>
                <a:lnTo>
                  <a:pt x="356616" y="9652"/>
                </a:lnTo>
                <a:lnTo>
                  <a:pt x="404495" y="2413"/>
                </a:lnTo>
                <a:lnTo>
                  <a:pt x="454025" y="0"/>
                </a:lnTo>
                <a:lnTo>
                  <a:pt x="503428" y="2413"/>
                </a:lnTo>
                <a:lnTo>
                  <a:pt x="551307" y="9652"/>
                </a:lnTo>
                <a:lnTo>
                  <a:pt x="597408" y="21336"/>
                </a:lnTo>
                <a:lnTo>
                  <a:pt x="641350" y="37338"/>
                </a:lnTo>
                <a:lnTo>
                  <a:pt x="683006" y="57150"/>
                </a:lnTo>
                <a:lnTo>
                  <a:pt x="721995" y="80772"/>
                </a:lnTo>
                <a:lnTo>
                  <a:pt x="758063" y="107950"/>
                </a:lnTo>
                <a:lnTo>
                  <a:pt x="790829" y="138176"/>
                </a:lnTo>
                <a:lnTo>
                  <a:pt x="820166" y="171450"/>
                </a:lnTo>
                <a:lnTo>
                  <a:pt x="845819" y="207391"/>
                </a:lnTo>
                <a:lnTo>
                  <a:pt x="867410" y="245872"/>
                </a:lnTo>
                <a:lnTo>
                  <a:pt x="884682" y="286512"/>
                </a:lnTo>
                <a:lnTo>
                  <a:pt x="897382" y="328930"/>
                </a:lnTo>
                <a:lnTo>
                  <a:pt x="905129" y="373253"/>
                </a:lnTo>
                <a:lnTo>
                  <a:pt x="907796" y="418846"/>
                </a:lnTo>
                <a:lnTo>
                  <a:pt x="905129" y="464439"/>
                </a:lnTo>
                <a:lnTo>
                  <a:pt x="897382" y="508762"/>
                </a:lnTo>
                <a:lnTo>
                  <a:pt x="884682" y="551180"/>
                </a:lnTo>
                <a:lnTo>
                  <a:pt x="867410" y="591820"/>
                </a:lnTo>
                <a:lnTo>
                  <a:pt x="845819" y="630301"/>
                </a:lnTo>
                <a:lnTo>
                  <a:pt x="820166" y="666242"/>
                </a:lnTo>
                <a:lnTo>
                  <a:pt x="790829" y="699516"/>
                </a:lnTo>
                <a:lnTo>
                  <a:pt x="758063" y="729742"/>
                </a:lnTo>
                <a:lnTo>
                  <a:pt x="721995" y="756920"/>
                </a:lnTo>
                <a:lnTo>
                  <a:pt x="683006" y="780542"/>
                </a:lnTo>
                <a:lnTo>
                  <a:pt x="641350" y="800354"/>
                </a:lnTo>
                <a:lnTo>
                  <a:pt x="597408" y="816356"/>
                </a:lnTo>
                <a:lnTo>
                  <a:pt x="551307" y="828040"/>
                </a:lnTo>
                <a:lnTo>
                  <a:pt x="503428" y="835279"/>
                </a:lnTo>
                <a:lnTo>
                  <a:pt x="454025" y="837692"/>
                </a:lnTo>
                <a:lnTo>
                  <a:pt x="404495" y="835279"/>
                </a:lnTo>
                <a:lnTo>
                  <a:pt x="356616" y="828040"/>
                </a:lnTo>
                <a:lnTo>
                  <a:pt x="310515" y="816356"/>
                </a:lnTo>
                <a:lnTo>
                  <a:pt x="266446" y="800354"/>
                </a:lnTo>
                <a:lnTo>
                  <a:pt x="224790" y="780542"/>
                </a:lnTo>
                <a:lnTo>
                  <a:pt x="185801" y="756920"/>
                </a:lnTo>
                <a:lnTo>
                  <a:pt x="149733" y="729742"/>
                </a:lnTo>
                <a:lnTo>
                  <a:pt x="116967" y="699516"/>
                </a:lnTo>
                <a:lnTo>
                  <a:pt x="87630" y="666242"/>
                </a:lnTo>
                <a:lnTo>
                  <a:pt x="61976" y="630301"/>
                </a:lnTo>
                <a:lnTo>
                  <a:pt x="40386" y="591820"/>
                </a:lnTo>
                <a:lnTo>
                  <a:pt x="23113" y="551180"/>
                </a:lnTo>
                <a:lnTo>
                  <a:pt x="10414" y="508762"/>
                </a:lnTo>
                <a:lnTo>
                  <a:pt x="2667" y="464439"/>
                </a:lnTo>
                <a:lnTo>
                  <a:pt x="0" y="418846"/>
                </a:lnTo>
                <a:close/>
              </a:path>
            </a:pathLst>
          </a:custGeom>
          <a:ln w="12192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24216" y="1953767"/>
            <a:ext cx="908303" cy="8351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24216" y="1953767"/>
            <a:ext cx="908050" cy="835025"/>
          </a:xfrm>
          <a:custGeom>
            <a:avLst/>
            <a:gdLst/>
            <a:ahLst/>
            <a:cxnLst/>
            <a:rect l="l" t="t" r="r" b="b"/>
            <a:pathLst>
              <a:path w="908050" h="835025">
                <a:moveTo>
                  <a:pt x="0" y="417322"/>
                </a:moveTo>
                <a:lnTo>
                  <a:pt x="2667" y="371856"/>
                </a:lnTo>
                <a:lnTo>
                  <a:pt x="10414" y="327787"/>
                </a:lnTo>
                <a:lnTo>
                  <a:pt x="23113" y="285369"/>
                </a:lnTo>
                <a:lnTo>
                  <a:pt x="40386" y="244983"/>
                </a:lnTo>
                <a:lnTo>
                  <a:pt x="61976" y="206629"/>
                </a:lnTo>
                <a:lnTo>
                  <a:pt x="87630" y="170815"/>
                </a:lnTo>
                <a:lnTo>
                  <a:pt x="116967" y="137668"/>
                </a:lnTo>
                <a:lnTo>
                  <a:pt x="149733" y="107569"/>
                </a:lnTo>
                <a:lnTo>
                  <a:pt x="185801" y="80518"/>
                </a:lnTo>
                <a:lnTo>
                  <a:pt x="224790" y="57023"/>
                </a:lnTo>
                <a:lnTo>
                  <a:pt x="266446" y="37084"/>
                </a:lnTo>
                <a:lnTo>
                  <a:pt x="310515" y="21336"/>
                </a:lnTo>
                <a:lnTo>
                  <a:pt x="356616" y="9652"/>
                </a:lnTo>
                <a:lnTo>
                  <a:pt x="404495" y="2413"/>
                </a:lnTo>
                <a:lnTo>
                  <a:pt x="454025" y="0"/>
                </a:lnTo>
                <a:lnTo>
                  <a:pt x="503428" y="2413"/>
                </a:lnTo>
                <a:lnTo>
                  <a:pt x="551307" y="9652"/>
                </a:lnTo>
                <a:lnTo>
                  <a:pt x="597408" y="21336"/>
                </a:lnTo>
                <a:lnTo>
                  <a:pt x="641350" y="37084"/>
                </a:lnTo>
                <a:lnTo>
                  <a:pt x="683006" y="57023"/>
                </a:lnTo>
                <a:lnTo>
                  <a:pt x="721995" y="80518"/>
                </a:lnTo>
                <a:lnTo>
                  <a:pt x="758063" y="107569"/>
                </a:lnTo>
                <a:lnTo>
                  <a:pt x="790829" y="137668"/>
                </a:lnTo>
                <a:lnTo>
                  <a:pt x="820166" y="170815"/>
                </a:lnTo>
                <a:lnTo>
                  <a:pt x="845819" y="206629"/>
                </a:lnTo>
                <a:lnTo>
                  <a:pt x="867410" y="244983"/>
                </a:lnTo>
                <a:lnTo>
                  <a:pt x="884682" y="285369"/>
                </a:lnTo>
                <a:lnTo>
                  <a:pt x="897382" y="327787"/>
                </a:lnTo>
                <a:lnTo>
                  <a:pt x="905129" y="371856"/>
                </a:lnTo>
                <a:lnTo>
                  <a:pt x="907796" y="417322"/>
                </a:lnTo>
                <a:lnTo>
                  <a:pt x="905129" y="462788"/>
                </a:lnTo>
                <a:lnTo>
                  <a:pt x="897382" y="506857"/>
                </a:lnTo>
                <a:lnTo>
                  <a:pt x="884682" y="549275"/>
                </a:lnTo>
                <a:lnTo>
                  <a:pt x="867410" y="589661"/>
                </a:lnTo>
                <a:lnTo>
                  <a:pt x="845819" y="628015"/>
                </a:lnTo>
                <a:lnTo>
                  <a:pt x="820166" y="663829"/>
                </a:lnTo>
                <a:lnTo>
                  <a:pt x="790829" y="696976"/>
                </a:lnTo>
                <a:lnTo>
                  <a:pt x="758063" y="727075"/>
                </a:lnTo>
                <a:lnTo>
                  <a:pt x="721995" y="754126"/>
                </a:lnTo>
                <a:lnTo>
                  <a:pt x="683006" y="777621"/>
                </a:lnTo>
                <a:lnTo>
                  <a:pt x="641350" y="797560"/>
                </a:lnTo>
                <a:lnTo>
                  <a:pt x="597408" y="813308"/>
                </a:lnTo>
                <a:lnTo>
                  <a:pt x="551307" y="824992"/>
                </a:lnTo>
                <a:lnTo>
                  <a:pt x="503428" y="832231"/>
                </a:lnTo>
                <a:lnTo>
                  <a:pt x="454025" y="834644"/>
                </a:lnTo>
                <a:lnTo>
                  <a:pt x="404495" y="832231"/>
                </a:lnTo>
                <a:lnTo>
                  <a:pt x="356616" y="824992"/>
                </a:lnTo>
                <a:lnTo>
                  <a:pt x="310515" y="813308"/>
                </a:lnTo>
                <a:lnTo>
                  <a:pt x="266446" y="797560"/>
                </a:lnTo>
                <a:lnTo>
                  <a:pt x="224790" y="777621"/>
                </a:lnTo>
                <a:lnTo>
                  <a:pt x="185801" y="754126"/>
                </a:lnTo>
                <a:lnTo>
                  <a:pt x="149733" y="727075"/>
                </a:lnTo>
                <a:lnTo>
                  <a:pt x="116967" y="696976"/>
                </a:lnTo>
                <a:lnTo>
                  <a:pt x="87630" y="663829"/>
                </a:lnTo>
                <a:lnTo>
                  <a:pt x="61976" y="628015"/>
                </a:lnTo>
                <a:lnTo>
                  <a:pt x="40386" y="589661"/>
                </a:lnTo>
                <a:lnTo>
                  <a:pt x="23113" y="549275"/>
                </a:lnTo>
                <a:lnTo>
                  <a:pt x="10414" y="506857"/>
                </a:lnTo>
                <a:lnTo>
                  <a:pt x="2667" y="462788"/>
                </a:lnTo>
                <a:lnTo>
                  <a:pt x="0" y="417322"/>
                </a:lnTo>
                <a:close/>
              </a:path>
            </a:pathLst>
          </a:custGeom>
          <a:ln w="12192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24216" y="2877311"/>
            <a:ext cx="908303" cy="8351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24216" y="2877311"/>
            <a:ext cx="908050" cy="835660"/>
          </a:xfrm>
          <a:custGeom>
            <a:avLst/>
            <a:gdLst/>
            <a:ahLst/>
            <a:cxnLst/>
            <a:rect l="l" t="t" r="r" b="b"/>
            <a:pathLst>
              <a:path w="908050" h="835660">
                <a:moveTo>
                  <a:pt x="0" y="417449"/>
                </a:moveTo>
                <a:lnTo>
                  <a:pt x="2667" y="371983"/>
                </a:lnTo>
                <a:lnTo>
                  <a:pt x="10414" y="327914"/>
                </a:lnTo>
                <a:lnTo>
                  <a:pt x="23113" y="285496"/>
                </a:lnTo>
                <a:lnTo>
                  <a:pt x="40386" y="244983"/>
                </a:lnTo>
                <a:lnTo>
                  <a:pt x="61976" y="206756"/>
                </a:lnTo>
                <a:lnTo>
                  <a:pt x="87630" y="170942"/>
                </a:lnTo>
                <a:lnTo>
                  <a:pt x="116967" y="137795"/>
                </a:lnTo>
                <a:lnTo>
                  <a:pt x="149733" y="107569"/>
                </a:lnTo>
                <a:lnTo>
                  <a:pt x="185801" y="80518"/>
                </a:lnTo>
                <a:lnTo>
                  <a:pt x="224790" y="57023"/>
                </a:lnTo>
                <a:lnTo>
                  <a:pt x="266446" y="37084"/>
                </a:lnTo>
                <a:lnTo>
                  <a:pt x="310515" y="21336"/>
                </a:lnTo>
                <a:lnTo>
                  <a:pt x="356616" y="9652"/>
                </a:lnTo>
                <a:lnTo>
                  <a:pt x="404495" y="2413"/>
                </a:lnTo>
                <a:lnTo>
                  <a:pt x="454025" y="0"/>
                </a:lnTo>
                <a:lnTo>
                  <a:pt x="503428" y="2413"/>
                </a:lnTo>
                <a:lnTo>
                  <a:pt x="551307" y="9652"/>
                </a:lnTo>
                <a:lnTo>
                  <a:pt x="597408" y="21336"/>
                </a:lnTo>
                <a:lnTo>
                  <a:pt x="641350" y="37084"/>
                </a:lnTo>
                <a:lnTo>
                  <a:pt x="683006" y="57023"/>
                </a:lnTo>
                <a:lnTo>
                  <a:pt x="721995" y="80518"/>
                </a:lnTo>
                <a:lnTo>
                  <a:pt x="758063" y="107569"/>
                </a:lnTo>
                <a:lnTo>
                  <a:pt x="790829" y="137795"/>
                </a:lnTo>
                <a:lnTo>
                  <a:pt x="820166" y="170942"/>
                </a:lnTo>
                <a:lnTo>
                  <a:pt x="845819" y="206756"/>
                </a:lnTo>
                <a:lnTo>
                  <a:pt x="867410" y="244983"/>
                </a:lnTo>
                <a:lnTo>
                  <a:pt x="884682" y="285496"/>
                </a:lnTo>
                <a:lnTo>
                  <a:pt x="897382" y="327914"/>
                </a:lnTo>
                <a:lnTo>
                  <a:pt x="905129" y="371983"/>
                </a:lnTo>
                <a:lnTo>
                  <a:pt x="907796" y="417449"/>
                </a:lnTo>
                <a:lnTo>
                  <a:pt x="905129" y="463042"/>
                </a:lnTo>
                <a:lnTo>
                  <a:pt x="897382" y="507111"/>
                </a:lnTo>
                <a:lnTo>
                  <a:pt x="884682" y="549529"/>
                </a:lnTo>
                <a:lnTo>
                  <a:pt x="867410" y="590042"/>
                </a:lnTo>
                <a:lnTo>
                  <a:pt x="845819" y="628269"/>
                </a:lnTo>
                <a:lnTo>
                  <a:pt x="820166" y="664210"/>
                </a:lnTo>
                <a:lnTo>
                  <a:pt x="790829" y="697357"/>
                </a:lnTo>
                <a:lnTo>
                  <a:pt x="758063" y="727583"/>
                </a:lnTo>
                <a:lnTo>
                  <a:pt x="721995" y="754634"/>
                </a:lnTo>
                <a:lnTo>
                  <a:pt x="683006" y="778129"/>
                </a:lnTo>
                <a:lnTo>
                  <a:pt x="641350" y="797941"/>
                </a:lnTo>
                <a:lnTo>
                  <a:pt x="597408" y="813816"/>
                </a:lnTo>
                <a:lnTo>
                  <a:pt x="551307" y="825500"/>
                </a:lnTo>
                <a:lnTo>
                  <a:pt x="503428" y="832739"/>
                </a:lnTo>
                <a:lnTo>
                  <a:pt x="454025" y="835152"/>
                </a:lnTo>
                <a:lnTo>
                  <a:pt x="404495" y="832739"/>
                </a:lnTo>
                <a:lnTo>
                  <a:pt x="356616" y="825500"/>
                </a:lnTo>
                <a:lnTo>
                  <a:pt x="310515" y="813816"/>
                </a:lnTo>
                <a:lnTo>
                  <a:pt x="266446" y="797941"/>
                </a:lnTo>
                <a:lnTo>
                  <a:pt x="224790" y="778129"/>
                </a:lnTo>
                <a:lnTo>
                  <a:pt x="185801" y="754634"/>
                </a:lnTo>
                <a:lnTo>
                  <a:pt x="149733" y="727583"/>
                </a:lnTo>
                <a:lnTo>
                  <a:pt x="116967" y="697357"/>
                </a:lnTo>
                <a:lnTo>
                  <a:pt x="87630" y="664210"/>
                </a:lnTo>
                <a:lnTo>
                  <a:pt x="61976" y="628269"/>
                </a:lnTo>
                <a:lnTo>
                  <a:pt x="40386" y="590042"/>
                </a:lnTo>
                <a:lnTo>
                  <a:pt x="23113" y="549529"/>
                </a:lnTo>
                <a:lnTo>
                  <a:pt x="10414" y="507111"/>
                </a:lnTo>
                <a:lnTo>
                  <a:pt x="2667" y="463042"/>
                </a:lnTo>
                <a:lnTo>
                  <a:pt x="0" y="417449"/>
                </a:lnTo>
                <a:close/>
              </a:path>
            </a:pathLst>
          </a:custGeom>
          <a:ln w="12191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24216" y="3797808"/>
            <a:ext cx="908303" cy="8351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24216" y="3797808"/>
            <a:ext cx="908050" cy="835660"/>
          </a:xfrm>
          <a:custGeom>
            <a:avLst/>
            <a:gdLst/>
            <a:ahLst/>
            <a:cxnLst/>
            <a:rect l="l" t="t" r="r" b="b"/>
            <a:pathLst>
              <a:path w="908050" h="835660">
                <a:moveTo>
                  <a:pt x="0" y="417449"/>
                </a:moveTo>
                <a:lnTo>
                  <a:pt x="2667" y="371983"/>
                </a:lnTo>
                <a:lnTo>
                  <a:pt x="10414" y="327914"/>
                </a:lnTo>
                <a:lnTo>
                  <a:pt x="23113" y="285623"/>
                </a:lnTo>
                <a:lnTo>
                  <a:pt x="40386" y="245110"/>
                </a:lnTo>
                <a:lnTo>
                  <a:pt x="61976" y="206756"/>
                </a:lnTo>
                <a:lnTo>
                  <a:pt x="87630" y="170942"/>
                </a:lnTo>
                <a:lnTo>
                  <a:pt x="116967" y="137795"/>
                </a:lnTo>
                <a:lnTo>
                  <a:pt x="149733" y="107569"/>
                </a:lnTo>
                <a:lnTo>
                  <a:pt x="185801" y="80518"/>
                </a:lnTo>
                <a:lnTo>
                  <a:pt x="224790" y="57023"/>
                </a:lnTo>
                <a:lnTo>
                  <a:pt x="266446" y="37211"/>
                </a:lnTo>
                <a:lnTo>
                  <a:pt x="310515" y="21336"/>
                </a:lnTo>
                <a:lnTo>
                  <a:pt x="356616" y="9652"/>
                </a:lnTo>
                <a:lnTo>
                  <a:pt x="404495" y="2413"/>
                </a:lnTo>
                <a:lnTo>
                  <a:pt x="454025" y="0"/>
                </a:lnTo>
                <a:lnTo>
                  <a:pt x="503428" y="2413"/>
                </a:lnTo>
                <a:lnTo>
                  <a:pt x="551307" y="9652"/>
                </a:lnTo>
                <a:lnTo>
                  <a:pt x="597408" y="21336"/>
                </a:lnTo>
                <a:lnTo>
                  <a:pt x="641350" y="37211"/>
                </a:lnTo>
                <a:lnTo>
                  <a:pt x="683006" y="57023"/>
                </a:lnTo>
                <a:lnTo>
                  <a:pt x="721995" y="80518"/>
                </a:lnTo>
                <a:lnTo>
                  <a:pt x="758063" y="107569"/>
                </a:lnTo>
                <a:lnTo>
                  <a:pt x="790829" y="137795"/>
                </a:lnTo>
                <a:lnTo>
                  <a:pt x="820166" y="170942"/>
                </a:lnTo>
                <a:lnTo>
                  <a:pt x="845819" y="206756"/>
                </a:lnTo>
                <a:lnTo>
                  <a:pt x="867410" y="245110"/>
                </a:lnTo>
                <a:lnTo>
                  <a:pt x="884682" y="285623"/>
                </a:lnTo>
                <a:lnTo>
                  <a:pt x="897382" y="327914"/>
                </a:lnTo>
                <a:lnTo>
                  <a:pt x="905129" y="371983"/>
                </a:lnTo>
                <a:lnTo>
                  <a:pt x="907796" y="417449"/>
                </a:lnTo>
                <a:lnTo>
                  <a:pt x="905129" y="463042"/>
                </a:lnTo>
                <a:lnTo>
                  <a:pt x="897382" y="507111"/>
                </a:lnTo>
                <a:lnTo>
                  <a:pt x="884682" y="549529"/>
                </a:lnTo>
                <a:lnTo>
                  <a:pt x="867410" y="590042"/>
                </a:lnTo>
                <a:lnTo>
                  <a:pt x="845819" y="628269"/>
                </a:lnTo>
                <a:lnTo>
                  <a:pt x="820166" y="664210"/>
                </a:lnTo>
                <a:lnTo>
                  <a:pt x="790829" y="697357"/>
                </a:lnTo>
                <a:lnTo>
                  <a:pt x="758063" y="727583"/>
                </a:lnTo>
                <a:lnTo>
                  <a:pt x="721995" y="754634"/>
                </a:lnTo>
                <a:lnTo>
                  <a:pt x="683006" y="778129"/>
                </a:lnTo>
                <a:lnTo>
                  <a:pt x="641350" y="797941"/>
                </a:lnTo>
                <a:lnTo>
                  <a:pt x="597408" y="813816"/>
                </a:lnTo>
                <a:lnTo>
                  <a:pt x="551307" y="825500"/>
                </a:lnTo>
                <a:lnTo>
                  <a:pt x="503428" y="832739"/>
                </a:lnTo>
                <a:lnTo>
                  <a:pt x="454025" y="835152"/>
                </a:lnTo>
                <a:lnTo>
                  <a:pt x="404495" y="832739"/>
                </a:lnTo>
                <a:lnTo>
                  <a:pt x="356616" y="825500"/>
                </a:lnTo>
                <a:lnTo>
                  <a:pt x="310515" y="813816"/>
                </a:lnTo>
                <a:lnTo>
                  <a:pt x="266446" y="797941"/>
                </a:lnTo>
                <a:lnTo>
                  <a:pt x="224790" y="778129"/>
                </a:lnTo>
                <a:lnTo>
                  <a:pt x="185801" y="754634"/>
                </a:lnTo>
                <a:lnTo>
                  <a:pt x="149733" y="727583"/>
                </a:lnTo>
                <a:lnTo>
                  <a:pt x="116967" y="697357"/>
                </a:lnTo>
                <a:lnTo>
                  <a:pt x="87630" y="664210"/>
                </a:lnTo>
                <a:lnTo>
                  <a:pt x="61976" y="628269"/>
                </a:lnTo>
                <a:lnTo>
                  <a:pt x="40386" y="590042"/>
                </a:lnTo>
                <a:lnTo>
                  <a:pt x="23113" y="549529"/>
                </a:lnTo>
                <a:lnTo>
                  <a:pt x="10414" y="507111"/>
                </a:lnTo>
                <a:lnTo>
                  <a:pt x="2667" y="463042"/>
                </a:lnTo>
                <a:lnTo>
                  <a:pt x="0" y="417449"/>
                </a:lnTo>
                <a:close/>
              </a:path>
            </a:pathLst>
          </a:custGeom>
          <a:ln w="12191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24216" y="4721352"/>
            <a:ext cx="908050" cy="835660"/>
          </a:xfrm>
          <a:custGeom>
            <a:avLst/>
            <a:gdLst/>
            <a:ahLst/>
            <a:cxnLst/>
            <a:rect l="l" t="t" r="r" b="b"/>
            <a:pathLst>
              <a:path w="908050" h="835660">
                <a:moveTo>
                  <a:pt x="0" y="417449"/>
                </a:moveTo>
                <a:lnTo>
                  <a:pt x="2667" y="371983"/>
                </a:lnTo>
                <a:lnTo>
                  <a:pt x="10414" y="327914"/>
                </a:lnTo>
                <a:lnTo>
                  <a:pt x="23113" y="285623"/>
                </a:lnTo>
                <a:lnTo>
                  <a:pt x="40386" y="245110"/>
                </a:lnTo>
                <a:lnTo>
                  <a:pt x="61976" y="206756"/>
                </a:lnTo>
                <a:lnTo>
                  <a:pt x="87630" y="170942"/>
                </a:lnTo>
                <a:lnTo>
                  <a:pt x="116967" y="137795"/>
                </a:lnTo>
                <a:lnTo>
                  <a:pt x="149733" y="107569"/>
                </a:lnTo>
                <a:lnTo>
                  <a:pt x="185801" y="80518"/>
                </a:lnTo>
                <a:lnTo>
                  <a:pt x="224790" y="57023"/>
                </a:lnTo>
                <a:lnTo>
                  <a:pt x="266446" y="37211"/>
                </a:lnTo>
                <a:lnTo>
                  <a:pt x="310515" y="21336"/>
                </a:lnTo>
                <a:lnTo>
                  <a:pt x="356616" y="9652"/>
                </a:lnTo>
                <a:lnTo>
                  <a:pt x="404495" y="2413"/>
                </a:lnTo>
                <a:lnTo>
                  <a:pt x="454025" y="0"/>
                </a:lnTo>
                <a:lnTo>
                  <a:pt x="503428" y="2413"/>
                </a:lnTo>
                <a:lnTo>
                  <a:pt x="551307" y="9652"/>
                </a:lnTo>
                <a:lnTo>
                  <a:pt x="597408" y="21336"/>
                </a:lnTo>
                <a:lnTo>
                  <a:pt x="641350" y="37211"/>
                </a:lnTo>
                <a:lnTo>
                  <a:pt x="683006" y="57023"/>
                </a:lnTo>
                <a:lnTo>
                  <a:pt x="721995" y="80518"/>
                </a:lnTo>
                <a:lnTo>
                  <a:pt x="758063" y="107569"/>
                </a:lnTo>
                <a:lnTo>
                  <a:pt x="790829" y="137795"/>
                </a:lnTo>
                <a:lnTo>
                  <a:pt x="820166" y="170942"/>
                </a:lnTo>
                <a:lnTo>
                  <a:pt x="845819" y="206756"/>
                </a:lnTo>
                <a:lnTo>
                  <a:pt x="867410" y="245110"/>
                </a:lnTo>
                <a:lnTo>
                  <a:pt x="884682" y="285623"/>
                </a:lnTo>
                <a:lnTo>
                  <a:pt x="897382" y="327914"/>
                </a:lnTo>
                <a:lnTo>
                  <a:pt x="905129" y="371983"/>
                </a:lnTo>
                <a:lnTo>
                  <a:pt x="907796" y="417449"/>
                </a:lnTo>
                <a:lnTo>
                  <a:pt x="905129" y="463042"/>
                </a:lnTo>
                <a:lnTo>
                  <a:pt x="897382" y="507111"/>
                </a:lnTo>
                <a:lnTo>
                  <a:pt x="884682" y="549529"/>
                </a:lnTo>
                <a:lnTo>
                  <a:pt x="867410" y="590042"/>
                </a:lnTo>
                <a:lnTo>
                  <a:pt x="845819" y="628269"/>
                </a:lnTo>
                <a:lnTo>
                  <a:pt x="820166" y="664210"/>
                </a:lnTo>
                <a:lnTo>
                  <a:pt x="790829" y="697357"/>
                </a:lnTo>
                <a:lnTo>
                  <a:pt x="758063" y="727583"/>
                </a:lnTo>
                <a:lnTo>
                  <a:pt x="721995" y="754634"/>
                </a:lnTo>
                <a:lnTo>
                  <a:pt x="683006" y="778129"/>
                </a:lnTo>
                <a:lnTo>
                  <a:pt x="641350" y="797941"/>
                </a:lnTo>
                <a:lnTo>
                  <a:pt x="597408" y="813816"/>
                </a:lnTo>
                <a:lnTo>
                  <a:pt x="551307" y="825500"/>
                </a:lnTo>
                <a:lnTo>
                  <a:pt x="503428" y="832739"/>
                </a:lnTo>
                <a:lnTo>
                  <a:pt x="454025" y="835152"/>
                </a:lnTo>
                <a:lnTo>
                  <a:pt x="404495" y="832739"/>
                </a:lnTo>
                <a:lnTo>
                  <a:pt x="356616" y="825500"/>
                </a:lnTo>
                <a:lnTo>
                  <a:pt x="310515" y="813816"/>
                </a:lnTo>
                <a:lnTo>
                  <a:pt x="266446" y="797941"/>
                </a:lnTo>
                <a:lnTo>
                  <a:pt x="224790" y="778129"/>
                </a:lnTo>
                <a:lnTo>
                  <a:pt x="185801" y="754634"/>
                </a:lnTo>
                <a:lnTo>
                  <a:pt x="149733" y="727583"/>
                </a:lnTo>
                <a:lnTo>
                  <a:pt x="116967" y="697357"/>
                </a:lnTo>
                <a:lnTo>
                  <a:pt x="87630" y="664210"/>
                </a:lnTo>
                <a:lnTo>
                  <a:pt x="61976" y="628269"/>
                </a:lnTo>
                <a:lnTo>
                  <a:pt x="40386" y="590042"/>
                </a:lnTo>
                <a:lnTo>
                  <a:pt x="23113" y="549529"/>
                </a:lnTo>
                <a:lnTo>
                  <a:pt x="10414" y="507111"/>
                </a:lnTo>
                <a:lnTo>
                  <a:pt x="2667" y="463042"/>
                </a:lnTo>
                <a:lnTo>
                  <a:pt x="0" y="417449"/>
                </a:lnTo>
                <a:close/>
              </a:path>
            </a:pathLst>
          </a:custGeom>
          <a:ln w="12191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24216" y="5641847"/>
            <a:ext cx="908303" cy="835152"/>
          </a:xfrm>
          <a:prstGeom prst="rect">
            <a:avLst/>
          </a:prstGeom>
          <a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24216" y="5641847"/>
            <a:ext cx="908050" cy="835025"/>
          </a:xfrm>
          <a:custGeom>
            <a:avLst/>
            <a:gdLst/>
            <a:ahLst/>
            <a:cxnLst/>
            <a:rect l="l" t="t" r="r" b="b"/>
            <a:pathLst>
              <a:path w="908050" h="835025">
                <a:moveTo>
                  <a:pt x="0" y="417271"/>
                </a:moveTo>
                <a:lnTo>
                  <a:pt x="2667" y="371805"/>
                </a:lnTo>
                <a:lnTo>
                  <a:pt x="10414" y="327748"/>
                </a:lnTo>
                <a:lnTo>
                  <a:pt x="23113" y="285381"/>
                </a:lnTo>
                <a:lnTo>
                  <a:pt x="40386" y="244932"/>
                </a:lnTo>
                <a:lnTo>
                  <a:pt x="61976" y="206667"/>
                </a:lnTo>
                <a:lnTo>
                  <a:pt x="87630" y="170840"/>
                </a:lnTo>
                <a:lnTo>
                  <a:pt x="116967" y="137693"/>
                </a:lnTo>
                <a:lnTo>
                  <a:pt x="149733" y="107505"/>
                </a:lnTo>
                <a:lnTo>
                  <a:pt x="185801" y="80505"/>
                </a:lnTo>
                <a:lnTo>
                  <a:pt x="224790" y="56972"/>
                </a:lnTo>
                <a:lnTo>
                  <a:pt x="266446" y="37134"/>
                </a:lnTo>
                <a:lnTo>
                  <a:pt x="310515" y="21272"/>
                </a:lnTo>
                <a:lnTo>
                  <a:pt x="356616" y="9626"/>
                </a:lnTo>
                <a:lnTo>
                  <a:pt x="404495" y="2451"/>
                </a:lnTo>
                <a:lnTo>
                  <a:pt x="454025" y="0"/>
                </a:lnTo>
                <a:lnTo>
                  <a:pt x="503428" y="2451"/>
                </a:lnTo>
                <a:lnTo>
                  <a:pt x="551307" y="9626"/>
                </a:lnTo>
                <a:lnTo>
                  <a:pt x="597408" y="21272"/>
                </a:lnTo>
                <a:lnTo>
                  <a:pt x="641350" y="37134"/>
                </a:lnTo>
                <a:lnTo>
                  <a:pt x="683006" y="56972"/>
                </a:lnTo>
                <a:lnTo>
                  <a:pt x="721995" y="80505"/>
                </a:lnTo>
                <a:lnTo>
                  <a:pt x="758063" y="107505"/>
                </a:lnTo>
                <a:lnTo>
                  <a:pt x="790829" y="137693"/>
                </a:lnTo>
                <a:lnTo>
                  <a:pt x="820166" y="170840"/>
                </a:lnTo>
                <a:lnTo>
                  <a:pt x="845819" y="206667"/>
                </a:lnTo>
                <a:lnTo>
                  <a:pt x="867410" y="244932"/>
                </a:lnTo>
                <a:lnTo>
                  <a:pt x="884682" y="285381"/>
                </a:lnTo>
                <a:lnTo>
                  <a:pt x="897382" y="327748"/>
                </a:lnTo>
                <a:lnTo>
                  <a:pt x="905129" y="371805"/>
                </a:lnTo>
                <a:lnTo>
                  <a:pt x="907796" y="417271"/>
                </a:lnTo>
                <a:lnTo>
                  <a:pt x="905129" y="462737"/>
                </a:lnTo>
                <a:lnTo>
                  <a:pt x="897382" y="506780"/>
                </a:lnTo>
                <a:lnTo>
                  <a:pt x="884682" y="549160"/>
                </a:lnTo>
                <a:lnTo>
                  <a:pt x="867410" y="589610"/>
                </a:lnTo>
                <a:lnTo>
                  <a:pt x="845819" y="627875"/>
                </a:lnTo>
                <a:lnTo>
                  <a:pt x="820166" y="663701"/>
                </a:lnTo>
                <a:lnTo>
                  <a:pt x="790829" y="696848"/>
                </a:lnTo>
                <a:lnTo>
                  <a:pt x="758063" y="727036"/>
                </a:lnTo>
                <a:lnTo>
                  <a:pt x="721995" y="754037"/>
                </a:lnTo>
                <a:lnTo>
                  <a:pt x="683006" y="777570"/>
                </a:lnTo>
                <a:lnTo>
                  <a:pt x="641350" y="797407"/>
                </a:lnTo>
                <a:lnTo>
                  <a:pt x="597408" y="813269"/>
                </a:lnTo>
                <a:lnTo>
                  <a:pt x="551307" y="824915"/>
                </a:lnTo>
                <a:lnTo>
                  <a:pt x="503428" y="832091"/>
                </a:lnTo>
                <a:lnTo>
                  <a:pt x="454025" y="834542"/>
                </a:lnTo>
                <a:lnTo>
                  <a:pt x="404495" y="832091"/>
                </a:lnTo>
                <a:lnTo>
                  <a:pt x="356616" y="824915"/>
                </a:lnTo>
                <a:lnTo>
                  <a:pt x="310515" y="813269"/>
                </a:lnTo>
                <a:lnTo>
                  <a:pt x="266446" y="797407"/>
                </a:lnTo>
                <a:lnTo>
                  <a:pt x="224790" y="777570"/>
                </a:lnTo>
                <a:lnTo>
                  <a:pt x="185801" y="754037"/>
                </a:lnTo>
                <a:lnTo>
                  <a:pt x="149733" y="727036"/>
                </a:lnTo>
                <a:lnTo>
                  <a:pt x="116967" y="696848"/>
                </a:lnTo>
                <a:lnTo>
                  <a:pt x="87630" y="663701"/>
                </a:lnTo>
                <a:lnTo>
                  <a:pt x="61976" y="627875"/>
                </a:lnTo>
                <a:lnTo>
                  <a:pt x="40386" y="589610"/>
                </a:lnTo>
                <a:lnTo>
                  <a:pt x="23113" y="549160"/>
                </a:lnTo>
                <a:lnTo>
                  <a:pt x="10414" y="506780"/>
                </a:lnTo>
                <a:lnTo>
                  <a:pt x="2667" y="462737"/>
                </a:lnTo>
                <a:lnTo>
                  <a:pt x="0" y="417271"/>
                </a:lnTo>
                <a:close/>
              </a:path>
            </a:pathLst>
          </a:custGeom>
          <a:ln w="12192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960739" y="5908822"/>
            <a:ext cx="330733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太阳能</a:t>
            </a:r>
            <a:r>
              <a:rPr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电池板制造与电池储能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  <a:cs typeface="Microsoft JhengHe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661948" y="4419264"/>
            <a:ext cx="127705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本</a:t>
            </a:r>
            <a:r>
              <a:rPr sz="1400" b="1" spc="-1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演</a:t>
            </a:r>
            <a:r>
              <a:rPr sz="1400" b="1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讲的重点</a:t>
            </a:r>
            <a:endParaRPr sz="1400" dirty="0">
              <a:latin typeface="SimSun" panose="02010600030101010101" pitchFamily="2" charset="-122"/>
              <a:ea typeface="SimSun" panose="02010600030101010101" pitchFamily="2" charset="-122"/>
              <a:cs typeface="Microsoft JhengHe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7995" y="362727"/>
            <a:ext cx="2324100" cy="2659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000"/>
              </a:lnSpc>
            </a:pPr>
            <a:r>
              <a:rPr sz="3200" b="1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展望未</a:t>
            </a:r>
            <a:r>
              <a:rPr sz="3200" b="1" spc="5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来</a:t>
            </a:r>
            <a:r>
              <a:rPr sz="3200" b="1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，巴</a:t>
            </a: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基</a:t>
            </a:r>
            <a:r>
              <a:rPr sz="3200" b="1" spc="5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斯</a:t>
            </a: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坦</a:t>
            </a:r>
            <a:r>
              <a:rPr sz="3200" b="1" spc="-1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sz="3200" b="1" spc="-7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计划通</a:t>
            </a: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过</a:t>
            </a:r>
            <a:r>
              <a:rPr sz="3200" b="1" spc="-14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sz="3200" b="1" spc="-2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1</a:t>
            </a:r>
            <a:r>
              <a:rPr sz="3200" b="1"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3</a:t>
            </a:r>
            <a:r>
              <a:rPr sz="3200" b="1" spc="-1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3200" b="1"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个 </a:t>
            </a:r>
            <a:r>
              <a:rPr sz="3200" b="1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投资领域推动</a:t>
            </a: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国</a:t>
            </a:r>
            <a:r>
              <a:rPr sz="3200" b="1" spc="15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内</a:t>
            </a: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增</a:t>
            </a:r>
            <a:r>
              <a:rPr sz="3200" b="1"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长</a:t>
            </a:r>
            <a:endParaRPr sz="32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1582403" y="28598"/>
            <a:ext cx="606544" cy="6042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438144" y="279874"/>
            <a:ext cx="693524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4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巴</a:t>
            </a:r>
            <a:r>
              <a:rPr sz="3200" b="1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基斯坦重点</a:t>
            </a:r>
            <a:r>
              <a:rPr sz="3200" b="1" spc="-2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投</a:t>
            </a:r>
            <a:r>
              <a:rPr sz="3200" b="1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资</a:t>
            </a:r>
            <a:r>
              <a:rPr sz="3200" b="1" spc="-2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领</a:t>
            </a:r>
            <a:r>
              <a:rPr sz="3200" b="1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域</a:t>
            </a:r>
            <a:endParaRPr sz="3200" dirty="0">
              <a:latin typeface="SimSun" panose="02010600030101010101" pitchFamily="2" charset="-122"/>
              <a:ea typeface="SimSun" panose="02010600030101010101" pitchFamily="2" charset="-122"/>
              <a:cs typeface="Microsoft JhengHe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002529" y="1321530"/>
            <a:ext cx="117355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40" dirty="0">
                <a:solidFill>
                  <a:srgbClr val="7D7D7D"/>
                </a:solidFill>
                <a:latin typeface="SimSun"/>
                <a:cs typeface="SimSun"/>
              </a:rPr>
              <a:t>半导体</a:t>
            </a:r>
            <a:endParaRPr sz="2000" dirty="0">
              <a:latin typeface="SimSun"/>
              <a:cs typeface="SimSu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911090" y="2318861"/>
            <a:ext cx="126499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40" dirty="0">
                <a:solidFill>
                  <a:srgbClr val="7D7D7D"/>
                </a:solidFill>
                <a:latin typeface="SimSun"/>
                <a:cs typeface="SimSun"/>
              </a:rPr>
              <a:t>电力行业</a:t>
            </a:r>
            <a:endParaRPr sz="2000" dirty="0">
              <a:latin typeface="SimSun"/>
              <a:cs typeface="SimSu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911090" y="3139662"/>
            <a:ext cx="126499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40" dirty="0">
                <a:solidFill>
                  <a:srgbClr val="7D7D7D"/>
                </a:solidFill>
                <a:latin typeface="SimSun"/>
                <a:cs typeface="SimSun"/>
              </a:rPr>
              <a:t>制药行业</a:t>
            </a:r>
            <a:endParaRPr sz="2000" dirty="0">
              <a:latin typeface="SimSun"/>
              <a:cs typeface="SimSu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953761" y="4147780"/>
            <a:ext cx="132211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45" dirty="0">
                <a:solidFill>
                  <a:srgbClr val="7D7D7D"/>
                </a:solidFill>
                <a:latin typeface="SimSun"/>
                <a:cs typeface="SimSun"/>
              </a:rPr>
              <a:t>石油行业</a:t>
            </a:r>
            <a:endParaRPr sz="2000" dirty="0">
              <a:latin typeface="SimSun"/>
              <a:cs typeface="SimSu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50663" y="5968562"/>
            <a:ext cx="135013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40" dirty="0">
                <a:solidFill>
                  <a:srgbClr val="7D7D7D"/>
                </a:solidFill>
                <a:latin typeface="SimSun"/>
                <a:cs typeface="SimSun"/>
              </a:rPr>
              <a:t>航空</a:t>
            </a:r>
            <a:endParaRPr sz="2000" dirty="0">
              <a:latin typeface="SimSun"/>
              <a:cs typeface="SimSu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58767" y="4751832"/>
            <a:ext cx="3535045" cy="835025"/>
          </a:xfrm>
          <a:custGeom>
            <a:avLst/>
            <a:gdLst/>
            <a:ahLst/>
            <a:cxnLst/>
            <a:rect l="l" t="t" r="r" b="b"/>
            <a:pathLst>
              <a:path w="3535045" h="835025">
                <a:moveTo>
                  <a:pt x="0" y="834516"/>
                </a:moveTo>
                <a:lnTo>
                  <a:pt x="3535045" y="834516"/>
                </a:lnTo>
                <a:lnTo>
                  <a:pt x="3535045" y="0"/>
                </a:lnTo>
                <a:lnTo>
                  <a:pt x="0" y="0"/>
                </a:lnTo>
                <a:lnTo>
                  <a:pt x="0" y="834516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38144" y="4751832"/>
            <a:ext cx="908303" cy="83515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38144" y="4751832"/>
            <a:ext cx="911225" cy="835660"/>
          </a:xfrm>
          <a:custGeom>
            <a:avLst/>
            <a:gdLst/>
            <a:ahLst/>
            <a:cxnLst/>
            <a:rect l="l" t="t" r="r" b="b"/>
            <a:pathLst>
              <a:path w="911225" h="835660">
                <a:moveTo>
                  <a:pt x="0" y="417195"/>
                </a:moveTo>
                <a:lnTo>
                  <a:pt x="5715" y="349885"/>
                </a:lnTo>
                <a:lnTo>
                  <a:pt x="23495" y="285750"/>
                </a:lnTo>
                <a:lnTo>
                  <a:pt x="50927" y="225425"/>
                </a:lnTo>
                <a:lnTo>
                  <a:pt x="87757" y="170815"/>
                </a:lnTo>
                <a:lnTo>
                  <a:pt x="133604" y="122555"/>
                </a:lnTo>
                <a:lnTo>
                  <a:pt x="186309" y="80645"/>
                </a:lnTo>
                <a:lnTo>
                  <a:pt x="246126" y="46355"/>
                </a:lnTo>
                <a:lnTo>
                  <a:pt x="311658" y="21590"/>
                </a:lnTo>
                <a:lnTo>
                  <a:pt x="381635" y="5715"/>
                </a:lnTo>
                <a:lnTo>
                  <a:pt x="455295" y="0"/>
                </a:lnTo>
                <a:lnTo>
                  <a:pt x="492887" y="1270"/>
                </a:lnTo>
                <a:lnTo>
                  <a:pt x="564769" y="12065"/>
                </a:lnTo>
                <a:lnTo>
                  <a:pt x="632841" y="33020"/>
                </a:lnTo>
                <a:lnTo>
                  <a:pt x="695071" y="62865"/>
                </a:lnTo>
                <a:lnTo>
                  <a:pt x="751713" y="100330"/>
                </a:lnTo>
                <a:lnTo>
                  <a:pt x="801370" y="146050"/>
                </a:lnTo>
                <a:lnTo>
                  <a:pt x="842644" y="197485"/>
                </a:lnTo>
                <a:lnTo>
                  <a:pt x="875157" y="255270"/>
                </a:lnTo>
                <a:lnTo>
                  <a:pt x="898016" y="316865"/>
                </a:lnTo>
                <a:lnTo>
                  <a:pt x="909447" y="382905"/>
                </a:lnTo>
                <a:lnTo>
                  <a:pt x="910716" y="417195"/>
                </a:lnTo>
                <a:lnTo>
                  <a:pt x="909447" y="451612"/>
                </a:lnTo>
                <a:lnTo>
                  <a:pt x="898016" y="517652"/>
                </a:lnTo>
                <a:lnTo>
                  <a:pt x="875157" y="579882"/>
                </a:lnTo>
                <a:lnTo>
                  <a:pt x="842644" y="637667"/>
                </a:lnTo>
                <a:lnTo>
                  <a:pt x="801370" y="689102"/>
                </a:lnTo>
                <a:lnTo>
                  <a:pt x="751713" y="734822"/>
                </a:lnTo>
                <a:lnTo>
                  <a:pt x="695071" y="772287"/>
                </a:lnTo>
                <a:lnTo>
                  <a:pt x="632841" y="802132"/>
                </a:lnTo>
                <a:lnTo>
                  <a:pt x="564769" y="823087"/>
                </a:lnTo>
                <a:lnTo>
                  <a:pt x="492887" y="833882"/>
                </a:lnTo>
                <a:lnTo>
                  <a:pt x="455295" y="835152"/>
                </a:lnTo>
                <a:lnTo>
                  <a:pt x="417830" y="833882"/>
                </a:lnTo>
                <a:lnTo>
                  <a:pt x="345948" y="823087"/>
                </a:lnTo>
                <a:lnTo>
                  <a:pt x="277876" y="802132"/>
                </a:lnTo>
                <a:lnTo>
                  <a:pt x="215646" y="772287"/>
                </a:lnTo>
                <a:lnTo>
                  <a:pt x="159004" y="734822"/>
                </a:lnTo>
                <a:lnTo>
                  <a:pt x="109347" y="689102"/>
                </a:lnTo>
                <a:lnTo>
                  <a:pt x="68072" y="637667"/>
                </a:lnTo>
                <a:lnTo>
                  <a:pt x="35560" y="579882"/>
                </a:lnTo>
                <a:lnTo>
                  <a:pt x="13335" y="517652"/>
                </a:lnTo>
                <a:lnTo>
                  <a:pt x="1270" y="451612"/>
                </a:lnTo>
                <a:lnTo>
                  <a:pt x="0" y="417195"/>
                </a:lnTo>
                <a:close/>
              </a:path>
            </a:pathLst>
          </a:custGeom>
          <a:ln w="12192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018022" y="5090421"/>
            <a:ext cx="1158063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2000" spc="-5" dirty="0">
                <a:solidFill>
                  <a:srgbClr val="7D7D7D"/>
                </a:solidFill>
                <a:latin typeface="SimSun"/>
                <a:cs typeface="SimSun"/>
              </a:rPr>
              <a:t>鞋类</a:t>
            </a:r>
            <a:endParaRPr sz="2000" dirty="0">
              <a:latin typeface="SimSun"/>
              <a:cs typeface="SimSu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221851" y="1321530"/>
            <a:ext cx="163791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40" dirty="0">
                <a:solidFill>
                  <a:srgbClr val="7E7E7E"/>
                </a:solidFill>
                <a:latin typeface="SimSun"/>
                <a:cs typeface="SimSun"/>
              </a:rPr>
              <a:t>农业部门</a:t>
            </a:r>
            <a:endParaRPr sz="2000" dirty="0">
              <a:latin typeface="SimSun"/>
              <a:cs typeface="SimSu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221851" y="2222849"/>
            <a:ext cx="148295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40" dirty="0">
                <a:solidFill>
                  <a:srgbClr val="7D7D7D"/>
                </a:solidFill>
                <a:latin typeface="SimSun"/>
                <a:cs typeface="SimSun"/>
              </a:rPr>
              <a:t>钢铁和铜</a:t>
            </a:r>
            <a:endParaRPr sz="2000" dirty="0">
              <a:latin typeface="SimSun"/>
              <a:cs typeface="SimSu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145268" y="3224117"/>
            <a:ext cx="255482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35" dirty="0">
                <a:solidFill>
                  <a:srgbClr val="7D7D7D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I</a:t>
            </a:r>
            <a:r>
              <a:rPr sz="2000" b="1" spc="-40" dirty="0">
                <a:solidFill>
                  <a:srgbClr val="7D7D7D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C</a:t>
            </a:r>
            <a:r>
              <a:rPr sz="2000" b="1" spc="-50" dirty="0">
                <a:solidFill>
                  <a:srgbClr val="7D7D7D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T</a:t>
            </a:r>
            <a:r>
              <a:rPr sz="2000" spc="-15" dirty="0">
                <a:solidFill>
                  <a:srgbClr val="7D7D7D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、金融科技和软件</a:t>
            </a:r>
            <a:endParaRPr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741351" y="3831087"/>
            <a:ext cx="260284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汽车：电动汽车</a:t>
            </a:r>
            <a:endParaRPr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000" b="1" spc="-15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（</a:t>
            </a:r>
            <a:r>
              <a:rPr sz="2000" b="1" spc="-5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EV</a:t>
            </a:r>
            <a:r>
              <a:rPr sz="2000" b="1" spc="-15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）和传统汽车</a:t>
            </a:r>
            <a:endParaRPr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15900" y="6499304"/>
            <a:ext cx="1104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282836" y="4739671"/>
            <a:ext cx="3532504" cy="835025"/>
          </a:xfrm>
          <a:custGeom>
            <a:avLst/>
            <a:gdLst/>
            <a:ahLst/>
            <a:cxnLst/>
            <a:rect l="l" t="t" r="r" b="b"/>
            <a:pathLst>
              <a:path w="3532504" h="835025">
                <a:moveTo>
                  <a:pt x="0" y="834542"/>
                </a:moveTo>
                <a:lnTo>
                  <a:pt x="3532123" y="834542"/>
                </a:lnTo>
                <a:lnTo>
                  <a:pt x="3532123" y="0"/>
                </a:lnTo>
                <a:lnTo>
                  <a:pt x="0" y="0"/>
                </a:lnTo>
                <a:lnTo>
                  <a:pt x="0" y="834542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824216" y="4721352"/>
            <a:ext cx="908303" cy="8351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9264623" y="5053298"/>
            <a:ext cx="23177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3F3F3F"/>
                </a:solidFill>
                <a:latin typeface="SimSun"/>
                <a:cs typeface="SimSun"/>
              </a:rPr>
              <a:t>化学品和石化产品</a:t>
            </a:r>
            <a:endParaRPr sz="2000" dirty="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0" y="1525524"/>
            <a:ext cx="9144000" cy="5332730"/>
          </a:xfrm>
          <a:custGeom>
            <a:avLst/>
            <a:gdLst/>
            <a:ahLst/>
            <a:cxnLst/>
            <a:rect l="l" t="t" r="r" b="b"/>
            <a:pathLst>
              <a:path w="9144000" h="5332730">
                <a:moveTo>
                  <a:pt x="9144000" y="5332476"/>
                </a:moveTo>
                <a:lnTo>
                  <a:pt x="9144000" y="0"/>
                </a:lnTo>
                <a:lnTo>
                  <a:pt x="0" y="0"/>
                </a:lnTo>
                <a:lnTo>
                  <a:pt x="0" y="5332475"/>
                </a:lnTo>
                <a:lnTo>
                  <a:pt x="9144000" y="5332476"/>
                </a:lnTo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91493" y="96735"/>
            <a:ext cx="376885" cy="571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25435"/>
            <a:ext cx="3180080" cy="5332564"/>
          </a:xfrm>
          <a:custGeom>
            <a:avLst/>
            <a:gdLst/>
            <a:ahLst/>
            <a:cxnLst/>
            <a:rect l="l" t="t" r="r" b="b"/>
            <a:pathLst>
              <a:path w="3180080" h="4760595">
                <a:moveTo>
                  <a:pt x="0" y="4760214"/>
                </a:moveTo>
                <a:lnTo>
                  <a:pt x="3179699" y="4760214"/>
                </a:lnTo>
                <a:lnTo>
                  <a:pt x="3179699" y="0"/>
                </a:lnTo>
                <a:lnTo>
                  <a:pt x="0" y="0"/>
                </a:lnTo>
                <a:lnTo>
                  <a:pt x="0" y="4760214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1525905"/>
          </a:xfrm>
          <a:custGeom>
            <a:avLst/>
            <a:gdLst/>
            <a:ahLst/>
            <a:cxnLst/>
            <a:rect l="l" t="t" r="r" b="b"/>
            <a:pathLst>
              <a:path w="12192000" h="1525905">
                <a:moveTo>
                  <a:pt x="0" y="1525524"/>
                </a:moveTo>
                <a:lnTo>
                  <a:pt x="12192000" y="1525524"/>
                </a:lnTo>
                <a:lnTo>
                  <a:pt x="12192000" y="0"/>
                </a:lnTo>
                <a:lnTo>
                  <a:pt x="0" y="0"/>
                </a:lnTo>
                <a:lnTo>
                  <a:pt x="0" y="1525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67921" y="70891"/>
            <a:ext cx="624027" cy="623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2551" y="2601747"/>
            <a:ext cx="5560060" cy="3400425"/>
          </a:xfrm>
          <a:custGeom>
            <a:avLst/>
            <a:gdLst/>
            <a:ahLst/>
            <a:cxnLst/>
            <a:rect l="l" t="t" r="r" b="b"/>
            <a:pathLst>
              <a:path w="5560059" h="3400425">
                <a:moveTo>
                  <a:pt x="0" y="3400298"/>
                </a:moveTo>
                <a:lnTo>
                  <a:pt x="5559552" y="3400298"/>
                </a:lnTo>
                <a:lnTo>
                  <a:pt x="5559552" y="0"/>
                </a:lnTo>
                <a:lnTo>
                  <a:pt x="0" y="0"/>
                </a:lnTo>
                <a:lnTo>
                  <a:pt x="0" y="3400298"/>
                </a:lnTo>
                <a:close/>
              </a:path>
            </a:pathLst>
          </a:custGeom>
          <a:solidFill>
            <a:srgbClr val="5291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1040" y="2569362"/>
            <a:ext cx="5143500" cy="35142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5339" y="2601747"/>
            <a:ext cx="5029200" cy="3400425"/>
          </a:xfrm>
          <a:custGeom>
            <a:avLst/>
            <a:gdLst/>
            <a:ahLst/>
            <a:cxnLst/>
            <a:rect l="l" t="t" r="r" b="b"/>
            <a:pathLst>
              <a:path w="5029200" h="3400425">
                <a:moveTo>
                  <a:pt x="0" y="3400298"/>
                </a:moveTo>
                <a:lnTo>
                  <a:pt x="5029200" y="3400298"/>
                </a:lnTo>
                <a:lnTo>
                  <a:pt x="5029200" y="0"/>
                </a:lnTo>
                <a:lnTo>
                  <a:pt x="0" y="0"/>
                </a:lnTo>
                <a:lnTo>
                  <a:pt x="0" y="34002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3361" y="2601747"/>
            <a:ext cx="5029200" cy="3400425"/>
          </a:xfrm>
          <a:custGeom>
            <a:avLst/>
            <a:gdLst/>
            <a:ahLst/>
            <a:cxnLst/>
            <a:rect l="l" t="t" r="r" b="b"/>
            <a:pathLst>
              <a:path w="5029200" h="3400425">
                <a:moveTo>
                  <a:pt x="0" y="3400298"/>
                </a:moveTo>
                <a:lnTo>
                  <a:pt x="5029200" y="3400298"/>
                </a:lnTo>
                <a:lnTo>
                  <a:pt x="5029200" y="0"/>
                </a:lnTo>
                <a:lnTo>
                  <a:pt x="0" y="0"/>
                </a:lnTo>
                <a:lnTo>
                  <a:pt x="0" y="3400298"/>
                </a:lnTo>
                <a:close/>
              </a:path>
            </a:pathLst>
          </a:custGeom>
          <a:ln w="12699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2908" y="2972942"/>
            <a:ext cx="4550410" cy="0"/>
          </a:xfrm>
          <a:custGeom>
            <a:avLst/>
            <a:gdLst/>
            <a:ahLst/>
            <a:cxnLst/>
            <a:rect l="l" t="t" r="r" b="b"/>
            <a:pathLst>
              <a:path w="4550410">
                <a:moveTo>
                  <a:pt x="0" y="0"/>
                </a:moveTo>
                <a:lnTo>
                  <a:pt x="4550067" y="0"/>
                </a:lnTo>
              </a:path>
            </a:pathLst>
          </a:custGeom>
          <a:ln w="9525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2223" y="1603387"/>
            <a:ext cx="10748010" cy="911225"/>
          </a:xfrm>
          <a:custGeom>
            <a:avLst/>
            <a:gdLst/>
            <a:ahLst/>
            <a:cxnLst/>
            <a:rect l="l" t="t" r="r" b="b"/>
            <a:pathLst>
              <a:path w="10748010" h="911225">
                <a:moveTo>
                  <a:pt x="0" y="910958"/>
                </a:moveTo>
                <a:lnTo>
                  <a:pt x="10747502" y="910958"/>
                </a:lnTo>
                <a:lnTo>
                  <a:pt x="10747502" y="0"/>
                </a:lnTo>
                <a:lnTo>
                  <a:pt x="0" y="0"/>
                </a:lnTo>
                <a:lnTo>
                  <a:pt x="0" y="910958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7488" y="2332608"/>
            <a:ext cx="173355" cy="121920"/>
          </a:xfrm>
          <a:custGeom>
            <a:avLst/>
            <a:gdLst/>
            <a:ahLst/>
            <a:cxnLst/>
            <a:rect l="l" t="t" r="r" b="b"/>
            <a:pathLst>
              <a:path w="173355" h="121919">
                <a:moveTo>
                  <a:pt x="173126" y="0"/>
                </a:moveTo>
                <a:lnTo>
                  <a:pt x="126669" y="5207"/>
                </a:lnTo>
                <a:lnTo>
                  <a:pt x="0" y="5207"/>
                </a:lnTo>
                <a:lnTo>
                  <a:pt x="0" y="88519"/>
                </a:lnTo>
                <a:lnTo>
                  <a:pt x="44259" y="88519"/>
                </a:lnTo>
                <a:lnTo>
                  <a:pt x="126199" y="121539"/>
                </a:lnTo>
                <a:lnTo>
                  <a:pt x="161721" y="103123"/>
                </a:lnTo>
                <a:lnTo>
                  <a:pt x="125488" y="103123"/>
                </a:lnTo>
                <a:lnTo>
                  <a:pt x="47815" y="71882"/>
                </a:lnTo>
                <a:lnTo>
                  <a:pt x="16700" y="71882"/>
                </a:lnTo>
                <a:lnTo>
                  <a:pt x="16700" y="21844"/>
                </a:lnTo>
                <a:lnTo>
                  <a:pt x="48260" y="21844"/>
                </a:lnTo>
                <a:lnTo>
                  <a:pt x="78828" y="5588"/>
                </a:lnTo>
                <a:lnTo>
                  <a:pt x="173126" y="5588"/>
                </a:lnTo>
                <a:lnTo>
                  <a:pt x="1731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12977" y="2354833"/>
            <a:ext cx="140970" cy="81280"/>
          </a:xfrm>
          <a:custGeom>
            <a:avLst/>
            <a:gdLst/>
            <a:ahLst/>
            <a:cxnLst/>
            <a:rect l="l" t="t" r="r" b="b"/>
            <a:pathLst>
              <a:path w="140969" h="81280">
                <a:moveTo>
                  <a:pt x="140843" y="0"/>
                </a:moveTo>
                <a:lnTo>
                  <a:pt x="124333" y="0"/>
                </a:lnTo>
                <a:lnTo>
                  <a:pt x="124206" y="16510"/>
                </a:lnTo>
                <a:lnTo>
                  <a:pt x="0" y="80899"/>
                </a:lnTo>
                <a:lnTo>
                  <a:pt x="36233" y="80899"/>
                </a:lnTo>
                <a:lnTo>
                  <a:pt x="140843" y="26543"/>
                </a:lnTo>
                <a:lnTo>
                  <a:pt x="140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3731" y="2351277"/>
            <a:ext cx="113030" cy="41275"/>
          </a:xfrm>
          <a:custGeom>
            <a:avLst/>
            <a:gdLst/>
            <a:ahLst/>
            <a:cxnLst/>
            <a:rect l="l" t="t" r="r" b="b"/>
            <a:pathLst>
              <a:path w="113030" h="41275">
                <a:moveTo>
                  <a:pt x="56883" y="0"/>
                </a:moveTo>
                <a:lnTo>
                  <a:pt x="40258" y="0"/>
                </a:lnTo>
                <a:lnTo>
                  <a:pt x="40258" y="16637"/>
                </a:lnTo>
                <a:lnTo>
                  <a:pt x="31280" y="19558"/>
                </a:lnTo>
                <a:lnTo>
                  <a:pt x="0" y="25780"/>
                </a:lnTo>
                <a:lnTo>
                  <a:pt x="0" y="41275"/>
                </a:lnTo>
                <a:lnTo>
                  <a:pt x="32880" y="35179"/>
                </a:lnTo>
                <a:lnTo>
                  <a:pt x="113004" y="10033"/>
                </a:lnTo>
                <a:lnTo>
                  <a:pt x="56883" y="10033"/>
                </a:lnTo>
                <a:lnTo>
                  <a:pt x="56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60614" y="2332227"/>
            <a:ext cx="93345" cy="29209"/>
          </a:xfrm>
          <a:custGeom>
            <a:avLst/>
            <a:gdLst/>
            <a:ahLst/>
            <a:cxnLst/>
            <a:rect l="l" t="t" r="r" b="b"/>
            <a:pathLst>
              <a:path w="93344" h="29210">
                <a:moveTo>
                  <a:pt x="93205" y="0"/>
                </a:moveTo>
                <a:lnTo>
                  <a:pt x="0" y="29083"/>
                </a:lnTo>
                <a:lnTo>
                  <a:pt x="56121" y="29083"/>
                </a:lnTo>
                <a:lnTo>
                  <a:pt x="76695" y="22606"/>
                </a:lnTo>
                <a:lnTo>
                  <a:pt x="93205" y="22606"/>
                </a:lnTo>
                <a:lnTo>
                  <a:pt x="932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66317" y="2338197"/>
            <a:ext cx="94615" cy="17145"/>
          </a:xfrm>
          <a:custGeom>
            <a:avLst/>
            <a:gdLst/>
            <a:ahLst/>
            <a:cxnLst/>
            <a:rect l="l" t="t" r="r" b="b"/>
            <a:pathLst>
              <a:path w="94615" h="17144">
                <a:moveTo>
                  <a:pt x="46661" y="16547"/>
                </a:moveTo>
                <a:lnTo>
                  <a:pt x="45859" y="16637"/>
                </a:lnTo>
                <a:lnTo>
                  <a:pt x="46913" y="16637"/>
                </a:lnTo>
                <a:lnTo>
                  <a:pt x="46661" y="16547"/>
                </a:lnTo>
                <a:close/>
              </a:path>
              <a:path w="94615" h="17144">
                <a:moveTo>
                  <a:pt x="94297" y="0"/>
                </a:moveTo>
                <a:lnTo>
                  <a:pt x="0" y="0"/>
                </a:lnTo>
                <a:lnTo>
                  <a:pt x="46661" y="16547"/>
                </a:lnTo>
                <a:lnTo>
                  <a:pt x="77673" y="13081"/>
                </a:lnTo>
                <a:lnTo>
                  <a:pt x="94297" y="13081"/>
                </a:lnTo>
                <a:lnTo>
                  <a:pt x="94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31569" y="2320035"/>
            <a:ext cx="83820" cy="17780"/>
          </a:xfrm>
          <a:custGeom>
            <a:avLst/>
            <a:gdLst/>
            <a:ahLst/>
            <a:cxnLst/>
            <a:rect l="l" t="t" r="r" b="b"/>
            <a:pathLst>
              <a:path w="83819" h="17780">
                <a:moveTo>
                  <a:pt x="33413" y="0"/>
                </a:moveTo>
                <a:lnTo>
                  <a:pt x="0" y="17780"/>
                </a:lnTo>
                <a:lnTo>
                  <a:pt x="83604" y="17780"/>
                </a:lnTo>
                <a:lnTo>
                  <a:pt x="334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16888" y="2198890"/>
            <a:ext cx="135178" cy="110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14566" y="4327626"/>
            <a:ext cx="1677670" cy="1626235"/>
          </a:xfrm>
          <a:custGeom>
            <a:avLst/>
            <a:gdLst/>
            <a:ahLst/>
            <a:cxnLst/>
            <a:rect l="l" t="t" r="r" b="b"/>
            <a:pathLst>
              <a:path w="1677670" h="1626235">
                <a:moveTo>
                  <a:pt x="0" y="1625981"/>
                </a:moveTo>
                <a:lnTo>
                  <a:pt x="1677669" y="1625981"/>
                </a:lnTo>
                <a:lnTo>
                  <a:pt x="1677669" y="0"/>
                </a:lnTo>
                <a:lnTo>
                  <a:pt x="0" y="0"/>
                </a:lnTo>
                <a:lnTo>
                  <a:pt x="0" y="16259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47990" y="2645917"/>
            <a:ext cx="1677670" cy="1626235"/>
          </a:xfrm>
          <a:custGeom>
            <a:avLst/>
            <a:gdLst/>
            <a:ahLst/>
            <a:cxnLst/>
            <a:rect l="l" t="t" r="r" b="b"/>
            <a:pathLst>
              <a:path w="1677670" h="1626235">
                <a:moveTo>
                  <a:pt x="0" y="1625980"/>
                </a:moveTo>
                <a:lnTo>
                  <a:pt x="1677670" y="1625980"/>
                </a:lnTo>
                <a:lnTo>
                  <a:pt x="1677670" y="0"/>
                </a:lnTo>
                <a:lnTo>
                  <a:pt x="0" y="0"/>
                </a:lnTo>
                <a:lnTo>
                  <a:pt x="0" y="1625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779000" y="4331995"/>
            <a:ext cx="1677670" cy="1626235"/>
          </a:xfrm>
          <a:custGeom>
            <a:avLst/>
            <a:gdLst/>
            <a:ahLst/>
            <a:cxnLst/>
            <a:rect l="l" t="t" r="r" b="b"/>
            <a:pathLst>
              <a:path w="1677670" h="1626235">
                <a:moveTo>
                  <a:pt x="0" y="1625981"/>
                </a:moveTo>
                <a:lnTo>
                  <a:pt x="1677670" y="1625981"/>
                </a:lnTo>
                <a:lnTo>
                  <a:pt x="1677670" y="0"/>
                </a:lnTo>
                <a:lnTo>
                  <a:pt x="0" y="0"/>
                </a:lnTo>
                <a:lnTo>
                  <a:pt x="0" y="16259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80905" y="2645917"/>
            <a:ext cx="1677670" cy="1626235"/>
          </a:xfrm>
          <a:custGeom>
            <a:avLst/>
            <a:gdLst/>
            <a:ahLst/>
            <a:cxnLst/>
            <a:rect l="l" t="t" r="r" b="b"/>
            <a:pathLst>
              <a:path w="1677670" h="1626235">
                <a:moveTo>
                  <a:pt x="0" y="1625980"/>
                </a:moveTo>
                <a:lnTo>
                  <a:pt x="1677670" y="1625980"/>
                </a:lnTo>
                <a:lnTo>
                  <a:pt x="1677670" y="0"/>
                </a:lnTo>
                <a:lnTo>
                  <a:pt x="0" y="0"/>
                </a:lnTo>
                <a:lnTo>
                  <a:pt x="0" y="1625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67720" y="4734801"/>
            <a:ext cx="41910" cy="28575"/>
          </a:xfrm>
          <a:custGeom>
            <a:avLst/>
            <a:gdLst/>
            <a:ahLst/>
            <a:cxnLst/>
            <a:rect l="l" t="t" r="r" b="b"/>
            <a:pathLst>
              <a:path w="41909" h="28575">
                <a:moveTo>
                  <a:pt x="0" y="14166"/>
                </a:moveTo>
                <a:lnTo>
                  <a:pt x="41414" y="14166"/>
                </a:lnTo>
              </a:path>
            </a:pathLst>
          </a:custGeom>
          <a:ln w="29603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696702" y="4829302"/>
            <a:ext cx="26034" cy="53975"/>
          </a:xfrm>
          <a:custGeom>
            <a:avLst/>
            <a:gdLst/>
            <a:ahLst/>
            <a:cxnLst/>
            <a:rect l="l" t="t" r="r" b="b"/>
            <a:pathLst>
              <a:path w="26034" h="53975">
                <a:moveTo>
                  <a:pt x="12890" y="0"/>
                </a:moveTo>
                <a:lnTo>
                  <a:pt x="12890" y="53975"/>
                </a:lnTo>
              </a:path>
            </a:pathLst>
          </a:custGeom>
          <a:ln w="27050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47680" y="4815141"/>
            <a:ext cx="124460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3951" y="0"/>
                </a:lnTo>
              </a:path>
            </a:pathLst>
          </a:custGeom>
          <a:ln w="29590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696702" y="4747133"/>
            <a:ext cx="26034" cy="53975"/>
          </a:xfrm>
          <a:custGeom>
            <a:avLst/>
            <a:gdLst/>
            <a:ahLst/>
            <a:cxnLst/>
            <a:rect l="l" t="t" r="r" b="b"/>
            <a:pathLst>
              <a:path w="26034" h="53975">
                <a:moveTo>
                  <a:pt x="12890" y="0"/>
                </a:moveTo>
                <a:lnTo>
                  <a:pt x="12890" y="53848"/>
                </a:lnTo>
              </a:path>
            </a:pathLst>
          </a:custGeom>
          <a:ln w="27050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413365" y="4489830"/>
            <a:ext cx="413384" cy="453390"/>
          </a:xfrm>
          <a:custGeom>
            <a:avLst/>
            <a:gdLst/>
            <a:ahLst/>
            <a:cxnLst/>
            <a:rect l="l" t="t" r="r" b="b"/>
            <a:pathLst>
              <a:path w="413384" h="453389">
                <a:moveTo>
                  <a:pt x="209749" y="348996"/>
                </a:moveTo>
                <a:lnTo>
                  <a:pt x="184022" y="348996"/>
                </a:lnTo>
                <a:lnTo>
                  <a:pt x="188848" y="375158"/>
                </a:lnTo>
                <a:lnTo>
                  <a:pt x="213867" y="415925"/>
                </a:lnTo>
                <a:lnTo>
                  <a:pt x="250951" y="443357"/>
                </a:lnTo>
                <a:lnTo>
                  <a:pt x="296290" y="453390"/>
                </a:lnTo>
                <a:lnTo>
                  <a:pt x="341629" y="443357"/>
                </a:lnTo>
                <a:lnTo>
                  <a:pt x="366140" y="425196"/>
                </a:lnTo>
                <a:lnTo>
                  <a:pt x="296290" y="425196"/>
                </a:lnTo>
                <a:lnTo>
                  <a:pt x="260984" y="417322"/>
                </a:lnTo>
                <a:lnTo>
                  <a:pt x="232028" y="395986"/>
                </a:lnTo>
                <a:lnTo>
                  <a:pt x="212597" y="364236"/>
                </a:lnTo>
                <a:lnTo>
                  <a:pt x="209749" y="348996"/>
                </a:lnTo>
                <a:close/>
              </a:path>
              <a:path w="413384" h="453389">
                <a:moveTo>
                  <a:pt x="387095" y="248412"/>
                </a:moveTo>
                <a:lnTo>
                  <a:pt x="387095" y="325501"/>
                </a:lnTo>
                <a:lnTo>
                  <a:pt x="379983" y="364236"/>
                </a:lnTo>
                <a:lnTo>
                  <a:pt x="360425" y="395986"/>
                </a:lnTo>
                <a:lnTo>
                  <a:pt x="331596" y="417322"/>
                </a:lnTo>
                <a:lnTo>
                  <a:pt x="296290" y="425196"/>
                </a:lnTo>
                <a:lnTo>
                  <a:pt x="366140" y="425196"/>
                </a:lnTo>
                <a:lnTo>
                  <a:pt x="378713" y="415925"/>
                </a:lnTo>
                <a:lnTo>
                  <a:pt x="403732" y="375158"/>
                </a:lnTo>
                <a:lnTo>
                  <a:pt x="412876" y="325501"/>
                </a:lnTo>
                <a:lnTo>
                  <a:pt x="412876" y="325247"/>
                </a:lnTo>
                <a:lnTo>
                  <a:pt x="403732" y="275463"/>
                </a:lnTo>
                <a:lnTo>
                  <a:pt x="387095" y="248412"/>
                </a:lnTo>
                <a:close/>
              </a:path>
              <a:path w="413384" h="453389">
                <a:moveTo>
                  <a:pt x="251967" y="0"/>
                </a:moveTo>
                <a:lnTo>
                  <a:pt x="131698" y="0"/>
                </a:lnTo>
                <a:lnTo>
                  <a:pt x="94360" y="15875"/>
                </a:lnTo>
                <a:lnTo>
                  <a:pt x="69849" y="58420"/>
                </a:lnTo>
                <a:lnTo>
                  <a:pt x="57657" y="99187"/>
                </a:lnTo>
                <a:lnTo>
                  <a:pt x="12826" y="99187"/>
                </a:lnTo>
                <a:lnTo>
                  <a:pt x="12826" y="127508"/>
                </a:lnTo>
                <a:lnTo>
                  <a:pt x="49275" y="127508"/>
                </a:lnTo>
                <a:lnTo>
                  <a:pt x="43179" y="147955"/>
                </a:lnTo>
                <a:lnTo>
                  <a:pt x="5333" y="194056"/>
                </a:lnTo>
                <a:lnTo>
                  <a:pt x="0" y="299085"/>
                </a:lnTo>
                <a:lnTo>
                  <a:pt x="3174" y="318516"/>
                </a:lnTo>
                <a:lnTo>
                  <a:pt x="11810" y="334518"/>
                </a:lnTo>
                <a:lnTo>
                  <a:pt x="13969" y="336169"/>
                </a:lnTo>
                <a:lnTo>
                  <a:pt x="13969" y="365379"/>
                </a:lnTo>
                <a:lnTo>
                  <a:pt x="17144" y="382651"/>
                </a:lnTo>
                <a:lnTo>
                  <a:pt x="25780" y="396875"/>
                </a:lnTo>
                <a:lnTo>
                  <a:pt x="38734" y="406400"/>
                </a:lnTo>
                <a:lnTo>
                  <a:pt x="54482" y="409956"/>
                </a:lnTo>
                <a:lnTo>
                  <a:pt x="82168" y="409956"/>
                </a:lnTo>
                <a:lnTo>
                  <a:pt x="97916" y="406400"/>
                </a:lnTo>
                <a:lnTo>
                  <a:pt x="110870" y="396875"/>
                </a:lnTo>
                <a:lnTo>
                  <a:pt x="119506" y="382651"/>
                </a:lnTo>
                <a:lnTo>
                  <a:pt x="119760" y="381381"/>
                </a:lnTo>
                <a:lnTo>
                  <a:pt x="46227" y="381381"/>
                </a:lnTo>
                <a:lnTo>
                  <a:pt x="39623" y="374142"/>
                </a:lnTo>
                <a:lnTo>
                  <a:pt x="39623" y="349123"/>
                </a:lnTo>
                <a:lnTo>
                  <a:pt x="96646" y="349123"/>
                </a:lnTo>
                <a:lnTo>
                  <a:pt x="96646" y="320675"/>
                </a:lnTo>
                <a:lnTo>
                  <a:pt x="40512" y="320675"/>
                </a:lnTo>
                <a:lnTo>
                  <a:pt x="34797" y="318897"/>
                </a:lnTo>
                <a:lnTo>
                  <a:pt x="30098" y="314198"/>
                </a:lnTo>
                <a:lnTo>
                  <a:pt x="26923" y="307340"/>
                </a:lnTo>
                <a:lnTo>
                  <a:pt x="25798" y="299085"/>
                </a:lnTo>
                <a:lnTo>
                  <a:pt x="25780" y="227330"/>
                </a:lnTo>
                <a:lnTo>
                  <a:pt x="29082" y="204851"/>
                </a:lnTo>
                <a:lnTo>
                  <a:pt x="38226" y="186563"/>
                </a:lnTo>
                <a:lnTo>
                  <a:pt x="51815" y="174244"/>
                </a:lnTo>
                <a:lnTo>
                  <a:pt x="67182" y="170053"/>
                </a:lnTo>
                <a:lnTo>
                  <a:pt x="360933" y="170053"/>
                </a:lnTo>
                <a:lnTo>
                  <a:pt x="360933" y="162052"/>
                </a:lnTo>
                <a:lnTo>
                  <a:pt x="342010" y="147447"/>
                </a:lnTo>
                <a:lnTo>
                  <a:pt x="341756" y="147320"/>
                </a:lnTo>
                <a:lnTo>
                  <a:pt x="340071" y="141605"/>
                </a:lnTo>
                <a:lnTo>
                  <a:pt x="72135" y="141605"/>
                </a:lnTo>
                <a:lnTo>
                  <a:pt x="94233" y="67183"/>
                </a:lnTo>
                <a:lnTo>
                  <a:pt x="120268" y="31115"/>
                </a:lnTo>
                <a:lnTo>
                  <a:pt x="131698" y="28321"/>
                </a:lnTo>
                <a:lnTo>
                  <a:pt x="299600" y="28321"/>
                </a:lnTo>
                <a:lnTo>
                  <a:pt x="289178" y="15494"/>
                </a:lnTo>
                <a:lnTo>
                  <a:pt x="271525" y="4064"/>
                </a:lnTo>
                <a:lnTo>
                  <a:pt x="251967" y="0"/>
                </a:lnTo>
                <a:close/>
              </a:path>
              <a:path w="413384" h="453389">
                <a:moveTo>
                  <a:pt x="296290" y="197231"/>
                </a:moveTo>
                <a:lnTo>
                  <a:pt x="250824" y="207264"/>
                </a:lnTo>
                <a:lnTo>
                  <a:pt x="213740" y="234823"/>
                </a:lnTo>
                <a:lnTo>
                  <a:pt x="201421" y="254889"/>
                </a:lnTo>
                <a:lnTo>
                  <a:pt x="187324" y="254889"/>
                </a:lnTo>
                <a:lnTo>
                  <a:pt x="187324" y="283210"/>
                </a:lnTo>
                <a:lnTo>
                  <a:pt x="180466" y="320675"/>
                </a:lnTo>
                <a:lnTo>
                  <a:pt x="96646" y="320675"/>
                </a:lnTo>
                <a:lnTo>
                  <a:pt x="96646" y="374142"/>
                </a:lnTo>
                <a:lnTo>
                  <a:pt x="90042" y="381381"/>
                </a:lnTo>
                <a:lnTo>
                  <a:pt x="119760" y="381381"/>
                </a:lnTo>
                <a:lnTo>
                  <a:pt x="122681" y="365379"/>
                </a:lnTo>
                <a:lnTo>
                  <a:pt x="122681" y="349123"/>
                </a:lnTo>
                <a:lnTo>
                  <a:pt x="209749" y="348996"/>
                </a:lnTo>
                <a:lnTo>
                  <a:pt x="212597" y="286639"/>
                </a:lnTo>
                <a:lnTo>
                  <a:pt x="260984" y="233553"/>
                </a:lnTo>
                <a:lnTo>
                  <a:pt x="296290" y="225679"/>
                </a:lnTo>
                <a:lnTo>
                  <a:pt x="387095" y="225679"/>
                </a:lnTo>
                <a:lnTo>
                  <a:pt x="387095" y="221615"/>
                </a:lnTo>
                <a:lnTo>
                  <a:pt x="360933" y="221615"/>
                </a:lnTo>
                <a:lnTo>
                  <a:pt x="341629" y="207264"/>
                </a:lnTo>
                <a:lnTo>
                  <a:pt x="296290" y="197231"/>
                </a:lnTo>
                <a:close/>
              </a:path>
              <a:path w="413384" h="453389">
                <a:moveTo>
                  <a:pt x="387095" y="225679"/>
                </a:moveTo>
                <a:lnTo>
                  <a:pt x="296290" y="225679"/>
                </a:lnTo>
                <a:lnTo>
                  <a:pt x="331596" y="233553"/>
                </a:lnTo>
                <a:lnTo>
                  <a:pt x="360425" y="255016"/>
                </a:lnTo>
                <a:lnTo>
                  <a:pt x="379983" y="286639"/>
                </a:lnTo>
                <a:lnTo>
                  <a:pt x="387095" y="325247"/>
                </a:lnTo>
                <a:lnTo>
                  <a:pt x="387095" y="225679"/>
                </a:lnTo>
                <a:close/>
              </a:path>
              <a:path w="413384" h="453389">
                <a:moveTo>
                  <a:pt x="187324" y="254889"/>
                </a:moveTo>
                <a:lnTo>
                  <a:pt x="169163" y="254889"/>
                </a:lnTo>
                <a:lnTo>
                  <a:pt x="157225" y="256794"/>
                </a:lnTo>
                <a:lnTo>
                  <a:pt x="146684" y="262128"/>
                </a:lnTo>
                <a:lnTo>
                  <a:pt x="138429" y="270383"/>
                </a:lnTo>
                <a:lnTo>
                  <a:pt x="132587" y="281051"/>
                </a:lnTo>
                <a:lnTo>
                  <a:pt x="115442" y="320675"/>
                </a:lnTo>
                <a:lnTo>
                  <a:pt x="144017" y="320675"/>
                </a:lnTo>
                <a:lnTo>
                  <a:pt x="156209" y="292354"/>
                </a:lnTo>
                <a:lnTo>
                  <a:pt x="158368" y="286512"/>
                </a:lnTo>
                <a:lnTo>
                  <a:pt x="163067" y="283210"/>
                </a:lnTo>
                <a:lnTo>
                  <a:pt x="187324" y="283210"/>
                </a:lnTo>
                <a:lnTo>
                  <a:pt x="187324" y="254889"/>
                </a:lnTo>
                <a:close/>
              </a:path>
              <a:path w="413384" h="453389">
                <a:moveTo>
                  <a:pt x="360933" y="170053"/>
                </a:moveTo>
                <a:lnTo>
                  <a:pt x="318134" y="170053"/>
                </a:lnTo>
                <a:lnTo>
                  <a:pt x="332485" y="173736"/>
                </a:lnTo>
                <a:lnTo>
                  <a:pt x="345693" y="184785"/>
                </a:lnTo>
                <a:lnTo>
                  <a:pt x="355726" y="201549"/>
                </a:lnTo>
                <a:lnTo>
                  <a:pt x="360933" y="221615"/>
                </a:lnTo>
                <a:lnTo>
                  <a:pt x="360933" y="170053"/>
                </a:lnTo>
                <a:close/>
              </a:path>
              <a:path w="413384" h="453389">
                <a:moveTo>
                  <a:pt x="360933" y="162052"/>
                </a:moveTo>
                <a:lnTo>
                  <a:pt x="360933" y="221615"/>
                </a:lnTo>
                <a:lnTo>
                  <a:pt x="387095" y="221615"/>
                </a:lnTo>
                <a:lnTo>
                  <a:pt x="387095" y="220091"/>
                </a:lnTo>
                <a:lnTo>
                  <a:pt x="378713" y="188595"/>
                </a:lnTo>
                <a:lnTo>
                  <a:pt x="363219" y="163703"/>
                </a:lnTo>
                <a:lnTo>
                  <a:pt x="360933" y="162052"/>
                </a:lnTo>
                <a:close/>
              </a:path>
              <a:path w="413384" h="453389">
                <a:moveTo>
                  <a:pt x="299600" y="28321"/>
                </a:moveTo>
                <a:lnTo>
                  <a:pt x="251967" y="28321"/>
                </a:lnTo>
                <a:lnTo>
                  <a:pt x="283590" y="51181"/>
                </a:lnTo>
                <a:lnTo>
                  <a:pt x="312927" y="141605"/>
                </a:lnTo>
                <a:lnTo>
                  <a:pt x="312927" y="52959"/>
                </a:lnTo>
                <a:lnTo>
                  <a:pt x="304037" y="33782"/>
                </a:lnTo>
                <a:lnTo>
                  <a:pt x="299600" y="28321"/>
                </a:lnTo>
                <a:close/>
              </a:path>
              <a:path w="413384" h="453389">
                <a:moveTo>
                  <a:pt x="312927" y="52959"/>
                </a:moveTo>
                <a:lnTo>
                  <a:pt x="312927" y="141605"/>
                </a:lnTo>
                <a:lnTo>
                  <a:pt x="340071" y="141605"/>
                </a:lnTo>
                <a:lnTo>
                  <a:pt x="335914" y="127508"/>
                </a:lnTo>
                <a:lnTo>
                  <a:pt x="372363" y="127508"/>
                </a:lnTo>
                <a:lnTo>
                  <a:pt x="372363" y="99187"/>
                </a:lnTo>
                <a:lnTo>
                  <a:pt x="327532" y="99187"/>
                </a:lnTo>
                <a:lnTo>
                  <a:pt x="315213" y="57785"/>
                </a:lnTo>
                <a:lnTo>
                  <a:pt x="312927" y="52959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56425" y="4450727"/>
            <a:ext cx="166141" cy="1561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83932" y="4450715"/>
            <a:ext cx="252729" cy="417195"/>
          </a:xfrm>
          <a:custGeom>
            <a:avLst/>
            <a:gdLst/>
            <a:ahLst/>
            <a:cxnLst/>
            <a:rect l="l" t="t" r="r" b="b"/>
            <a:pathLst>
              <a:path w="252729" h="417195">
                <a:moveTo>
                  <a:pt x="113410" y="12572"/>
                </a:moveTo>
                <a:lnTo>
                  <a:pt x="79882" y="51307"/>
                </a:lnTo>
                <a:lnTo>
                  <a:pt x="43814" y="100329"/>
                </a:lnTo>
                <a:lnTo>
                  <a:pt x="42798" y="102615"/>
                </a:lnTo>
                <a:lnTo>
                  <a:pt x="33908" y="116458"/>
                </a:lnTo>
                <a:lnTo>
                  <a:pt x="25653" y="130936"/>
                </a:lnTo>
                <a:lnTo>
                  <a:pt x="18287" y="146049"/>
                </a:lnTo>
                <a:lnTo>
                  <a:pt x="11683" y="161924"/>
                </a:lnTo>
                <a:lnTo>
                  <a:pt x="10667" y="164210"/>
                </a:lnTo>
                <a:lnTo>
                  <a:pt x="5460" y="181228"/>
                </a:lnTo>
                <a:lnTo>
                  <a:pt x="2793" y="194055"/>
                </a:lnTo>
                <a:lnTo>
                  <a:pt x="1015" y="206374"/>
                </a:lnTo>
                <a:lnTo>
                  <a:pt x="888" y="207009"/>
                </a:lnTo>
                <a:lnTo>
                  <a:pt x="0" y="221487"/>
                </a:lnTo>
                <a:lnTo>
                  <a:pt x="253" y="231393"/>
                </a:lnTo>
                <a:lnTo>
                  <a:pt x="253" y="241680"/>
                </a:lnTo>
                <a:lnTo>
                  <a:pt x="1269" y="245109"/>
                </a:lnTo>
                <a:lnTo>
                  <a:pt x="1269" y="256539"/>
                </a:lnTo>
                <a:lnTo>
                  <a:pt x="2285" y="262254"/>
                </a:lnTo>
                <a:lnTo>
                  <a:pt x="3301" y="266826"/>
                </a:lnTo>
                <a:lnTo>
                  <a:pt x="3301" y="272414"/>
                </a:lnTo>
                <a:lnTo>
                  <a:pt x="4444" y="274700"/>
                </a:lnTo>
                <a:lnTo>
                  <a:pt x="20446" y="323087"/>
                </a:lnTo>
                <a:lnTo>
                  <a:pt x="47243" y="364362"/>
                </a:lnTo>
                <a:lnTo>
                  <a:pt x="82930" y="396366"/>
                </a:lnTo>
                <a:lnTo>
                  <a:pt x="125856" y="417194"/>
                </a:lnTo>
                <a:lnTo>
                  <a:pt x="164972" y="399033"/>
                </a:lnTo>
                <a:lnTo>
                  <a:pt x="182620" y="384428"/>
                </a:lnTo>
                <a:lnTo>
                  <a:pt x="137286" y="384428"/>
                </a:lnTo>
                <a:lnTo>
                  <a:pt x="137286" y="384174"/>
                </a:lnTo>
                <a:lnTo>
                  <a:pt x="113410" y="384174"/>
                </a:lnTo>
                <a:lnTo>
                  <a:pt x="91058" y="371855"/>
                </a:lnTo>
                <a:lnTo>
                  <a:pt x="62229" y="344169"/>
                </a:lnTo>
                <a:lnTo>
                  <a:pt x="40512" y="309371"/>
                </a:lnTo>
                <a:lnTo>
                  <a:pt x="27304" y="268985"/>
                </a:lnTo>
                <a:lnTo>
                  <a:pt x="27304" y="259968"/>
                </a:lnTo>
                <a:lnTo>
                  <a:pt x="26161" y="255396"/>
                </a:lnTo>
                <a:lnTo>
                  <a:pt x="26161" y="251967"/>
                </a:lnTo>
                <a:lnTo>
                  <a:pt x="25145" y="247395"/>
                </a:lnTo>
                <a:lnTo>
                  <a:pt x="25145" y="231393"/>
                </a:lnTo>
                <a:lnTo>
                  <a:pt x="30352" y="188086"/>
                </a:lnTo>
                <a:lnTo>
                  <a:pt x="31368" y="184657"/>
                </a:lnTo>
                <a:lnTo>
                  <a:pt x="31368" y="182371"/>
                </a:lnTo>
                <a:lnTo>
                  <a:pt x="33527" y="177799"/>
                </a:lnTo>
                <a:lnTo>
                  <a:pt x="33527" y="175513"/>
                </a:lnTo>
                <a:lnTo>
                  <a:pt x="40893" y="159003"/>
                </a:lnTo>
                <a:lnTo>
                  <a:pt x="47878" y="145033"/>
                </a:lnTo>
                <a:lnTo>
                  <a:pt x="55371" y="131571"/>
                </a:lnTo>
                <a:lnTo>
                  <a:pt x="63626" y="118490"/>
                </a:lnTo>
                <a:lnTo>
                  <a:pt x="62610" y="116458"/>
                </a:lnTo>
                <a:lnTo>
                  <a:pt x="63626" y="115188"/>
                </a:lnTo>
                <a:lnTo>
                  <a:pt x="77977" y="94868"/>
                </a:lnTo>
                <a:lnTo>
                  <a:pt x="93066" y="74929"/>
                </a:lnTo>
                <a:lnTo>
                  <a:pt x="108711" y="55498"/>
                </a:lnTo>
                <a:lnTo>
                  <a:pt x="113410" y="49910"/>
                </a:lnTo>
                <a:lnTo>
                  <a:pt x="113410" y="12572"/>
                </a:lnTo>
                <a:close/>
              </a:path>
              <a:path w="252729" h="417195">
                <a:moveTo>
                  <a:pt x="227710" y="135127"/>
                </a:moveTo>
                <a:lnTo>
                  <a:pt x="227710" y="241680"/>
                </a:lnTo>
                <a:lnTo>
                  <a:pt x="216534" y="294639"/>
                </a:lnTo>
                <a:lnTo>
                  <a:pt x="195325" y="335914"/>
                </a:lnTo>
                <a:lnTo>
                  <a:pt x="164591" y="368680"/>
                </a:lnTo>
                <a:lnTo>
                  <a:pt x="137286" y="384428"/>
                </a:lnTo>
                <a:lnTo>
                  <a:pt x="182620" y="384428"/>
                </a:lnTo>
                <a:lnTo>
                  <a:pt x="198119" y="371601"/>
                </a:lnTo>
                <a:lnTo>
                  <a:pt x="224281" y="336422"/>
                </a:lnTo>
                <a:lnTo>
                  <a:pt x="242315" y="295274"/>
                </a:lnTo>
                <a:lnTo>
                  <a:pt x="251586" y="249681"/>
                </a:lnTo>
                <a:lnTo>
                  <a:pt x="251586" y="243966"/>
                </a:lnTo>
                <a:lnTo>
                  <a:pt x="252602" y="238251"/>
                </a:lnTo>
                <a:lnTo>
                  <a:pt x="252602" y="231393"/>
                </a:lnTo>
                <a:lnTo>
                  <a:pt x="252221" y="221487"/>
                </a:lnTo>
                <a:lnTo>
                  <a:pt x="252221" y="219582"/>
                </a:lnTo>
                <a:lnTo>
                  <a:pt x="246379" y="180085"/>
                </a:lnTo>
                <a:lnTo>
                  <a:pt x="241172" y="164210"/>
                </a:lnTo>
                <a:lnTo>
                  <a:pt x="240156" y="160781"/>
                </a:lnTo>
                <a:lnTo>
                  <a:pt x="232917" y="145414"/>
                </a:lnTo>
                <a:lnTo>
                  <a:pt x="227710" y="135127"/>
                </a:lnTo>
                <a:close/>
              </a:path>
              <a:path w="252729" h="417195">
                <a:moveTo>
                  <a:pt x="124840" y="0"/>
                </a:moveTo>
                <a:lnTo>
                  <a:pt x="113410" y="12572"/>
                </a:lnTo>
                <a:lnTo>
                  <a:pt x="113410" y="384174"/>
                </a:lnTo>
                <a:lnTo>
                  <a:pt x="137286" y="384174"/>
                </a:lnTo>
                <a:lnTo>
                  <a:pt x="137286" y="50672"/>
                </a:lnTo>
                <a:lnTo>
                  <a:pt x="170410" y="50672"/>
                </a:lnTo>
                <a:lnTo>
                  <a:pt x="158495" y="36448"/>
                </a:lnTo>
                <a:lnTo>
                  <a:pt x="151510" y="28193"/>
                </a:lnTo>
                <a:lnTo>
                  <a:pt x="131063" y="5714"/>
                </a:lnTo>
                <a:lnTo>
                  <a:pt x="124840" y="0"/>
                </a:lnTo>
                <a:close/>
              </a:path>
              <a:path w="252729" h="417195">
                <a:moveTo>
                  <a:pt x="170410" y="50672"/>
                </a:moveTo>
                <a:lnTo>
                  <a:pt x="137286" y="50672"/>
                </a:lnTo>
                <a:lnTo>
                  <a:pt x="141604" y="55498"/>
                </a:lnTo>
                <a:lnTo>
                  <a:pt x="157575" y="75056"/>
                </a:lnTo>
                <a:lnTo>
                  <a:pt x="172719" y="95249"/>
                </a:lnTo>
                <a:lnTo>
                  <a:pt x="187197" y="116331"/>
                </a:lnTo>
                <a:lnTo>
                  <a:pt x="188213" y="117347"/>
                </a:lnTo>
                <a:lnTo>
                  <a:pt x="196595" y="130682"/>
                </a:lnTo>
                <a:lnTo>
                  <a:pt x="204469" y="144525"/>
                </a:lnTo>
                <a:lnTo>
                  <a:pt x="211824" y="159003"/>
                </a:lnTo>
                <a:lnTo>
                  <a:pt x="219328" y="175513"/>
                </a:lnTo>
                <a:lnTo>
                  <a:pt x="219328" y="176656"/>
                </a:lnTo>
                <a:lnTo>
                  <a:pt x="221360" y="181228"/>
                </a:lnTo>
                <a:lnTo>
                  <a:pt x="221360" y="184657"/>
                </a:lnTo>
                <a:lnTo>
                  <a:pt x="222503" y="186943"/>
                </a:lnTo>
                <a:lnTo>
                  <a:pt x="224535" y="198119"/>
                </a:lnTo>
                <a:lnTo>
                  <a:pt x="226186" y="209168"/>
                </a:lnTo>
                <a:lnTo>
                  <a:pt x="227202" y="219582"/>
                </a:lnTo>
                <a:lnTo>
                  <a:pt x="227329" y="221487"/>
                </a:lnTo>
                <a:lnTo>
                  <a:pt x="227710" y="231393"/>
                </a:lnTo>
                <a:lnTo>
                  <a:pt x="227710" y="135127"/>
                </a:lnTo>
                <a:lnTo>
                  <a:pt x="225170" y="130174"/>
                </a:lnTo>
                <a:lnTo>
                  <a:pt x="216915" y="115569"/>
                </a:lnTo>
                <a:lnTo>
                  <a:pt x="207898" y="101472"/>
                </a:lnTo>
                <a:lnTo>
                  <a:pt x="206882" y="100329"/>
                </a:lnTo>
                <a:lnTo>
                  <a:pt x="189132" y="74929"/>
                </a:lnTo>
                <a:lnTo>
                  <a:pt x="170941" y="51307"/>
                </a:lnTo>
                <a:lnTo>
                  <a:pt x="170410" y="50672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88378" y="4514583"/>
            <a:ext cx="241947" cy="2918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28180" y="4582921"/>
            <a:ext cx="184785" cy="285115"/>
          </a:xfrm>
          <a:custGeom>
            <a:avLst/>
            <a:gdLst/>
            <a:ahLst/>
            <a:cxnLst/>
            <a:rect l="l" t="t" r="r" b="b"/>
            <a:pathLst>
              <a:path w="184784" h="285114">
                <a:moveTo>
                  <a:pt x="23875" y="0"/>
                </a:moveTo>
                <a:lnTo>
                  <a:pt x="0" y="0"/>
                </a:lnTo>
                <a:lnTo>
                  <a:pt x="0" y="143637"/>
                </a:lnTo>
                <a:lnTo>
                  <a:pt x="6095" y="188087"/>
                </a:lnTo>
                <a:lnTo>
                  <a:pt x="23240" y="226949"/>
                </a:lnTo>
                <a:lnTo>
                  <a:pt x="49529" y="257556"/>
                </a:lnTo>
                <a:lnTo>
                  <a:pt x="82930" y="277749"/>
                </a:lnTo>
                <a:lnTo>
                  <a:pt x="121411" y="284988"/>
                </a:lnTo>
                <a:lnTo>
                  <a:pt x="184784" y="284988"/>
                </a:lnTo>
                <a:lnTo>
                  <a:pt x="184784" y="258826"/>
                </a:lnTo>
                <a:lnTo>
                  <a:pt x="121411" y="258826"/>
                </a:lnTo>
                <a:lnTo>
                  <a:pt x="83438" y="249809"/>
                </a:lnTo>
                <a:lnTo>
                  <a:pt x="52323" y="225171"/>
                </a:lnTo>
                <a:lnTo>
                  <a:pt x="31495" y="188595"/>
                </a:lnTo>
                <a:lnTo>
                  <a:pt x="23875" y="143637"/>
                </a:lnTo>
                <a:lnTo>
                  <a:pt x="23875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46846" y="4331995"/>
            <a:ext cx="1677670" cy="680085"/>
          </a:xfrm>
          <a:custGeom>
            <a:avLst/>
            <a:gdLst/>
            <a:ahLst/>
            <a:cxnLst/>
            <a:rect l="l" t="t" r="r" b="b"/>
            <a:pathLst>
              <a:path w="1677670" h="680085">
                <a:moveTo>
                  <a:pt x="0" y="679856"/>
                </a:moveTo>
                <a:lnTo>
                  <a:pt x="1677670" y="679856"/>
                </a:lnTo>
                <a:lnTo>
                  <a:pt x="1677670" y="0"/>
                </a:lnTo>
                <a:lnTo>
                  <a:pt x="0" y="0"/>
                </a:lnTo>
                <a:lnTo>
                  <a:pt x="0" y="679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46846" y="5926251"/>
            <a:ext cx="1677670" cy="31750"/>
          </a:xfrm>
          <a:custGeom>
            <a:avLst/>
            <a:gdLst/>
            <a:ahLst/>
            <a:cxnLst/>
            <a:rect l="l" t="t" r="r" b="b"/>
            <a:pathLst>
              <a:path w="1677670" h="31750">
                <a:moveTo>
                  <a:pt x="0" y="31724"/>
                </a:moveTo>
                <a:lnTo>
                  <a:pt x="1677670" y="31724"/>
                </a:lnTo>
                <a:lnTo>
                  <a:pt x="1677670" y="0"/>
                </a:lnTo>
                <a:lnTo>
                  <a:pt x="0" y="0"/>
                </a:lnTo>
                <a:lnTo>
                  <a:pt x="0" y="317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71306" y="4691507"/>
            <a:ext cx="213360" cy="209550"/>
          </a:xfrm>
          <a:custGeom>
            <a:avLst/>
            <a:gdLst/>
            <a:ahLst/>
            <a:cxnLst/>
            <a:rect l="l" t="t" r="r" b="b"/>
            <a:pathLst>
              <a:path w="213359" h="209550">
                <a:moveTo>
                  <a:pt x="173481" y="0"/>
                </a:moveTo>
                <a:lnTo>
                  <a:pt x="0" y="188976"/>
                </a:lnTo>
                <a:lnTo>
                  <a:pt x="19684" y="209169"/>
                </a:lnTo>
                <a:lnTo>
                  <a:pt x="173481" y="43307"/>
                </a:lnTo>
                <a:lnTo>
                  <a:pt x="212978" y="43307"/>
                </a:lnTo>
                <a:lnTo>
                  <a:pt x="173481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44788" y="4734814"/>
            <a:ext cx="95250" cy="60960"/>
          </a:xfrm>
          <a:custGeom>
            <a:avLst/>
            <a:gdLst/>
            <a:ahLst/>
            <a:cxnLst/>
            <a:rect l="l" t="t" r="r" b="b"/>
            <a:pathLst>
              <a:path w="95250" h="60960">
                <a:moveTo>
                  <a:pt x="39497" y="0"/>
                </a:moveTo>
                <a:lnTo>
                  <a:pt x="0" y="0"/>
                </a:lnTo>
                <a:lnTo>
                  <a:pt x="56515" y="60452"/>
                </a:lnTo>
                <a:lnTo>
                  <a:pt x="76200" y="38735"/>
                </a:lnTo>
                <a:lnTo>
                  <a:pt x="94869" y="18669"/>
                </a:lnTo>
                <a:lnTo>
                  <a:pt x="56515" y="18669"/>
                </a:lnTo>
                <a:lnTo>
                  <a:pt x="39497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901303" y="4534915"/>
            <a:ext cx="220345" cy="219075"/>
          </a:xfrm>
          <a:custGeom>
            <a:avLst/>
            <a:gdLst/>
            <a:ahLst/>
            <a:cxnLst/>
            <a:rect l="l" t="t" r="r" b="b"/>
            <a:pathLst>
              <a:path w="220345" h="219075">
                <a:moveTo>
                  <a:pt x="220091" y="0"/>
                </a:moveTo>
                <a:lnTo>
                  <a:pt x="107188" y="0"/>
                </a:lnTo>
                <a:lnTo>
                  <a:pt x="78994" y="30987"/>
                </a:lnTo>
                <a:lnTo>
                  <a:pt x="172085" y="30987"/>
                </a:lnTo>
                <a:lnTo>
                  <a:pt x="0" y="218566"/>
                </a:lnTo>
                <a:lnTo>
                  <a:pt x="38354" y="218566"/>
                </a:lnTo>
                <a:lnTo>
                  <a:pt x="191897" y="52704"/>
                </a:lnTo>
                <a:lnTo>
                  <a:pt x="220091" y="52704"/>
                </a:lnTo>
                <a:lnTo>
                  <a:pt x="220091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093200" y="4587621"/>
            <a:ext cx="28575" cy="100965"/>
          </a:xfrm>
          <a:custGeom>
            <a:avLst/>
            <a:gdLst/>
            <a:ahLst/>
            <a:cxnLst/>
            <a:rect l="l" t="t" r="r" b="b"/>
            <a:pathLst>
              <a:path w="28575" h="100964">
                <a:moveTo>
                  <a:pt x="28194" y="0"/>
                </a:moveTo>
                <a:lnTo>
                  <a:pt x="0" y="0"/>
                </a:lnTo>
                <a:lnTo>
                  <a:pt x="0" y="100710"/>
                </a:lnTo>
                <a:lnTo>
                  <a:pt x="28194" y="69722"/>
                </a:lnTo>
                <a:lnTo>
                  <a:pt x="28194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14821" y="2645917"/>
            <a:ext cx="1677670" cy="1626235"/>
          </a:xfrm>
          <a:custGeom>
            <a:avLst/>
            <a:gdLst/>
            <a:ahLst/>
            <a:cxnLst/>
            <a:rect l="l" t="t" r="r" b="b"/>
            <a:pathLst>
              <a:path w="1677670" h="1626235">
                <a:moveTo>
                  <a:pt x="0" y="1625980"/>
                </a:moveTo>
                <a:lnTo>
                  <a:pt x="1677670" y="1625980"/>
                </a:lnTo>
                <a:lnTo>
                  <a:pt x="1677670" y="0"/>
                </a:lnTo>
                <a:lnTo>
                  <a:pt x="0" y="0"/>
                </a:lnTo>
                <a:lnTo>
                  <a:pt x="0" y="1625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25880" y="5213362"/>
            <a:ext cx="411480" cy="292100"/>
          </a:xfrm>
          <a:custGeom>
            <a:avLst/>
            <a:gdLst/>
            <a:ahLst/>
            <a:cxnLst/>
            <a:rect l="l" t="t" r="r" b="b"/>
            <a:pathLst>
              <a:path w="411480" h="292100">
                <a:moveTo>
                  <a:pt x="0" y="291833"/>
                </a:moveTo>
                <a:lnTo>
                  <a:pt x="411480" y="291833"/>
                </a:lnTo>
                <a:lnTo>
                  <a:pt x="411480" y="0"/>
                </a:lnTo>
                <a:lnTo>
                  <a:pt x="0" y="0"/>
                </a:lnTo>
                <a:lnTo>
                  <a:pt x="0" y="291833"/>
                </a:lnTo>
                <a:close/>
              </a:path>
            </a:pathLst>
          </a:custGeom>
          <a:solidFill>
            <a:srgbClr val="DDEE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66544" y="5502528"/>
            <a:ext cx="410209" cy="0"/>
          </a:xfrm>
          <a:custGeom>
            <a:avLst/>
            <a:gdLst/>
            <a:ahLst/>
            <a:cxnLst/>
            <a:rect l="l" t="t" r="r" b="b"/>
            <a:pathLst>
              <a:path w="410210">
                <a:moveTo>
                  <a:pt x="0" y="0"/>
                </a:moveTo>
                <a:lnTo>
                  <a:pt x="409956" y="0"/>
                </a:lnTo>
              </a:path>
            </a:pathLst>
          </a:custGeom>
          <a:ln w="6604">
            <a:solidFill>
              <a:srgbClr val="DDE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05683" y="5504053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>
                <a:moveTo>
                  <a:pt x="0" y="0"/>
                </a:moveTo>
                <a:lnTo>
                  <a:pt x="411480" y="0"/>
                </a:lnTo>
              </a:path>
            </a:pathLst>
          </a:custGeom>
          <a:ln w="3556">
            <a:solidFill>
              <a:srgbClr val="DDE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46347" y="5478907"/>
            <a:ext cx="410209" cy="0"/>
          </a:xfrm>
          <a:custGeom>
            <a:avLst/>
            <a:gdLst/>
            <a:ahLst/>
            <a:cxnLst/>
            <a:rect l="l" t="t" r="r" b="b"/>
            <a:pathLst>
              <a:path w="410210">
                <a:moveTo>
                  <a:pt x="0" y="0"/>
                </a:moveTo>
                <a:lnTo>
                  <a:pt x="409955" y="0"/>
                </a:lnTo>
              </a:path>
            </a:pathLst>
          </a:custGeom>
          <a:ln w="53848">
            <a:solidFill>
              <a:srgbClr val="DDE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85488" y="5426709"/>
            <a:ext cx="411480" cy="78740"/>
          </a:xfrm>
          <a:custGeom>
            <a:avLst/>
            <a:gdLst/>
            <a:ahLst/>
            <a:cxnLst/>
            <a:rect l="l" t="t" r="r" b="b"/>
            <a:pathLst>
              <a:path w="411479" h="78739">
                <a:moveTo>
                  <a:pt x="0" y="78485"/>
                </a:moveTo>
                <a:lnTo>
                  <a:pt x="411479" y="78485"/>
                </a:lnTo>
                <a:lnTo>
                  <a:pt x="411479" y="0"/>
                </a:lnTo>
                <a:lnTo>
                  <a:pt x="0" y="0"/>
                </a:lnTo>
                <a:lnTo>
                  <a:pt x="0" y="78485"/>
                </a:lnTo>
                <a:close/>
              </a:path>
            </a:pathLst>
          </a:custGeom>
          <a:solidFill>
            <a:srgbClr val="DDEE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24628" y="3307078"/>
            <a:ext cx="394462" cy="2198244"/>
          </a:xfrm>
          <a:custGeom>
            <a:avLst/>
            <a:gdLst/>
            <a:ahLst/>
            <a:cxnLst/>
            <a:rect l="l" t="t" r="r" b="b"/>
            <a:pathLst>
              <a:path w="411479" h="2171700">
                <a:moveTo>
                  <a:pt x="0" y="2171573"/>
                </a:moveTo>
                <a:lnTo>
                  <a:pt x="411479" y="2171573"/>
                </a:lnTo>
                <a:lnTo>
                  <a:pt x="411479" y="0"/>
                </a:lnTo>
                <a:lnTo>
                  <a:pt x="0" y="0"/>
                </a:lnTo>
                <a:lnTo>
                  <a:pt x="0" y="2171573"/>
                </a:lnTo>
                <a:close/>
              </a:path>
            </a:pathLst>
          </a:custGeom>
          <a:solidFill>
            <a:srgbClr val="DDEE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25880" y="5213362"/>
            <a:ext cx="411480" cy="292100"/>
          </a:xfrm>
          <a:custGeom>
            <a:avLst/>
            <a:gdLst/>
            <a:ahLst/>
            <a:cxnLst/>
            <a:rect l="l" t="t" r="r" b="b"/>
            <a:pathLst>
              <a:path w="411480" h="292100">
                <a:moveTo>
                  <a:pt x="0" y="291833"/>
                </a:moveTo>
                <a:lnTo>
                  <a:pt x="411480" y="291833"/>
                </a:lnTo>
                <a:lnTo>
                  <a:pt x="411480" y="0"/>
                </a:lnTo>
                <a:lnTo>
                  <a:pt x="0" y="0"/>
                </a:lnTo>
                <a:lnTo>
                  <a:pt x="0" y="291833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61781" y="5502528"/>
            <a:ext cx="419734" cy="0"/>
          </a:xfrm>
          <a:custGeom>
            <a:avLst/>
            <a:gdLst/>
            <a:ahLst/>
            <a:cxnLst/>
            <a:rect l="l" t="t" r="r" b="b"/>
            <a:pathLst>
              <a:path w="419735">
                <a:moveTo>
                  <a:pt x="0" y="0"/>
                </a:moveTo>
                <a:lnTo>
                  <a:pt x="419481" y="0"/>
                </a:lnTo>
              </a:path>
            </a:pathLst>
          </a:custGeom>
          <a:ln w="161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00921" y="5504053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5">
                <a:moveTo>
                  <a:pt x="0" y="0"/>
                </a:moveTo>
                <a:lnTo>
                  <a:pt x="421005" y="0"/>
                </a:lnTo>
              </a:path>
            </a:pathLst>
          </a:custGeom>
          <a:ln w="130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46347" y="5452617"/>
            <a:ext cx="410209" cy="52705"/>
          </a:xfrm>
          <a:custGeom>
            <a:avLst/>
            <a:gdLst/>
            <a:ahLst/>
            <a:cxnLst/>
            <a:rect l="l" t="t" r="r" b="b"/>
            <a:pathLst>
              <a:path w="410210" h="52704">
                <a:moveTo>
                  <a:pt x="0" y="52577"/>
                </a:moveTo>
                <a:lnTo>
                  <a:pt x="409955" y="52577"/>
                </a:lnTo>
                <a:lnTo>
                  <a:pt x="409955" y="0"/>
                </a:lnTo>
                <a:lnTo>
                  <a:pt x="0" y="0"/>
                </a:lnTo>
                <a:lnTo>
                  <a:pt x="0" y="52577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85488" y="5426709"/>
            <a:ext cx="411480" cy="78740"/>
          </a:xfrm>
          <a:custGeom>
            <a:avLst/>
            <a:gdLst/>
            <a:ahLst/>
            <a:cxnLst/>
            <a:rect l="l" t="t" r="r" b="b"/>
            <a:pathLst>
              <a:path w="411479" h="78739">
                <a:moveTo>
                  <a:pt x="0" y="78485"/>
                </a:moveTo>
                <a:lnTo>
                  <a:pt x="411479" y="78485"/>
                </a:lnTo>
                <a:lnTo>
                  <a:pt x="411479" y="0"/>
                </a:lnTo>
                <a:lnTo>
                  <a:pt x="0" y="0"/>
                </a:lnTo>
                <a:lnTo>
                  <a:pt x="0" y="7848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24628" y="3333622"/>
            <a:ext cx="411480" cy="2171700"/>
          </a:xfrm>
          <a:custGeom>
            <a:avLst/>
            <a:gdLst/>
            <a:ahLst/>
            <a:cxnLst/>
            <a:rect l="l" t="t" r="r" b="b"/>
            <a:pathLst>
              <a:path w="411479" h="2171700">
                <a:moveTo>
                  <a:pt x="0" y="2171573"/>
                </a:moveTo>
                <a:lnTo>
                  <a:pt x="411479" y="2171573"/>
                </a:lnTo>
                <a:lnTo>
                  <a:pt x="411479" y="0"/>
                </a:lnTo>
                <a:lnTo>
                  <a:pt x="0" y="0"/>
                </a:lnTo>
                <a:lnTo>
                  <a:pt x="0" y="2171573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62050" y="5505196"/>
            <a:ext cx="4438650" cy="0"/>
          </a:xfrm>
          <a:custGeom>
            <a:avLst/>
            <a:gdLst/>
            <a:ahLst/>
            <a:cxnLst/>
            <a:rect l="l" t="t" r="r" b="b"/>
            <a:pathLst>
              <a:path w="4438650">
                <a:moveTo>
                  <a:pt x="0" y="0"/>
                </a:moveTo>
                <a:lnTo>
                  <a:pt x="44386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62050" y="5505196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13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01951" y="5505196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13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41092" y="5505196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13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81755" y="5505196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13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20896" y="5505196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13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61559" y="5505196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13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00700" y="5505196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13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367264" y="2829267"/>
            <a:ext cx="505841" cy="3541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947534" y="2808858"/>
            <a:ext cx="416559" cy="415290"/>
          </a:xfrm>
          <a:custGeom>
            <a:avLst/>
            <a:gdLst/>
            <a:ahLst/>
            <a:cxnLst/>
            <a:rect l="l" t="t" r="r" b="b"/>
            <a:pathLst>
              <a:path w="416559" h="415289">
                <a:moveTo>
                  <a:pt x="311103" y="298576"/>
                </a:moveTo>
                <a:lnTo>
                  <a:pt x="269112" y="298576"/>
                </a:lnTo>
                <a:lnTo>
                  <a:pt x="416051" y="414908"/>
                </a:lnTo>
                <a:lnTo>
                  <a:pt x="416051" y="381126"/>
                </a:lnTo>
                <a:lnTo>
                  <a:pt x="311103" y="298576"/>
                </a:lnTo>
                <a:close/>
              </a:path>
              <a:path w="416559" h="415289">
                <a:moveTo>
                  <a:pt x="167766" y="0"/>
                </a:moveTo>
                <a:lnTo>
                  <a:pt x="123316" y="5968"/>
                </a:lnTo>
                <a:lnTo>
                  <a:pt x="83311" y="22859"/>
                </a:lnTo>
                <a:lnTo>
                  <a:pt x="49275" y="49021"/>
                </a:lnTo>
                <a:lnTo>
                  <a:pt x="22986" y="82930"/>
                </a:lnTo>
                <a:lnTo>
                  <a:pt x="6095" y="122681"/>
                </a:lnTo>
                <a:lnTo>
                  <a:pt x="0" y="167258"/>
                </a:lnTo>
                <a:lnTo>
                  <a:pt x="6095" y="211581"/>
                </a:lnTo>
                <a:lnTo>
                  <a:pt x="22986" y="251586"/>
                </a:lnTo>
                <a:lnTo>
                  <a:pt x="49275" y="285368"/>
                </a:lnTo>
                <a:lnTo>
                  <a:pt x="83311" y="311530"/>
                </a:lnTo>
                <a:lnTo>
                  <a:pt x="123316" y="328548"/>
                </a:lnTo>
                <a:lnTo>
                  <a:pt x="167766" y="334517"/>
                </a:lnTo>
                <a:lnTo>
                  <a:pt x="212216" y="328548"/>
                </a:lnTo>
                <a:lnTo>
                  <a:pt x="252221" y="311530"/>
                </a:lnTo>
                <a:lnTo>
                  <a:pt x="256158" y="308609"/>
                </a:lnTo>
                <a:lnTo>
                  <a:pt x="167766" y="308609"/>
                </a:lnTo>
                <a:lnTo>
                  <a:pt x="123062" y="301370"/>
                </a:lnTo>
                <a:lnTo>
                  <a:pt x="84200" y="281177"/>
                </a:lnTo>
                <a:lnTo>
                  <a:pt x="53466" y="250570"/>
                </a:lnTo>
                <a:lnTo>
                  <a:pt x="33273" y="211835"/>
                </a:lnTo>
                <a:lnTo>
                  <a:pt x="26034" y="167258"/>
                </a:lnTo>
                <a:lnTo>
                  <a:pt x="33273" y="122935"/>
                </a:lnTo>
                <a:lnTo>
                  <a:pt x="53466" y="83819"/>
                </a:lnTo>
                <a:lnTo>
                  <a:pt x="84200" y="53212"/>
                </a:lnTo>
                <a:lnTo>
                  <a:pt x="123062" y="33146"/>
                </a:lnTo>
                <a:lnTo>
                  <a:pt x="167766" y="25907"/>
                </a:lnTo>
                <a:lnTo>
                  <a:pt x="256158" y="25907"/>
                </a:lnTo>
                <a:lnTo>
                  <a:pt x="212216" y="5968"/>
                </a:lnTo>
                <a:lnTo>
                  <a:pt x="167766" y="0"/>
                </a:lnTo>
                <a:close/>
              </a:path>
              <a:path w="416559" h="415289">
                <a:moveTo>
                  <a:pt x="309498" y="79120"/>
                </a:moveTo>
                <a:lnTo>
                  <a:pt x="309498" y="167258"/>
                </a:lnTo>
                <a:lnTo>
                  <a:pt x="302259" y="211581"/>
                </a:lnTo>
                <a:lnTo>
                  <a:pt x="282066" y="250570"/>
                </a:lnTo>
                <a:lnTo>
                  <a:pt x="251332" y="281177"/>
                </a:lnTo>
                <a:lnTo>
                  <a:pt x="212470" y="301370"/>
                </a:lnTo>
                <a:lnTo>
                  <a:pt x="167766" y="308609"/>
                </a:lnTo>
                <a:lnTo>
                  <a:pt x="256158" y="308609"/>
                </a:lnTo>
                <a:lnTo>
                  <a:pt x="269112" y="298576"/>
                </a:lnTo>
                <a:lnTo>
                  <a:pt x="311103" y="298576"/>
                </a:lnTo>
                <a:lnTo>
                  <a:pt x="289305" y="281431"/>
                </a:lnTo>
                <a:lnTo>
                  <a:pt x="312546" y="251586"/>
                </a:lnTo>
                <a:lnTo>
                  <a:pt x="329310" y="211835"/>
                </a:lnTo>
                <a:lnTo>
                  <a:pt x="329437" y="211581"/>
                </a:lnTo>
                <a:lnTo>
                  <a:pt x="335533" y="167258"/>
                </a:lnTo>
                <a:lnTo>
                  <a:pt x="329437" y="122935"/>
                </a:lnTo>
                <a:lnTo>
                  <a:pt x="312546" y="82930"/>
                </a:lnTo>
                <a:lnTo>
                  <a:pt x="309498" y="79120"/>
                </a:lnTo>
                <a:close/>
              </a:path>
              <a:path w="416559" h="415289">
                <a:moveTo>
                  <a:pt x="256158" y="25907"/>
                </a:moveTo>
                <a:lnTo>
                  <a:pt x="167766" y="25907"/>
                </a:lnTo>
                <a:lnTo>
                  <a:pt x="212470" y="33146"/>
                </a:lnTo>
                <a:lnTo>
                  <a:pt x="251332" y="53212"/>
                </a:lnTo>
                <a:lnTo>
                  <a:pt x="282066" y="83819"/>
                </a:lnTo>
                <a:lnTo>
                  <a:pt x="302259" y="122681"/>
                </a:lnTo>
                <a:lnTo>
                  <a:pt x="309498" y="167258"/>
                </a:lnTo>
                <a:lnTo>
                  <a:pt x="309498" y="79120"/>
                </a:lnTo>
                <a:lnTo>
                  <a:pt x="256158" y="25907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709532" y="2998216"/>
            <a:ext cx="26034" cy="26670"/>
          </a:xfrm>
          <a:custGeom>
            <a:avLst/>
            <a:gdLst/>
            <a:ahLst/>
            <a:cxnLst/>
            <a:rect l="l" t="t" r="r" b="b"/>
            <a:pathLst>
              <a:path w="26034" h="26669">
                <a:moveTo>
                  <a:pt x="19811" y="0"/>
                </a:moveTo>
                <a:lnTo>
                  <a:pt x="5841" y="0"/>
                </a:lnTo>
                <a:lnTo>
                  <a:pt x="0" y="5969"/>
                </a:lnTo>
                <a:lnTo>
                  <a:pt x="0" y="20320"/>
                </a:lnTo>
                <a:lnTo>
                  <a:pt x="5841" y="26289"/>
                </a:lnTo>
                <a:lnTo>
                  <a:pt x="19811" y="26289"/>
                </a:lnTo>
                <a:lnTo>
                  <a:pt x="25653" y="20320"/>
                </a:lnTo>
                <a:lnTo>
                  <a:pt x="25653" y="5969"/>
                </a:lnTo>
                <a:lnTo>
                  <a:pt x="19811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647938" y="2935858"/>
            <a:ext cx="149225" cy="152400"/>
          </a:xfrm>
          <a:custGeom>
            <a:avLst/>
            <a:gdLst/>
            <a:ahLst/>
            <a:cxnLst/>
            <a:rect l="l" t="t" r="r" b="b"/>
            <a:pathLst>
              <a:path w="149225" h="152400">
                <a:moveTo>
                  <a:pt x="70485" y="126999"/>
                </a:moveTo>
                <a:lnTo>
                  <a:pt x="46482" y="126999"/>
                </a:lnTo>
                <a:lnTo>
                  <a:pt x="54610" y="152145"/>
                </a:lnTo>
                <a:lnTo>
                  <a:pt x="94234" y="152145"/>
                </a:lnTo>
                <a:lnTo>
                  <a:pt x="103505" y="128269"/>
                </a:lnTo>
                <a:lnTo>
                  <a:pt x="70866" y="128269"/>
                </a:lnTo>
                <a:lnTo>
                  <a:pt x="70485" y="126999"/>
                </a:lnTo>
                <a:close/>
              </a:path>
              <a:path w="149225" h="152400">
                <a:moveTo>
                  <a:pt x="144780" y="104266"/>
                </a:moveTo>
                <a:lnTo>
                  <a:pt x="92964" y="104266"/>
                </a:lnTo>
                <a:lnTo>
                  <a:pt x="91821" y="105409"/>
                </a:lnTo>
                <a:lnTo>
                  <a:pt x="89535" y="106679"/>
                </a:lnTo>
                <a:lnTo>
                  <a:pt x="87249" y="106679"/>
                </a:lnTo>
                <a:lnTo>
                  <a:pt x="82550" y="109092"/>
                </a:lnTo>
                <a:lnTo>
                  <a:pt x="76708" y="128269"/>
                </a:lnTo>
                <a:lnTo>
                  <a:pt x="103505" y="128269"/>
                </a:lnTo>
                <a:lnTo>
                  <a:pt x="129032" y="132969"/>
                </a:lnTo>
                <a:lnTo>
                  <a:pt x="144780" y="104266"/>
                </a:lnTo>
                <a:close/>
              </a:path>
              <a:path w="149225" h="152400">
                <a:moveTo>
                  <a:pt x="19812" y="20319"/>
                </a:moveTo>
                <a:lnTo>
                  <a:pt x="0" y="56387"/>
                </a:lnTo>
                <a:lnTo>
                  <a:pt x="17399" y="76707"/>
                </a:lnTo>
                <a:lnTo>
                  <a:pt x="0" y="95884"/>
                </a:lnTo>
                <a:lnTo>
                  <a:pt x="20955" y="131825"/>
                </a:lnTo>
                <a:lnTo>
                  <a:pt x="46482" y="126999"/>
                </a:lnTo>
                <a:lnTo>
                  <a:pt x="70485" y="126999"/>
                </a:lnTo>
                <a:lnTo>
                  <a:pt x="66294" y="110235"/>
                </a:lnTo>
                <a:lnTo>
                  <a:pt x="61595" y="107822"/>
                </a:lnTo>
                <a:lnTo>
                  <a:pt x="59309" y="106679"/>
                </a:lnTo>
                <a:lnTo>
                  <a:pt x="58166" y="105409"/>
                </a:lnTo>
                <a:lnTo>
                  <a:pt x="55753" y="104266"/>
                </a:lnTo>
                <a:lnTo>
                  <a:pt x="32512" y="104266"/>
                </a:lnTo>
                <a:lnTo>
                  <a:pt x="29083" y="100710"/>
                </a:lnTo>
                <a:lnTo>
                  <a:pt x="41910" y="86232"/>
                </a:lnTo>
                <a:lnTo>
                  <a:pt x="41910" y="68325"/>
                </a:lnTo>
                <a:lnTo>
                  <a:pt x="29083" y="55117"/>
                </a:lnTo>
                <a:lnTo>
                  <a:pt x="32512" y="49148"/>
                </a:lnTo>
                <a:lnTo>
                  <a:pt x="55753" y="49148"/>
                </a:lnTo>
                <a:lnTo>
                  <a:pt x="57023" y="47878"/>
                </a:lnTo>
                <a:lnTo>
                  <a:pt x="59309" y="47878"/>
                </a:lnTo>
                <a:lnTo>
                  <a:pt x="60452" y="46735"/>
                </a:lnTo>
                <a:lnTo>
                  <a:pt x="65151" y="44322"/>
                </a:lnTo>
                <a:lnTo>
                  <a:pt x="70866" y="25145"/>
                </a:lnTo>
                <a:lnTo>
                  <a:pt x="46482" y="25145"/>
                </a:lnTo>
                <a:lnTo>
                  <a:pt x="19812" y="20319"/>
                </a:lnTo>
                <a:close/>
              </a:path>
              <a:path w="149225" h="152400">
                <a:moveTo>
                  <a:pt x="51181" y="100710"/>
                </a:moveTo>
                <a:lnTo>
                  <a:pt x="32512" y="104266"/>
                </a:lnTo>
                <a:lnTo>
                  <a:pt x="55753" y="104266"/>
                </a:lnTo>
                <a:lnTo>
                  <a:pt x="51181" y="100710"/>
                </a:lnTo>
                <a:close/>
              </a:path>
              <a:path w="149225" h="152400">
                <a:moveTo>
                  <a:pt x="143900" y="47878"/>
                </a:moveTo>
                <a:lnTo>
                  <a:pt x="116205" y="47878"/>
                </a:lnTo>
                <a:lnTo>
                  <a:pt x="120904" y="51561"/>
                </a:lnTo>
                <a:lnTo>
                  <a:pt x="108077" y="65912"/>
                </a:lnTo>
                <a:lnTo>
                  <a:pt x="108077" y="83819"/>
                </a:lnTo>
                <a:lnTo>
                  <a:pt x="119761" y="98297"/>
                </a:lnTo>
                <a:lnTo>
                  <a:pt x="117602" y="101853"/>
                </a:lnTo>
                <a:lnTo>
                  <a:pt x="146177" y="101853"/>
                </a:lnTo>
                <a:lnTo>
                  <a:pt x="148844" y="97027"/>
                </a:lnTo>
                <a:lnTo>
                  <a:pt x="131318" y="76707"/>
                </a:lnTo>
                <a:lnTo>
                  <a:pt x="148844" y="56387"/>
                </a:lnTo>
                <a:lnTo>
                  <a:pt x="143900" y="47878"/>
                </a:lnTo>
                <a:close/>
              </a:path>
              <a:path w="149225" h="152400">
                <a:moveTo>
                  <a:pt x="55753" y="49148"/>
                </a:moveTo>
                <a:lnTo>
                  <a:pt x="32512" y="49148"/>
                </a:lnTo>
                <a:lnTo>
                  <a:pt x="51181" y="52704"/>
                </a:lnTo>
                <a:lnTo>
                  <a:pt x="55753" y="49148"/>
                </a:lnTo>
                <a:close/>
              </a:path>
              <a:path w="149225" h="152400">
                <a:moveTo>
                  <a:pt x="95377" y="0"/>
                </a:moveTo>
                <a:lnTo>
                  <a:pt x="54610" y="0"/>
                </a:lnTo>
                <a:lnTo>
                  <a:pt x="46482" y="25145"/>
                </a:lnTo>
                <a:lnTo>
                  <a:pt x="77851" y="25145"/>
                </a:lnTo>
                <a:lnTo>
                  <a:pt x="83693" y="44322"/>
                </a:lnTo>
                <a:lnTo>
                  <a:pt x="88392" y="46735"/>
                </a:lnTo>
                <a:lnTo>
                  <a:pt x="90678" y="46735"/>
                </a:lnTo>
                <a:lnTo>
                  <a:pt x="91821" y="47878"/>
                </a:lnTo>
                <a:lnTo>
                  <a:pt x="92964" y="49148"/>
                </a:lnTo>
                <a:lnTo>
                  <a:pt x="96520" y="51561"/>
                </a:lnTo>
                <a:lnTo>
                  <a:pt x="116205" y="47878"/>
                </a:lnTo>
                <a:lnTo>
                  <a:pt x="143900" y="47878"/>
                </a:lnTo>
                <a:lnTo>
                  <a:pt x="131430" y="26415"/>
                </a:lnTo>
                <a:lnTo>
                  <a:pt x="103505" y="26415"/>
                </a:lnTo>
                <a:lnTo>
                  <a:pt x="95377" y="0"/>
                </a:lnTo>
                <a:close/>
              </a:path>
              <a:path w="149225" h="152400">
                <a:moveTo>
                  <a:pt x="127889" y="20319"/>
                </a:moveTo>
                <a:lnTo>
                  <a:pt x="103505" y="26415"/>
                </a:lnTo>
                <a:lnTo>
                  <a:pt x="131430" y="26415"/>
                </a:lnTo>
                <a:lnTo>
                  <a:pt x="127889" y="20319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810752" y="2848355"/>
            <a:ext cx="33020" cy="29209"/>
          </a:xfrm>
          <a:custGeom>
            <a:avLst/>
            <a:gdLst/>
            <a:ahLst/>
            <a:cxnLst/>
            <a:rect l="l" t="t" r="r" b="b"/>
            <a:pathLst>
              <a:path w="33020" h="29210">
                <a:moveTo>
                  <a:pt x="22097" y="0"/>
                </a:moveTo>
                <a:lnTo>
                  <a:pt x="11556" y="0"/>
                </a:lnTo>
                <a:lnTo>
                  <a:pt x="9270" y="1270"/>
                </a:lnTo>
                <a:lnTo>
                  <a:pt x="2285" y="6096"/>
                </a:lnTo>
                <a:lnTo>
                  <a:pt x="0" y="14478"/>
                </a:lnTo>
                <a:lnTo>
                  <a:pt x="3428" y="21590"/>
                </a:lnTo>
                <a:lnTo>
                  <a:pt x="5714" y="26416"/>
                </a:lnTo>
                <a:lnTo>
                  <a:pt x="10413" y="28829"/>
                </a:lnTo>
                <a:lnTo>
                  <a:pt x="18541" y="28829"/>
                </a:lnTo>
                <a:lnTo>
                  <a:pt x="20827" y="27559"/>
                </a:lnTo>
                <a:lnTo>
                  <a:pt x="23240" y="26416"/>
                </a:lnTo>
                <a:lnTo>
                  <a:pt x="30225" y="21590"/>
                </a:lnTo>
                <a:lnTo>
                  <a:pt x="32511" y="13208"/>
                </a:lnTo>
                <a:lnTo>
                  <a:pt x="28955" y="6096"/>
                </a:lnTo>
                <a:lnTo>
                  <a:pt x="26669" y="2413"/>
                </a:lnTo>
                <a:lnTo>
                  <a:pt x="22097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744457" y="2777744"/>
            <a:ext cx="166370" cy="172720"/>
          </a:xfrm>
          <a:custGeom>
            <a:avLst/>
            <a:gdLst/>
            <a:ahLst/>
            <a:cxnLst/>
            <a:rect l="l" t="t" r="r" b="b"/>
            <a:pathLst>
              <a:path w="166370" h="172719">
                <a:moveTo>
                  <a:pt x="60452" y="0"/>
                </a:moveTo>
                <a:lnTo>
                  <a:pt x="22098" y="24003"/>
                </a:lnTo>
                <a:lnTo>
                  <a:pt x="27940" y="52705"/>
                </a:lnTo>
                <a:lnTo>
                  <a:pt x="0" y="62230"/>
                </a:lnTo>
                <a:lnTo>
                  <a:pt x="0" y="110236"/>
                </a:lnTo>
                <a:lnTo>
                  <a:pt x="27940" y="119761"/>
                </a:lnTo>
                <a:lnTo>
                  <a:pt x="22098" y="148590"/>
                </a:lnTo>
                <a:lnTo>
                  <a:pt x="60452" y="172466"/>
                </a:lnTo>
                <a:lnTo>
                  <a:pt x="82550" y="152146"/>
                </a:lnTo>
                <a:lnTo>
                  <a:pt x="138303" y="152146"/>
                </a:lnTo>
                <a:lnTo>
                  <a:pt x="144145" y="148590"/>
                </a:lnTo>
                <a:lnTo>
                  <a:pt x="142240" y="138938"/>
                </a:lnTo>
                <a:lnTo>
                  <a:pt x="58166" y="138938"/>
                </a:lnTo>
                <a:lnTo>
                  <a:pt x="52324" y="135382"/>
                </a:lnTo>
                <a:lnTo>
                  <a:pt x="56896" y="113792"/>
                </a:lnTo>
                <a:lnTo>
                  <a:pt x="53467" y="108966"/>
                </a:lnTo>
                <a:lnTo>
                  <a:pt x="47625" y="97028"/>
                </a:lnTo>
                <a:lnTo>
                  <a:pt x="27940" y="89789"/>
                </a:lnTo>
                <a:lnTo>
                  <a:pt x="27940" y="82677"/>
                </a:lnTo>
                <a:lnTo>
                  <a:pt x="47625" y="75438"/>
                </a:lnTo>
                <a:lnTo>
                  <a:pt x="49911" y="69469"/>
                </a:lnTo>
                <a:lnTo>
                  <a:pt x="51181" y="67056"/>
                </a:lnTo>
                <a:lnTo>
                  <a:pt x="52324" y="64643"/>
                </a:lnTo>
                <a:lnTo>
                  <a:pt x="53467" y="63500"/>
                </a:lnTo>
                <a:lnTo>
                  <a:pt x="56896" y="58674"/>
                </a:lnTo>
                <a:lnTo>
                  <a:pt x="52324" y="37084"/>
                </a:lnTo>
                <a:lnTo>
                  <a:pt x="58166" y="33528"/>
                </a:lnTo>
                <a:lnTo>
                  <a:pt x="142240" y="33528"/>
                </a:lnTo>
                <a:lnTo>
                  <a:pt x="144145" y="24003"/>
                </a:lnTo>
                <a:lnTo>
                  <a:pt x="138049" y="20320"/>
                </a:lnTo>
                <a:lnTo>
                  <a:pt x="82550" y="20320"/>
                </a:lnTo>
                <a:lnTo>
                  <a:pt x="60452" y="0"/>
                </a:lnTo>
                <a:close/>
              </a:path>
              <a:path w="166370" h="172719">
                <a:moveTo>
                  <a:pt x="138303" y="152146"/>
                </a:moveTo>
                <a:lnTo>
                  <a:pt x="82550" y="152146"/>
                </a:lnTo>
                <a:lnTo>
                  <a:pt x="104648" y="172466"/>
                </a:lnTo>
                <a:lnTo>
                  <a:pt x="138303" y="152146"/>
                </a:lnTo>
                <a:close/>
              </a:path>
              <a:path w="166370" h="172719">
                <a:moveTo>
                  <a:pt x="91821" y="123444"/>
                </a:moveTo>
                <a:lnTo>
                  <a:pt x="85979" y="124587"/>
                </a:lnTo>
                <a:lnTo>
                  <a:pt x="74422" y="124587"/>
                </a:lnTo>
                <a:lnTo>
                  <a:pt x="58166" y="138938"/>
                </a:lnTo>
                <a:lnTo>
                  <a:pt x="142240" y="138938"/>
                </a:lnTo>
                <a:lnTo>
                  <a:pt x="141986" y="137795"/>
                </a:lnTo>
                <a:lnTo>
                  <a:pt x="108077" y="137795"/>
                </a:lnTo>
                <a:lnTo>
                  <a:pt x="91821" y="123444"/>
                </a:lnTo>
                <a:close/>
              </a:path>
              <a:path w="166370" h="172719">
                <a:moveTo>
                  <a:pt x="139446" y="53086"/>
                </a:moveTo>
                <a:lnTo>
                  <a:pt x="139446" y="88646"/>
                </a:lnTo>
                <a:lnTo>
                  <a:pt x="118618" y="95885"/>
                </a:lnTo>
                <a:lnTo>
                  <a:pt x="116205" y="101854"/>
                </a:lnTo>
                <a:lnTo>
                  <a:pt x="115062" y="104267"/>
                </a:lnTo>
                <a:lnTo>
                  <a:pt x="113919" y="105410"/>
                </a:lnTo>
                <a:lnTo>
                  <a:pt x="112776" y="107823"/>
                </a:lnTo>
                <a:lnTo>
                  <a:pt x="109220" y="112649"/>
                </a:lnTo>
                <a:lnTo>
                  <a:pt x="113919" y="134112"/>
                </a:lnTo>
                <a:lnTo>
                  <a:pt x="108077" y="137795"/>
                </a:lnTo>
                <a:lnTo>
                  <a:pt x="141986" y="137795"/>
                </a:lnTo>
                <a:lnTo>
                  <a:pt x="138303" y="118618"/>
                </a:lnTo>
                <a:lnTo>
                  <a:pt x="166243" y="108966"/>
                </a:lnTo>
                <a:lnTo>
                  <a:pt x="166243" y="61087"/>
                </a:lnTo>
                <a:lnTo>
                  <a:pt x="139446" y="53086"/>
                </a:lnTo>
                <a:close/>
              </a:path>
              <a:path w="166370" h="172719">
                <a:moveTo>
                  <a:pt x="142240" y="33528"/>
                </a:moveTo>
                <a:lnTo>
                  <a:pt x="108077" y="33528"/>
                </a:lnTo>
                <a:lnTo>
                  <a:pt x="113919" y="37084"/>
                </a:lnTo>
                <a:lnTo>
                  <a:pt x="109220" y="58674"/>
                </a:lnTo>
                <a:lnTo>
                  <a:pt x="115062" y="67056"/>
                </a:lnTo>
                <a:lnTo>
                  <a:pt x="116205" y="68326"/>
                </a:lnTo>
                <a:lnTo>
                  <a:pt x="117348" y="70612"/>
                </a:lnTo>
                <a:lnTo>
                  <a:pt x="119761" y="73025"/>
                </a:lnTo>
                <a:lnTo>
                  <a:pt x="122047" y="75438"/>
                </a:lnTo>
                <a:lnTo>
                  <a:pt x="139446" y="81407"/>
                </a:lnTo>
                <a:lnTo>
                  <a:pt x="139446" y="53086"/>
                </a:lnTo>
                <a:lnTo>
                  <a:pt x="138303" y="52705"/>
                </a:lnTo>
                <a:lnTo>
                  <a:pt x="142240" y="33528"/>
                </a:lnTo>
                <a:close/>
              </a:path>
              <a:path w="166370" h="172719">
                <a:moveTo>
                  <a:pt x="108077" y="33528"/>
                </a:moveTo>
                <a:lnTo>
                  <a:pt x="58166" y="33528"/>
                </a:lnTo>
                <a:lnTo>
                  <a:pt x="74422" y="47879"/>
                </a:lnTo>
                <a:lnTo>
                  <a:pt x="91821" y="47879"/>
                </a:lnTo>
                <a:lnTo>
                  <a:pt x="108077" y="33528"/>
                </a:lnTo>
                <a:close/>
              </a:path>
              <a:path w="166370" h="172719">
                <a:moveTo>
                  <a:pt x="104648" y="0"/>
                </a:moveTo>
                <a:lnTo>
                  <a:pt x="82550" y="20320"/>
                </a:lnTo>
                <a:lnTo>
                  <a:pt x="138049" y="20320"/>
                </a:lnTo>
                <a:lnTo>
                  <a:pt x="104648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897873" y="3023616"/>
            <a:ext cx="79375" cy="78740"/>
          </a:xfrm>
          <a:custGeom>
            <a:avLst/>
            <a:gdLst/>
            <a:ahLst/>
            <a:cxnLst/>
            <a:rect l="l" t="t" r="r" b="b"/>
            <a:pathLst>
              <a:path w="79375" h="78739">
                <a:moveTo>
                  <a:pt x="52324" y="0"/>
                </a:moveTo>
                <a:lnTo>
                  <a:pt x="12954" y="8128"/>
                </a:lnTo>
                <a:lnTo>
                  <a:pt x="0" y="38100"/>
                </a:lnTo>
                <a:lnTo>
                  <a:pt x="3048" y="54102"/>
                </a:lnTo>
                <a:lnTo>
                  <a:pt x="11430" y="66929"/>
                </a:lnTo>
                <a:lnTo>
                  <a:pt x="24003" y="75565"/>
                </a:lnTo>
                <a:lnTo>
                  <a:pt x="39497" y="78740"/>
                </a:lnTo>
                <a:lnTo>
                  <a:pt x="54483" y="75565"/>
                </a:lnTo>
                <a:lnTo>
                  <a:pt x="67183" y="66929"/>
                </a:lnTo>
                <a:lnTo>
                  <a:pt x="75819" y="54102"/>
                </a:lnTo>
                <a:lnTo>
                  <a:pt x="76708" y="50038"/>
                </a:lnTo>
                <a:lnTo>
                  <a:pt x="32512" y="50038"/>
                </a:lnTo>
                <a:lnTo>
                  <a:pt x="26797" y="44069"/>
                </a:lnTo>
                <a:lnTo>
                  <a:pt x="26797" y="29718"/>
                </a:lnTo>
                <a:lnTo>
                  <a:pt x="32512" y="23622"/>
                </a:lnTo>
                <a:lnTo>
                  <a:pt x="52324" y="23622"/>
                </a:lnTo>
                <a:lnTo>
                  <a:pt x="52324" y="0"/>
                </a:lnTo>
                <a:close/>
              </a:path>
              <a:path w="79375" h="78739">
                <a:moveTo>
                  <a:pt x="52324" y="0"/>
                </a:moveTo>
                <a:lnTo>
                  <a:pt x="52324" y="44069"/>
                </a:lnTo>
                <a:lnTo>
                  <a:pt x="46482" y="50038"/>
                </a:lnTo>
                <a:lnTo>
                  <a:pt x="76708" y="50038"/>
                </a:lnTo>
                <a:lnTo>
                  <a:pt x="79121" y="38100"/>
                </a:lnTo>
                <a:lnTo>
                  <a:pt x="76327" y="23622"/>
                </a:lnTo>
                <a:lnTo>
                  <a:pt x="76073" y="22479"/>
                </a:lnTo>
                <a:lnTo>
                  <a:pt x="76073" y="22098"/>
                </a:lnTo>
                <a:lnTo>
                  <a:pt x="67691" y="9271"/>
                </a:lnTo>
                <a:lnTo>
                  <a:pt x="66167" y="8128"/>
                </a:lnTo>
                <a:lnTo>
                  <a:pt x="54991" y="508"/>
                </a:lnTo>
                <a:lnTo>
                  <a:pt x="52324" y="0"/>
                </a:lnTo>
                <a:close/>
              </a:path>
              <a:path w="79375" h="78739">
                <a:moveTo>
                  <a:pt x="52324" y="23622"/>
                </a:moveTo>
                <a:lnTo>
                  <a:pt x="46482" y="23622"/>
                </a:lnTo>
                <a:lnTo>
                  <a:pt x="52324" y="29718"/>
                </a:lnTo>
                <a:lnTo>
                  <a:pt x="52324" y="23622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802623" y="2916682"/>
            <a:ext cx="269875" cy="286385"/>
          </a:xfrm>
          <a:custGeom>
            <a:avLst/>
            <a:gdLst/>
            <a:ahLst/>
            <a:cxnLst/>
            <a:rect l="l" t="t" r="r" b="b"/>
            <a:pathLst>
              <a:path w="269875" h="286385">
                <a:moveTo>
                  <a:pt x="113665" y="233680"/>
                </a:moveTo>
                <a:lnTo>
                  <a:pt x="81280" y="233680"/>
                </a:lnTo>
                <a:lnTo>
                  <a:pt x="82423" y="234823"/>
                </a:lnTo>
                <a:lnTo>
                  <a:pt x="84836" y="236093"/>
                </a:lnTo>
                <a:lnTo>
                  <a:pt x="85979" y="237236"/>
                </a:lnTo>
                <a:lnTo>
                  <a:pt x="101092" y="286385"/>
                </a:lnTo>
                <a:lnTo>
                  <a:pt x="167386" y="286385"/>
                </a:lnTo>
                <a:lnTo>
                  <a:pt x="176276" y="258826"/>
                </a:lnTo>
                <a:lnTo>
                  <a:pt x="120904" y="258826"/>
                </a:lnTo>
                <a:lnTo>
                  <a:pt x="113665" y="233680"/>
                </a:lnTo>
                <a:close/>
              </a:path>
              <a:path w="269875" h="286385">
                <a:moveTo>
                  <a:pt x="181356" y="204851"/>
                </a:moveTo>
                <a:lnTo>
                  <a:pt x="176657" y="208534"/>
                </a:lnTo>
                <a:lnTo>
                  <a:pt x="173101" y="210947"/>
                </a:lnTo>
                <a:lnTo>
                  <a:pt x="168529" y="213233"/>
                </a:lnTo>
                <a:lnTo>
                  <a:pt x="164973" y="215646"/>
                </a:lnTo>
                <a:lnTo>
                  <a:pt x="160401" y="218059"/>
                </a:lnTo>
                <a:lnTo>
                  <a:pt x="147574" y="258826"/>
                </a:lnTo>
                <a:lnTo>
                  <a:pt x="176276" y="258826"/>
                </a:lnTo>
                <a:lnTo>
                  <a:pt x="183642" y="236093"/>
                </a:lnTo>
                <a:lnTo>
                  <a:pt x="184785" y="234823"/>
                </a:lnTo>
                <a:lnTo>
                  <a:pt x="187071" y="233680"/>
                </a:lnTo>
                <a:lnTo>
                  <a:pt x="188214" y="232410"/>
                </a:lnTo>
                <a:lnTo>
                  <a:pt x="242443" y="232410"/>
                </a:lnTo>
                <a:lnTo>
                  <a:pt x="253111" y="213233"/>
                </a:lnTo>
                <a:lnTo>
                  <a:pt x="221996" y="213233"/>
                </a:lnTo>
                <a:lnTo>
                  <a:pt x="181356" y="204851"/>
                </a:lnTo>
                <a:close/>
              </a:path>
              <a:path w="269875" h="286385">
                <a:moveTo>
                  <a:pt x="33655" y="41910"/>
                </a:moveTo>
                <a:lnTo>
                  <a:pt x="1143" y="100711"/>
                </a:lnTo>
                <a:lnTo>
                  <a:pt x="33655" y="138938"/>
                </a:lnTo>
                <a:lnTo>
                  <a:pt x="33655" y="146177"/>
                </a:lnTo>
                <a:lnTo>
                  <a:pt x="0" y="184531"/>
                </a:lnTo>
                <a:lnTo>
                  <a:pt x="32512" y="243205"/>
                </a:lnTo>
                <a:lnTo>
                  <a:pt x="81280" y="233680"/>
                </a:lnTo>
                <a:lnTo>
                  <a:pt x="113665" y="233680"/>
                </a:lnTo>
                <a:lnTo>
                  <a:pt x="109220" y="218059"/>
                </a:lnTo>
                <a:lnTo>
                  <a:pt x="104521" y="215646"/>
                </a:lnTo>
                <a:lnTo>
                  <a:pt x="99949" y="213233"/>
                </a:lnTo>
                <a:lnTo>
                  <a:pt x="47625" y="213233"/>
                </a:lnTo>
                <a:lnTo>
                  <a:pt x="33655" y="189357"/>
                </a:lnTo>
                <a:lnTo>
                  <a:pt x="60452" y="158115"/>
                </a:lnTo>
                <a:lnTo>
                  <a:pt x="60452" y="130556"/>
                </a:lnTo>
                <a:lnTo>
                  <a:pt x="32512" y="99441"/>
                </a:lnTo>
                <a:lnTo>
                  <a:pt x="46482" y="75565"/>
                </a:lnTo>
                <a:lnTo>
                  <a:pt x="99949" y="75565"/>
                </a:lnTo>
                <a:lnTo>
                  <a:pt x="103378" y="73152"/>
                </a:lnTo>
                <a:lnTo>
                  <a:pt x="108077" y="70739"/>
                </a:lnTo>
                <a:lnTo>
                  <a:pt x="114046" y="51562"/>
                </a:lnTo>
                <a:lnTo>
                  <a:pt x="82423" y="51562"/>
                </a:lnTo>
                <a:lnTo>
                  <a:pt x="33655" y="41910"/>
                </a:lnTo>
                <a:close/>
              </a:path>
              <a:path w="269875" h="286385">
                <a:moveTo>
                  <a:pt x="242443" y="232410"/>
                </a:moveTo>
                <a:lnTo>
                  <a:pt x="188214" y="232410"/>
                </a:lnTo>
                <a:lnTo>
                  <a:pt x="237109" y="242062"/>
                </a:lnTo>
                <a:lnTo>
                  <a:pt x="242443" y="232410"/>
                </a:lnTo>
                <a:close/>
              </a:path>
              <a:path w="269875" h="286385">
                <a:moveTo>
                  <a:pt x="88265" y="204851"/>
                </a:moveTo>
                <a:lnTo>
                  <a:pt x="47625" y="213233"/>
                </a:lnTo>
                <a:lnTo>
                  <a:pt x="99949" y="213233"/>
                </a:lnTo>
                <a:lnTo>
                  <a:pt x="96393" y="210947"/>
                </a:lnTo>
                <a:lnTo>
                  <a:pt x="92964" y="208534"/>
                </a:lnTo>
                <a:lnTo>
                  <a:pt x="88265" y="204851"/>
                </a:lnTo>
                <a:close/>
              </a:path>
              <a:path w="269875" h="286385">
                <a:moveTo>
                  <a:pt x="235966" y="41910"/>
                </a:moveTo>
                <a:lnTo>
                  <a:pt x="235966" y="98298"/>
                </a:lnTo>
                <a:lnTo>
                  <a:pt x="209169" y="129413"/>
                </a:lnTo>
                <a:lnTo>
                  <a:pt x="209169" y="149733"/>
                </a:lnTo>
                <a:lnTo>
                  <a:pt x="208026" y="156972"/>
                </a:lnTo>
                <a:lnTo>
                  <a:pt x="235966" y="189357"/>
                </a:lnTo>
                <a:lnTo>
                  <a:pt x="221996" y="213233"/>
                </a:lnTo>
                <a:lnTo>
                  <a:pt x="253111" y="213233"/>
                </a:lnTo>
                <a:lnTo>
                  <a:pt x="269621" y="183388"/>
                </a:lnTo>
                <a:lnTo>
                  <a:pt x="237109" y="146177"/>
                </a:lnTo>
                <a:lnTo>
                  <a:pt x="237109" y="138938"/>
                </a:lnTo>
                <a:lnTo>
                  <a:pt x="269621" y="100711"/>
                </a:lnTo>
                <a:lnTo>
                  <a:pt x="254508" y="74295"/>
                </a:lnTo>
                <a:lnTo>
                  <a:pt x="241427" y="51562"/>
                </a:lnTo>
                <a:lnTo>
                  <a:pt x="235966" y="41910"/>
                </a:lnTo>
                <a:close/>
              </a:path>
              <a:path w="269875" h="286385">
                <a:moveTo>
                  <a:pt x="235966" y="74295"/>
                </a:moveTo>
                <a:lnTo>
                  <a:pt x="221996" y="74295"/>
                </a:lnTo>
                <a:lnTo>
                  <a:pt x="235966" y="98298"/>
                </a:lnTo>
                <a:lnTo>
                  <a:pt x="235966" y="74295"/>
                </a:lnTo>
                <a:close/>
              </a:path>
              <a:path w="269875" h="286385">
                <a:moveTo>
                  <a:pt x="99949" y="75565"/>
                </a:moveTo>
                <a:lnTo>
                  <a:pt x="46482" y="75565"/>
                </a:lnTo>
                <a:lnTo>
                  <a:pt x="87122" y="83947"/>
                </a:lnTo>
                <a:lnTo>
                  <a:pt x="91821" y="80264"/>
                </a:lnTo>
                <a:lnTo>
                  <a:pt x="95250" y="77851"/>
                </a:lnTo>
                <a:lnTo>
                  <a:pt x="99949" y="75565"/>
                </a:lnTo>
                <a:close/>
              </a:path>
              <a:path w="269875" h="286385">
                <a:moveTo>
                  <a:pt x="177927" y="29972"/>
                </a:moveTo>
                <a:lnTo>
                  <a:pt x="148717" y="29972"/>
                </a:lnTo>
                <a:lnTo>
                  <a:pt x="161544" y="70739"/>
                </a:lnTo>
                <a:lnTo>
                  <a:pt x="166243" y="73152"/>
                </a:lnTo>
                <a:lnTo>
                  <a:pt x="170815" y="75565"/>
                </a:lnTo>
                <a:lnTo>
                  <a:pt x="174371" y="77851"/>
                </a:lnTo>
                <a:lnTo>
                  <a:pt x="177800" y="80264"/>
                </a:lnTo>
                <a:lnTo>
                  <a:pt x="182499" y="83947"/>
                </a:lnTo>
                <a:lnTo>
                  <a:pt x="221996" y="74295"/>
                </a:lnTo>
                <a:lnTo>
                  <a:pt x="235966" y="74295"/>
                </a:lnTo>
                <a:lnTo>
                  <a:pt x="235966" y="51562"/>
                </a:lnTo>
                <a:lnTo>
                  <a:pt x="188214" y="51562"/>
                </a:lnTo>
                <a:lnTo>
                  <a:pt x="187071" y="50292"/>
                </a:lnTo>
                <a:lnTo>
                  <a:pt x="185928" y="49149"/>
                </a:lnTo>
                <a:lnTo>
                  <a:pt x="183642" y="48006"/>
                </a:lnTo>
                <a:lnTo>
                  <a:pt x="177927" y="29972"/>
                </a:lnTo>
                <a:close/>
              </a:path>
              <a:path w="269875" h="286385">
                <a:moveTo>
                  <a:pt x="168529" y="0"/>
                </a:moveTo>
                <a:lnTo>
                  <a:pt x="102235" y="0"/>
                </a:lnTo>
                <a:lnTo>
                  <a:pt x="87122" y="48006"/>
                </a:lnTo>
                <a:lnTo>
                  <a:pt x="85979" y="49149"/>
                </a:lnTo>
                <a:lnTo>
                  <a:pt x="83693" y="50292"/>
                </a:lnTo>
                <a:lnTo>
                  <a:pt x="82423" y="51562"/>
                </a:lnTo>
                <a:lnTo>
                  <a:pt x="114046" y="51562"/>
                </a:lnTo>
                <a:lnTo>
                  <a:pt x="120904" y="29972"/>
                </a:lnTo>
                <a:lnTo>
                  <a:pt x="177927" y="29972"/>
                </a:lnTo>
                <a:lnTo>
                  <a:pt x="168529" y="0"/>
                </a:lnTo>
                <a:close/>
              </a:path>
              <a:path w="269875" h="286385">
                <a:moveTo>
                  <a:pt x="235966" y="41910"/>
                </a:moveTo>
                <a:lnTo>
                  <a:pt x="188214" y="51562"/>
                </a:lnTo>
                <a:lnTo>
                  <a:pt x="235966" y="51562"/>
                </a:lnTo>
                <a:lnTo>
                  <a:pt x="235966" y="4191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11289" y="2886671"/>
            <a:ext cx="208013" cy="1685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359156" y="6263961"/>
            <a:ext cx="9832594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69590">
              <a:lnSpc>
                <a:spcPts val="1135"/>
              </a:lnSpc>
            </a:pPr>
            <a:r>
              <a:rPr sz="1050" spc="-4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DaunPenh" panose="01010101010101010101" pitchFamily="2" charset="0"/>
              </a:rPr>
              <a:t>1</a:t>
            </a:r>
            <a:r>
              <a:rPr sz="105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DaunPenh" panose="01010101010101010101" pitchFamily="2" charset="0"/>
              </a:rPr>
              <a:t>.</a:t>
            </a:r>
            <a:r>
              <a:rPr sz="105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DaunPenh" panose="01010101010101010101" pitchFamily="2" charset="0"/>
              </a:rPr>
              <a:t>   </a:t>
            </a:r>
            <a:r>
              <a:rPr sz="1050" spc="-12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DaunPenh" panose="01010101010101010101" pitchFamily="2" charset="0"/>
              </a:rPr>
              <a:t> </a:t>
            </a:r>
            <a:r>
              <a:rPr sz="105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DaunPenh" panose="01010101010101010101" pitchFamily="2" charset="0"/>
              </a:rPr>
              <a:t>巴基</a:t>
            </a:r>
            <a:r>
              <a:rPr sz="1050" spc="-5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DaunPenh" panose="01010101010101010101" pitchFamily="2" charset="0"/>
              </a:rPr>
              <a:t>斯</a:t>
            </a:r>
            <a:r>
              <a:rPr sz="105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DaunPenh" panose="01010101010101010101" pitchFamily="2" charset="0"/>
              </a:rPr>
              <a:t>坦汽车制造</a:t>
            </a:r>
            <a:r>
              <a:rPr sz="1050" spc="-5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DaunPenh" panose="01010101010101010101" pitchFamily="2" charset="0"/>
              </a:rPr>
              <a:t>商</a:t>
            </a:r>
            <a:r>
              <a:rPr sz="105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DaunPenh" panose="01010101010101010101" pitchFamily="2" charset="0"/>
              </a:rPr>
              <a:t>协会；供应</a:t>
            </a:r>
            <a:r>
              <a:rPr sz="1050" spc="-5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DaunPenh" panose="01010101010101010101" pitchFamily="2" charset="0"/>
              </a:rPr>
              <a:t>基</a:t>
            </a:r>
            <a:r>
              <a:rPr sz="105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DaunPenh" panose="01010101010101010101" pitchFamily="2" charset="0"/>
              </a:rPr>
              <a:t>于本地生产</a:t>
            </a:r>
            <a:r>
              <a:rPr sz="1050" spc="-5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DaunPenh" panose="01010101010101010101" pitchFamily="2" charset="0"/>
              </a:rPr>
              <a:t>的</a:t>
            </a:r>
            <a:r>
              <a:rPr sz="105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DaunPenh" panose="01010101010101010101" pitchFamily="2" charset="0"/>
              </a:rPr>
              <a:t>车辆；这包</a:t>
            </a:r>
            <a:r>
              <a:rPr sz="1050" spc="-5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DaunPenh" panose="01010101010101010101" pitchFamily="2" charset="0"/>
              </a:rPr>
              <a:t>括</a:t>
            </a:r>
            <a:r>
              <a:rPr sz="105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DaunPenh" panose="01010101010101010101" pitchFamily="2" charset="0"/>
              </a:rPr>
              <a:t>由本地原始</a:t>
            </a:r>
            <a:r>
              <a:rPr sz="1050" spc="-5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DaunPenh" panose="01010101010101010101" pitchFamily="2" charset="0"/>
              </a:rPr>
              <a:t>设</a:t>
            </a:r>
            <a:r>
              <a:rPr sz="105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DaunPenh" panose="01010101010101010101" pitchFamily="2" charset="0"/>
              </a:rPr>
              <a:t>备制造商生</a:t>
            </a:r>
            <a:r>
              <a:rPr sz="1050" spc="-5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DaunPenh" panose="01010101010101010101" pitchFamily="2" charset="0"/>
              </a:rPr>
              <a:t>产</a:t>
            </a:r>
            <a:r>
              <a:rPr sz="105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DaunPenh" panose="01010101010101010101" pitchFamily="2" charset="0"/>
              </a:rPr>
              <a:t>和销售的汽</a:t>
            </a:r>
            <a:r>
              <a:rPr sz="1050" spc="-5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DaunPenh" panose="01010101010101010101" pitchFamily="2" charset="0"/>
              </a:rPr>
              <a:t>车</a:t>
            </a:r>
            <a:r>
              <a:rPr sz="8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DaunPenh" panose="01010101010101010101" pitchFamily="2" charset="0"/>
              </a:rPr>
              <a:t>.</a:t>
            </a:r>
            <a:endParaRPr sz="800" dirty="0">
              <a:latin typeface="SimSun" panose="02010600030101010101" pitchFamily="2" charset="-122"/>
              <a:ea typeface="SimSun" panose="02010600030101010101" pitchFamily="2" charset="-122"/>
              <a:cs typeface="DaunPenh" panose="01010101010101010101" pitchFamily="2" charset="0"/>
            </a:endParaRPr>
          </a:p>
          <a:p>
            <a:pPr marL="12700">
              <a:lnSpc>
                <a:spcPts val="1135"/>
              </a:lnSpc>
            </a:pP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8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191750" y="3400123"/>
            <a:ext cx="939800" cy="684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5880" algn="ctr">
              <a:lnSpc>
                <a:spcPct val="100000"/>
              </a:lnSpc>
            </a:pPr>
            <a:r>
              <a:rPr sz="1400" b="1" dirty="0">
                <a:solidFill>
                  <a:srgbClr val="528135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约</a:t>
            </a:r>
            <a:r>
              <a:rPr sz="1400" b="1" dirty="0">
                <a:solidFill>
                  <a:srgbClr val="528135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300</a:t>
            </a:r>
            <a:r>
              <a:rPr sz="1400" b="1" dirty="0">
                <a:solidFill>
                  <a:srgbClr val="528135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万人</a:t>
            </a:r>
            <a:endParaRPr sz="14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在该行业就业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8143113" y="3394815"/>
            <a:ext cx="1509395" cy="479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 algn="ctr">
              <a:lnSpc>
                <a:spcPct val="100000"/>
              </a:lnSpc>
            </a:pPr>
            <a:r>
              <a:rPr sz="1400" b="1" spc="-15" dirty="0">
                <a:solidFill>
                  <a:srgbClr val="33660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约</a:t>
            </a:r>
            <a:r>
              <a:rPr sz="1400" b="1" spc="-15" dirty="0">
                <a:solidFill>
                  <a:srgbClr val="33660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500</a:t>
            </a:r>
            <a:r>
              <a:rPr sz="1400" b="1" spc="-15" dirty="0">
                <a:solidFill>
                  <a:srgbClr val="33660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家</a:t>
            </a:r>
            <a:endParaRPr sz="14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13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制造商</a:t>
            </a:r>
            <a:r>
              <a:rPr sz="1300" spc="-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形</a:t>
            </a:r>
            <a:r>
              <a:rPr sz="13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成多</a:t>
            </a:r>
            <a:r>
              <a:rPr sz="1300" spc="-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元</a:t>
            </a:r>
            <a:r>
              <a:rPr sz="13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化的</a:t>
            </a:r>
            <a:endParaRPr sz="13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487794" y="3405377"/>
            <a:ext cx="148704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国内汽</a:t>
            </a:r>
            <a:r>
              <a:rPr sz="1400" spc="-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车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市场</a:t>
            </a:r>
            <a:r>
              <a:rPr sz="1400" spc="-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增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长</a:t>
            </a:r>
            <a:endParaRPr sz="13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808088" y="3747113"/>
            <a:ext cx="97497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25</a:t>
            </a:r>
            <a:r>
              <a:rPr sz="14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亿</a:t>
            </a:r>
            <a:r>
              <a:rPr sz="1400" b="1" spc="-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美</a:t>
            </a:r>
            <a:r>
              <a:rPr sz="1400" b="1" spc="-1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元</a:t>
            </a:r>
            <a:endParaRPr sz="14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661160" y="2743200"/>
            <a:ext cx="3186684" cy="1981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42915" y="3157727"/>
            <a:ext cx="391667" cy="1493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42644" y="5039867"/>
            <a:ext cx="393192" cy="1493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340352" y="5253228"/>
            <a:ext cx="316991" cy="1493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54252" y="5593079"/>
            <a:ext cx="638556" cy="3108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1241552" y="5579816"/>
            <a:ext cx="33083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汽车</a:t>
            </a:r>
            <a:endParaRPr sz="12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981200" y="5277611"/>
            <a:ext cx="609600" cy="5486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2038857" y="5277904"/>
            <a:ext cx="32194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25" dirty="0">
                <a:solidFill>
                  <a:srgbClr val="1E1E1E"/>
                </a:solidFill>
                <a:latin typeface="Arial"/>
                <a:cs typeface="Arial"/>
              </a:rPr>
              <a:t>0</a:t>
            </a:r>
            <a:r>
              <a:rPr sz="1050" spc="-30" dirty="0">
                <a:solidFill>
                  <a:srgbClr val="1E1E1E"/>
                </a:solidFill>
                <a:latin typeface="Arial"/>
                <a:cs typeface="Arial"/>
              </a:rPr>
              <a:t>.</a:t>
            </a:r>
            <a:r>
              <a:rPr sz="1050" spc="-25" dirty="0">
                <a:solidFill>
                  <a:srgbClr val="1E1E1E"/>
                </a:solidFill>
                <a:latin typeface="Arial"/>
                <a:cs typeface="Arial"/>
              </a:rPr>
              <a:t>2</a:t>
            </a:r>
            <a:r>
              <a:rPr sz="1050" dirty="0">
                <a:solidFill>
                  <a:srgbClr val="1E1E1E"/>
                </a:solidFill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968754" y="5586217"/>
            <a:ext cx="3276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卡车</a:t>
            </a:r>
            <a:endParaRPr sz="1200" dirty="0">
              <a:latin typeface="SimSun" panose="02010600030101010101" pitchFamily="2" charset="-122"/>
              <a:ea typeface="SimSun" panose="02010600030101010101" pitchFamily="2" charset="-122"/>
              <a:cs typeface="Microsoft YaHei U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613660" y="5277611"/>
            <a:ext cx="644651" cy="5654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2653029" y="5279329"/>
            <a:ext cx="32639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20" dirty="0">
                <a:solidFill>
                  <a:srgbClr val="1E1E1E"/>
                </a:solidFill>
                <a:latin typeface="Microsoft YaHei UI"/>
                <a:cs typeface="Microsoft YaHei UI"/>
              </a:rPr>
              <a:t>0</a:t>
            </a:r>
            <a:r>
              <a:rPr sz="1050" spc="-30" dirty="0">
                <a:solidFill>
                  <a:srgbClr val="1E1E1E"/>
                </a:solidFill>
                <a:latin typeface="Microsoft YaHei UI"/>
                <a:cs typeface="Microsoft YaHei UI"/>
              </a:rPr>
              <a:t>.</a:t>
            </a:r>
            <a:r>
              <a:rPr sz="1050" spc="-20" dirty="0">
                <a:solidFill>
                  <a:srgbClr val="1E1E1E"/>
                </a:solidFill>
                <a:latin typeface="Microsoft YaHei UI"/>
                <a:cs typeface="Microsoft YaHei UI"/>
              </a:rPr>
              <a:t>1</a:t>
            </a:r>
            <a:r>
              <a:rPr sz="1050" dirty="0">
                <a:solidFill>
                  <a:srgbClr val="1E1E1E"/>
                </a:solidFill>
                <a:latin typeface="Microsoft YaHei UI"/>
                <a:cs typeface="Microsoft YaHei UI"/>
              </a:rPr>
              <a:t>%</a:t>
            </a:r>
            <a:endParaRPr sz="1050">
              <a:latin typeface="Microsoft YaHei UI"/>
              <a:cs typeface="Microsoft YaHei U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601214" y="5577982"/>
            <a:ext cx="54991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2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 UI"/>
              </a:rPr>
              <a:t>公共汽车</a:t>
            </a:r>
            <a:endParaRPr sz="1050" dirty="0">
              <a:latin typeface="SimSun" panose="02010600030101010101" pitchFamily="2" charset="-122"/>
              <a:ea typeface="SimSun" panose="02010600030101010101" pitchFamily="2" charset="-122"/>
              <a:cs typeface="Microsoft YaHei U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599688" y="5277611"/>
            <a:ext cx="318515" cy="1493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3587241" y="5277904"/>
            <a:ext cx="32194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25" dirty="0">
                <a:solidFill>
                  <a:srgbClr val="1E1E1E"/>
                </a:solidFill>
                <a:latin typeface="Arial"/>
                <a:cs typeface="Arial"/>
              </a:rPr>
              <a:t>2</a:t>
            </a:r>
            <a:r>
              <a:rPr sz="1050" spc="-30" dirty="0">
                <a:solidFill>
                  <a:srgbClr val="1E1E1E"/>
                </a:solidFill>
                <a:latin typeface="Arial"/>
                <a:cs typeface="Arial"/>
              </a:rPr>
              <a:t>.</a:t>
            </a:r>
            <a:r>
              <a:rPr sz="1050" spc="-25" dirty="0">
                <a:solidFill>
                  <a:srgbClr val="1E1E1E"/>
                </a:solidFill>
                <a:latin typeface="Arial"/>
                <a:cs typeface="Arial"/>
              </a:rPr>
              <a:t>0</a:t>
            </a:r>
            <a:r>
              <a:rPr sz="1050" dirty="0">
                <a:solidFill>
                  <a:srgbClr val="1E1E1E"/>
                </a:solidFill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581400" y="5574791"/>
            <a:ext cx="527303" cy="1493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3568953" y="5561527"/>
            <a:ext cx="3302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皮卡</a:t>
            </a:r>
            <a:endParaRPr sz="12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192523" y="5521452"/>
            <a:ext cx="1490472" cy="2926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4180459" y="5567835"/>
            <a:ext cx="144018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拖拉机</a:t>
            </a:r>
            <a:r>
              <a:rPr sz="1200" dirty="0">
                <a:solidFill>
                  <a:srgbClr val="1E1E1E"/>
                </a:solidFill>
                <a:latin typeface="Microsoft YaHei"/>
                <a:cs typeface="Microsoft YaHei"/>
              </a:rPr>
              <a:t>、两轮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/</a:t>
            </a:r>
            <a:r>
              <a:rPr sz="12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三轮车</a:t>
            </a:r>
            <a:endParaRPr sz="12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722376" y="1642872"/>
            <a:ext cx="10747248" cy="91135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820672" y="1714500"/>
            <a:ext cx="9583420" cy="781685"/>
          </a:xfrm>
          <a:custGeom>
            <a:avLst/>
            <a:gdLst/>
            <a:ahLst/>
            <a:cxnLst/>
            <a:rect l="l" t="t" r="r" b="b"/>
            <a:pathLst>
              <a:path w="9583420" h="781685">
                <a:moveTo>
                  <a:pt x="0" y="781685"/>
                </a:moveTo>
                <a:lnTo>
                  <a:pt x="9583420" y="781685"/>
                </a:lnTo>
                <a:lnTo>
                  <a:pt x="9583420" y="0"/>
                </a:lnTo>
                <a:lnTo>
                  <a:pt x="0" y="0"/>
                </a:lnTo>
                <a:lnTo>
                  <a:pt x="0" y="781685"/>
                </a:lnTo>
                <a:close/>
              </a:path>
            </a:pathLst>
          </a:custGeom>
          <a:solidFill>
            <a:srgbClr val="DDEE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821179" y="1714500"/>
            <a:ext cx="9582912" cy="7818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1874710" y="2070405"/>
            <a:ext cx="8567547" cy="1261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0" indent="-597535">
              <a:lnSpc>
                <a:spcPct val="100000"/>
              </a:lnSpc>
            </a:pPr>
            <a:r>
              <a:rPr lang="en-US" sz="14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sz="14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–</a:t>
            </a:r>
            <a:r>
              <a:rPr sz="1400" spc="-26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lang="en-US" sz="1400" spc="-26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 </a:t>
            </a:r>
            <a:r>
              <a:rPr sz="14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巴基斯坦的电动</a:t>
            </a:r>
            <a:r>
              <a:rPr sz="14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车</a:t>
            </a:r>
            <a:r>
              <a:rPr sz="14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政策目标是到</a:t>
            </a:r>
            <a:r>
              <a:rPr sz="14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2030</a:t>
            </a:r>
            <a:r>
              <a:rPr sz="14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年</a:t>
            </a:r>
            <a:r>
              <a:rPr sz="14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所</a:t>
            </a:r>
            <a:r>
              <a:rPr sz="14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有新车销售的</a:t>
            </a:r>
            <a:r>
              <a:rPr sz="14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30%</a:t>
            </a:r>
            <a:r>
              <a:rPr sz="14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为</a:t>
            </a:r>
            <a:r>
              <a:rPr sz="14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电</a:t>
            </a:r>
            <a:r>
              <a:rPr sz="14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动车，表明政府对清洁出行的坚定承诺</a:t>
            </a:r>
            <a:r>
              <a:rPr sz="14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–</a:t>
            </a:r>
            <a:endParaRPr sz="1400" dirty="0"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  <a:p>
            <a:pPr marL="609600">
              <a:lnSpc>
                <a:spcPct val="100000"/>
              </a:lnSpc>
            </a:pPr>
            <a:endParaRPr lang="en-US" sz="2000" b="1" dirty="0">
              <a:solidFill>
                <a:srgbClr val="1E1E1E"/>
              </a:solidFill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  <a:p>
            <a:pPr marL="609600">
              <a:lnSpc>
                <a:spcPct val="100000"/>
              </a:lnSpc>
            </a:pPr>
            <a:r>
              <a:rPr sz="2000" b="1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本地产</a:t>
            </a:r>
            <a:r>
              <a:rPr sz="2000" b="1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量</a:t>
            </a:r>
            <a:r>
              <a:rPr sz="2000" b="1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估计</a:t>
            </a:r>
            <a:r>
              <a:rPr sz="2000" b="1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份</a:t>
            </a:r>
            <a:r>
              <a:rPr sz="2000" b="1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额</a:t>
            </a:r>
            <a:r>
              <a:rPr b="1" baseline="30864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1</a:t>
            </a:r>
            <a:endParaRPr lang="en-US" baseline="30864" dirty="0"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  <a:p>
            <a:pPr marL="609600">
              <a:lnSpc>
                <a:spcPct val="100000"/>
              </a:lnSpc>
            </a:pPr>
            <a:endParaRPr lang="en-US" sz="1050" spc="-15" baseline="30864" dirty="0">
              <a:solidFill>
                <a:srgbClr val="1E1E1E"/>
              </a:solidFill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  <a:p>
            <a:pPr marL="609600">
              <a:lnSpc>
                <a:spcPct val="100000"/>
              </a:lnSpc>
            </a:pPr>
            <a:r>
              <a:rPr lang="en-US" sz="1050" spc="-15" baseline="30864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			</a:t>
            </a:r>
            <a:r>
              <a:rPr lang="en-US" sz="105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 </a:t>
            </a:r>
          </a:p>
          <a:p>
            <a:pPr marL="609600">
              <a:lnSpc>
                <a:spcPct val="100000"/>
              </a:lnSpc>
            </a:pPr>
            <a:r>
              <a:rPr lang="en-US" sz="105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                                      </a:t>
            </a:r>
            <a:r>
              <a:rPr sz="1050" spc="-15" dirty="0">
                <a:solidFill>
                  <a:srgbClr val="1E1E1E"/>
                </a:solidFill>
                <a:latin typeface="Arial"/>
                <a:cs typeface="Arial"/>
              </a:rPr>
              <a:t>83</a:t>
            </a:r>
            <a:r>
              <a:rPr sz="1050" spc="-20" dirty="0">
                <a:solidFill>
                  <a:srgbClr val="1E1E1E"/>
                </a:solidFill>
                <a:latin typeface="Arial"/>
                <a:cs typeface="Arial"/>
              </a:rPr>
              <a:t>.</a:t>
            </a:r>
            <a:r>
              <a:rPr sz="1050" spc="-15" dirty="0">
                <a:solidFill>
                  <a:srgbClr val="1E1E1E"/>
                </a:solidFill>
                <a:latin typeface="Arial"/>
                <a:cs typeface="Arial"/>
              </a:rPr>
              <a:t>5</a:t>
            </a:r>
            <a:r>
              <a:rPr sz="1050" dirty="0">
                <a:solidFill>
                  <a:srgbClr val="1E1E1E"/>
                </a:solidFill>
                <a:latin typeface="Arial"/>
                <a:cs typeface="Arial"/>
              </a:rPr>
              <a:t>%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330197" y="5039779"/>
            <a:ext cx="39941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5" dirty="0">
                <a:solidFill>
                  <a:srgbClr val="1E1E1E"/>
                </a:solidFill>
                <a:latin typeface="Arial"/>
                <a:cs typeface="Arial"/>
              </a:rPr>
              <a:t>11</a:t>
            </a:r>
            <a:r>
              <a:rPr sz="1050" spc="-20" dirty="0">
                <a:solidFill>
                  <a:srgbClr val="1E1E1E"/>
                </a:solidFill>
                <a:latin typeface="Arial"/>
                <a:cs typeface="Arial"/>
              </a:rPr>
              <a:t>.</a:t>
            </a:r>
            <a:r>
              <a:rPr sz="1050" spc="-15" dirty="0">
                <a:solidFill>
                  <a:srgbClr val="1E1E1E"/>
                </a:solidFill>
                <a:latin typeface="Arial"/>
                <a:cs typeface="Arial"/>
              </a:rPr>
              <a:t>2</a:t>
            </a:r>
            <a:r>
              <a:rPr sz="1050" dirty="0">
                <a:solidFill>
                  <a:srgbClr val="1E1E1E"/>
                </a:solidFill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326763" y="5253521"/>
            <a:ext cx="32194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25" dirty="0">
                <a:solidFill>
                  <a:srgbClr val="1E1E1E"/>
                </a:solidFill>
                <a:latin typeface="Arial"/>
                <a:cs typeface="Arial"/>
              </a:rPr>
              <a:t>3</a:t>
            </a:r>
            <a:r>
              <a:rPr sz="1050" spc="-30" dirty="0">
                <a:solidFill>
                  <a:srgbClr val="1E1E1E"/>
                </a:solidFill>
                <a:latin typeface="Arial"/>
                <a:cs typeface="Arial"/>
              </a:rPr>
              <a:t>.</a:t>
            </a:r>
            <a:r>
              <a:rPr sz="1050" spc="-25" dirty="0">
                <a:solidFill>
                  <a:srgbClr val="1E1E1E"/>
                </a:solidFill>
                <a:latin typeface="Arial"/>
                <a:cs typeface="Arial"/>
              </a:rPr>
              <a:t>0</a:t>
            </a:r>
            <a:r>
              <a:rPr sz="1050" dirty="0">
                <a:solidFill>
                  <a:srgbClr val="1E1E1E"/>
                </a:solidFill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88762" y="1764348"/>
            <a:ext cx="10755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汽车行业概览</a:t>
            </a:r>
            <a:endParaRPr sz="16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968753" y="1764099"/>
            <a:ext cx="762977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– </a:t>
            </a:r>
            <a:r>
              <a:rPr sz="1400" spc="-1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巴基斯坦的汽车市场重点集中在两轮</a:t>
            </a:r>
            <a:r>
              <a:rPr sz="14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/</a:t>
            </a:r>
            <a:r>
              <a:rPr sz="14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三轮车和紧凑型四轮乘用车，主导城市出行</a:t>
            </a:r>
            <a:endParaRPr sz="14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  <p:sp>
        <p:nvSpPr>
          <p:cNvPr id="100" name="object 100"/>
          <p:cNvSpPr txBox="1">
            <a:spLocks noGrp="1"/>
          </p:cNvSpPr>
          <p:nvPr>
            <p:ph type="title"/>
          </p:nvPr>
        </p:nvSpPr>
        <p:spPr>
          <a:xfrm>
            <a:off x="343364" y="108058"/>
            <a:ext cx="11100987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320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巴基斯</a:t>
            </a:r>
            <a:r>
              <a:rPr sz="3200"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坦</a:t>
            </a:r>
            <a:r>
              <a:rPr sz="320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蓬</a:t>
            </a:r>
            <a:r>
              <a:rPr sz="3200"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勃</a:t>
            </a:r>
            <a:r>
              <a:rPr sz="320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发展的</a:t>
            </a:r>
            <a:r>
              <a:rPr sz="3200"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汽</a:t>
            </a:r>
            <a:r>
              <a:rPr sz="320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车</a:t>
            </a:r>
            <a:r>
              <a:rPr sz="3200"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行</a:t>
            </a:r>
            <a:r>
              <a:rPr sz="320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业已取</a:t>
            </a:r>
            <a:r>
              <a:rPr sz="3200"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得</a:t>
            </a:r>
            <a:r>
              <a:rPr sz="320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显</a:t>
            </a:r>
            <a:r>
              <a:rPr sz="3200"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著</a:t>
            </a:r>
            <a:r>
              <a:rPr sz="320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规模，</a:t>
            </a:r>
            <a:r>
              <a:rPr sz="3200"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是</a:t>
            </a:r>
            <a:r>
              <a:rPr sz="320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重</a:t>
            </a:r>
            <a:r>
              <a:rPr sz="3200"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要</a:t>
            </a:r>
            <a:r>
              <a:rPr sz="320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的工业</a:t>
            </a:r>
            <a:r>
              <a:rPr sz="3200"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支</a:t>
            </a:r>
            <a:r>
              <a:rPr sz="320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柱</a:t>
            </a:r>
            <a:r>
              <a:rPr sz="3200"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sz="320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其电动</a:t>
            </a:r>
            <a:r>
              <a:rPr sz="3200"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车</a:t>
            </a:r>
            <a:r>
              <a:rPr sz="320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市</a:t>
            </a:r>
            <a:r>
              <a:rPr sz="3200"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场</a:t>
            </a:r>
            <a:r>
              <a:rPr sz="3200" spc="1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在</a:t>
            </a:r>
            <a:r>
              <a:rPr sz="320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20</a:t>
            </a:r>
            <a:r>
              <a:rPr sz="3200" spc="-1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3</a:t>
            </a:r>
            <a:r>
              <a:rPr sz="320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0</a:t>
            </a:r>
            <a:r>
              <a:rPr sz="320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年</a:t>
            </a:r>
            <a:r>
              <a:rPr sz="3200"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前</a:t>
            </a:r>
            <a:r>
              <a:rPr sz="320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的雄 心勃勃</a:t>
            </a:r>
            <a:r>
              <a:rPr sz="3200"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政</a:t>
            </a:r>
            <a:r>
              <a:rPr sz="320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策</a:t>
            </a:r>
            <a:r>
              <a:rPr sz="3200"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目</a:t>
            </a:r>
            <a:r>
              <a:rPr sz="320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标下已</a:t>
            </a:r>
            <a:r>
              <a:rPr sz="3200"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准</a:t>
            </a:r>
            <a:r>
              <a:rPr sz="320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备</a:t>
            </a:r>
            <a:r>
              <a:rPr sz="3200"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好</a:t>
            </a:r>
            <a:r>
              <a:rPr sz="320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快速增长</a:t>
            </a:r>
          </a:p>
        </p:txBody>
      </p:sp>
      <p:sp>
        <p:nvSpPr>
          <p:cNvPr id="101" name="object 101"/>
          <p:cNvSpPr txBox="1"/>
          <p:nvPr/>
        </p:nvSpPr>
        <p:spPr>
          <a:xfrm>
            <a:off x="5992541" y="4295343"/>
            <a:ext cx="177800" cy="15494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Microsoft YaHei UI"/>
                <a:cs typeface="Microsoft YaHei UI"/>
              </a:rPr>
              <a:t>电动汽车专用生态系统</a:t>
            </a:r>
            <a:endParaRPr sz="1200">
              <a:latin typeface="Microsoft YaHei UI"/>
              <a:cs typeface="Microsoft YaHei U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007652" y="2941695"/>
            <a:ext cx="177800" cy="9417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1F1F1"/>
                </a:solidFill>
                <a:latin typeface="Microsoft YaHei"/>
                <a:cs typeface="Microsoft YaHei"/>
              </a:rPr>
              <a:t>汽车生态系统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6434454" y="4930571"/>
            <a:ext cx="1367790" cy="1026794"/>
          </a:xfrm>
          <a:custGeom>
            <a:avLst/>
            <a:gdLst/>
            <a:ahLst/>
            <a:cxnLst/>
            <a:rect l="l" t="t" r="r" b="b"/>
            <a:pathLst>
              <a:path w="1367790" h="1026795">
                <a:moveTo>
                  <a:pt x="0" y="1026794"/>
                </a:moveTo>
                <a:lnTo>
                  <a:pt x="1367790" y="1026794"/>
                </a:lnTo>
                <a:lnTo>
                  <a:pt x="1367790" y="0"/>
                </a:lnTo>
                <a:lnTo>
                  <a:pt x="0" y="0"/>
                </a:lnTo>
                <a:lnTo>
                  <a:pt x="0" y="1026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6324600" y="4963540"/>
            <a:ext cx="1755522" cy="924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42800"/>
              </a:lnSpc>
            </a:pP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到</a:t>
            </a:r>
            <a:r>
              <a:rPr sz="1400" spc="-5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204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0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年，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所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有两轮车和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三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轮车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销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量的</a:t>
            </a:r>
            <a:r>
              <a:rPr sz="1400" spc="-5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90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%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将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实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现电气 化</a:t>
            </a:r>
          </a:p>
        </p:txBody>
      </p:sp>
      <p:sp>
        <p:nvSpPr>
          <p:cNvPr id="105" name="object 105"/>
          <p:cNvSpPr/>
          <p:nvPr/>
        </p:nvSpPr>
        <p:spPr>
          <a:xfrm>
            <a:off x="8060055" y="5011851"/>
            <a:ext cx="1679575" cy="914400"/>
          </a:xfrm>
          <a:custGeom>
            <a:avLst/>
            <a:gdLst/>
            <a:ahLst/>
            <a:cxnLst/>
            <a:rect l="l" t="t" r="r" b="b"/>
            <a:pathLst>
              <a:path w="1679575" h="914400">
                <a:moveTo>
                  <a:pt x="0" y="914399"/>
                </a:moveTo>
                <a:lnTo>
                  <a:pt x="1679575" y="914399"/>
                </a:lnTo>
                <a:lnTo>
                  <a:pt x="1679575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8143113" y="5111040"/>
            <a:ext cx="145542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到</a:t>
            </a:r>
            <a:r>
              <a:rPr sz="1400" spc="-5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2030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年，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新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车销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量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的</a:t>
            </a:r>
            <a:r>
              <a:rPr sz="1400" spc="-5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30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%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将实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现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电气化</a:t>
            </a:r>
          </a:p>
        </p:txBody>
      </p:sp>
      <p:sp>
        <p:nvSpPr>
          <p:cNvPr id="107" name="object 107"/>
          <p:cNvSpPr/>
          <p:nvPr/>
        </p:nvSpPr>
        <p:spPr>
          <a:xfrm>
            <a:off x="9895840" y="5011851"/>
            <a:ext cx="1503045" cy="914400"/>
          </a:xfrm>
          <a:custGeom>
            <a:avLst/>
            <a:gdLst/>
            <a:ahLst/>
            <a:cxnLst/>
            <a:rect l="l" t="t" r="r" b="b"/>
            <a:pathLst>
              <a:path w="1503045" h="914400">
                <a:moveTo>
                  <a:pt x="0" y="914399"/>
                </a:moveTo>
                <a:lnTo>
                  <a:pt x="1503045" y="914399"/>
                </a:lnTo>
                <a:lnTo>
                  <a:pt x="1503045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9773031" y="5099965"/>
            <a:ext cx="1777237" cy="831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到</a:t>
            </a:r>
            <a:r>
              <a:rPr sz="1400" spc="-5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2030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年，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电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动汽车</a:t>
            </a:r>
          </a:p>
          <a:p>
            <a:pPr marL="12700" marR="29209">
              <a:lnSpc>
                <a:spcPct val="142700"/>
              </a:lnSpc>
            </a:pP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（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2W/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3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W</a:t>
            </a:r>
            <a:r>
              <a:rPr sz="1400" spc="5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/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4</a:t>
            </a:r>
            <a:r>
              <a:rPr sz="1400" spc="5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W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）</a:t>
            </a: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注册 量约为</a:t>
            </a:r>
            <a:r>
              <a:rPr sz="1400" spc="-5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350</a:t>
            </a:r>
            <a:r>
              <a:rPr sz="1400" spc="-15" dirty="0">
                <a:latin typeface="SimSun" panose="02010600030101010101" pitchFamily="2" charset="-122"/>
                <a:ea typeface="SimSun" panose="02010600030101010101" pitchFamily="2" charset="-122"/>
                <a:cs typeface="Microsoft YaHei"/>
              </a:rPr>
              <a:t>万辆</a:t>
            </a:r>
            <a:endParaRPr sz="1400" dirty="0">
              <a:latin typeface="SimSun" panose="02010600030101010101" pitchFamily="2" charset="-122"/>
              <a:ea typeface="SimSun" panose="02010600030101010101" pitchFamily="2" charset="-122"/>
              <a:cs typeface="Microsoft YaHei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T.QOgyeJNf.h0YE66H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ZRxNLtusT3d_5u10wp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hiXmftu3DM_.2q3_TNf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b2ylmpwweWKpGv7ZVcN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1KVhTsAF_7bJqASvxnk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ient Template">
  <a:themeElements>
    <a:clrScheme name="Pakistan">
      <a:dk1>
        <a:srgbClr val="1E1E1E"/>
      </a:dk1>
      <a:lt1>
        <a:srgbClr val="FFFFFF"/>
      </a:lt1>
      <a:dk2>
        <a:srgbClr val="005C30"/>
      </a:dk2>
      <a:lt2>
        <a:srgbClr val="F5F5F5"/>
      </a:lt2>
      <a:accent1>
        <a:srgbClr val="D2D2D2"/>
      </a:accent1>
      <a:accent2>
        <a:srgbClr val="A5A5A5"/>
      </a:accent2>
      <a:accent3>
        <a:srgbClr val="787878"/>
      </a:accent3>
      <a:accent4>
        <a:srgbClr val="BCE292"/>
      </a:accent4>
      <a:accent5>
        <a:srgbClr val="DDF0C8"/>
      </a:accent5>
      <a:accent6>
        <a:srgbClr val="F6E0AA"/>
      </a:accent6>
      <a:hlink>
        <a:srgbClr val="1D1D1D"/>
      </a:hlink>
      <a:folHlink>
        <a:srgbClr val="1D1D1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9" tIns="72009" rIns="72009" bIns="72009" rtlCol="0" anchor="t"/>
      <a:lstStyle>
        <a:defPPr algn="l">
          <a:lnSpc>
            <a:spcPct val="90000"/>
          </a:lnSpc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90000"/>
          </a:lnSpc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0029CADD-249E-4DEB-927C-A1905749D3C3}" vid="{D7A71639-F575-4E48-8FDB-5786CD42D9C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1415</Words>
  <Application>Microsoft Office PowerPoint</Application>
  <PresentationFormat>Widescreen</PresentationFormat>
  <Paragraphs>359</Paragraphs>
  <Slides>16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Microsoft JhengHei</vt:lpstr>
      <vt:lpstr>Microsoft YaHei</vt:lpstr>
      <vt:lpstr>Microsoft YaHei UI</vt:lpstr>
      <vt:lpstr>MS Gothic</vt:lpstr>
      <vt:lpstr>SimSun</vt:lpstr>
      <vt:lpstr>Arial</vt:lpstr>
      <vt:lpstr>Calibri</vt:lpstr>
      <vt:lpstr>System Font Regular</vt:lpstr>
      <vt:lpstr>Times New Roman</vt:lpstr>
      <vt:lpstr>Office Theme</vt:lpstr>
      <vt:lpstr>Client Template</vt:lpstr>
      <vt:lpstr>think-cell Slide</vt:lpstr>
      <vt:lpstr>PowerPoint Presentation</vt:lpstr>
      <vt:lpstr>巴基斯坦近期改革的经济和充满活力且才华横溢的人口，增强了该国作为投资目的地的吸引力</vt:lpstr>
      <vt:lpstr>为了发展临界规模，巴基斯坦正在推进战略举措，以促进经济 关键领域的私人投资</vt:lpstr>
      <vt:lpstr>巴基斯坦正在加强关键推动因素的完整性，这将推动多个经济领域的持续进步</vt:lpstr>
      <vt:lpstr>PowerPoint Presentation</vt:lpstr>
      <vt:lpstr>这些努力得到了国际认可，巴基斯坦已被国际媒体报道为一个新兴的有吸引力的投资目的地</vt:lpstr>
      <vt:lpstr>PowerPoint Presentation</vt:lpstr>
      <vt:lpstr>PowerPoint Presentation</vt:lpstr>
      <vt:lpstr>巴基斯坦蓬勃发展的汽车行业已取得显著规模，是重要的工业支柱，其电动车市场在2030年前的雄 心勃勃政策目标下已准备好快速增长</vt:lpstr>
      <vt:lpstr>PowerPoint Presentation</vt:lpstr>
      <vt:lpstr>巴基斯坦是全球和本地多家电动车行业公司快速增长的中心。</vt:lpstr>
      <vt:lpstr>PowerPoint Presentation</vt:lpstr>
      <vt:lpstr>凭借巴基斯坦庞大的汽车行业和对电动车日益增长的兴趣，明显有机会扩大国内制造业并减少 对进口的依赖。</vt:lpstr>
      <vt:lpstr>巴基斯坦已确定汽车行业七个值得投资的机会</vt:lpstr>
      <vt:lpstr>巴基斯坦为汽车行业 的投资者提供了一个 有利的环境。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Pandey, Shivani</dc:creator>
  <cp:lastModifiedBy>DELL</cp:lastModifiedBy>
  <cp:revision>120</cp:revision>
  <dcterms:created xsi:type="dcterms:W3CDTF">2025-08-05T12:22:20Z</dcterms:created>
  <dcterms:modified xsi:type="dcterms:W3CDTF">2025-08-06T18:01:06Z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2025-08-04T00:00:00Z</vt:filetime>
  </property>
  <property fmtid="{D5CDD505-2E9C-101B-9397-08002B2CF9AE}" pid="3" name="LastSaved">
    <vt:filetime>2025-08-05T00:00:00Z</vt:filetime>
  </property>
</Properties>
</file>